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sldIdLst>
    <p:sldId id="256" r:id="rId3"/>
    <p:sldId id="257" r:id="rId5"/>
    <p:sldId id="264" r:id="rId6"/>
    <p:sldId id="258" r:id="rId7"/>
    <p:sldId id="272" r:id="rId8"/>
    <p:sldId id="273" r:id="rId9"/>
    <p:sldId id="274" r:id="rId10"/>
    <p:sldId id="260" r:id="rId11"/>
    <p:sldId id="261" r:id="rId12"/>
    <p:sldId id="277" r:id="rId13"/>
    <p:sldId id="263" r:id="rId14"/>
    <p:sldId id="265" r:id="rId15"/>
    <p:sldId id="262"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82"/>
  </p:normalViewPr>
  <p:slideViewPr>
    <p:cSldViewPr snapToGrid="0" snapToObjects="1">
      <p:cViewPr varScale="1">
        <p:scale>
          <a:sx n="105" d="100"/>
          <a:sy n="105" d="100"/>
        </p:scale>
        <p:origin x="8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EF76B9-E9FF-774A-9E46-0D0B90BADCB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959FAF-E61A-7A48-A763-A09040C7CEF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959FAF-E61A-7A48-A763-A09040C7CEFB}"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59FAF-E61A-7A48-A763-A09040C7CEFB}"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59FAF-E61A-7A48-A763-A09040C7CEF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C0C9992-D564-8F43-A812-989B229A3387}" type="datetime1">
              <a:rPr lang="en-GB"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B0C85-9CFF-3B42-BE74-68F1856660D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A3498A9-234C-3D47-9B7B-575499D6038F}" type="datetime1">
              <a:rPr lang="en-GB"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B0C85-9CFF-3B42-BE74-68F1856660D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CAD6ADB-BF9C-AE4B-8CC2-B0E225FDCDAC}" type="datetime1">
              <a:rPr lang="en-GB"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B0C85-9CFF-3B42-BE74-68F1856660D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4F67A28-D9CD-B14B-9065-E6FA59CC39B1}" type="datetime1">
              <a:rPr lang="en-GB"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B0C85-9CFF-3B42-BE74-68F1856660D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AF83EFA-9F07-B646-82E7-F0B8C29DC4F4}" type="datetime1">
              <a:rPr lang="en-GB"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B0C85-9CFF-3B42-BE74-68F1856660D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FECFA09-528F-644E-8672-EF9CB3B325EF}" type="datetime1">
              <a:rPr lang="en-GB" smtClean="0"/>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1B0C85-9CFF-3B42-BE74-68F1856660D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750EB149-0DED-D143-9D84-43967A39B20C}" type="datetime1">
              <a:rPr lang="en-GB"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1B0C85-9CFF-3B42-BE74-68F1856660D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713AA17-48D5-954D-96C3-5278B6B4B8BF}" type="datetime1">
              <a:rPr lang="en-GB"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1B0C85-9CFF-3B42-BE74-68F1856660D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FE3CF40F-1791-3D43-A364-B988B11AABB0}" type="datetime1">
              <a:rPr lang="en-GB"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1B0C85-9CFF-3B42-BE74-68F1856660D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E60D346-4D79-FD4E-83D0-5197F8275F86}" type="datetime1">
              <a:rPr lang="en-GB"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1B0C85-9CFF-3B42-BE74-68F1856660D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AA82B5C-7518-5647-93FD-49B071B5A9CF}" type="datetime1">
              <a:rPr lang="en-GB"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1B0C85-9CFF-3B42-BE74-68F1856660D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em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B0C85-9CFF-3B42-BE74-68F1856660D0}" type="slidenum">
              <a:rPr lang="en-US" smtClean="0"/>
            </a:fld>
            <a:endParaRPr lang="en-US"/>
          </a:p>
        </p:txBody>
      </p:sp>
      <p:pic>
        <p:nvPicPr>
          <p:cNvPr id="9" name="Picture 8"/>
          <p:cNvPicPr>
            <a:picLocks noChangeAspect="1"/>
          </p:cNvPicPr>
          <p:nvPr userDrawn="1"/>
        </p:nvPicPr>
        <p:blipFill>
          <a:blip r:embed="rId12"/>
          <a:stretch>
            <a:fillRect/>
          </a:stretch>
        </p:blipFill>
        <p:spPr>
          <a:xfrm>
            <a:off x="79022" y="6273984"/>
            <a:ext cx="2032000" cy="54062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Project Title</a:t>
            </a:r>
            <a:endParaRPr lang="en-US" b="1" dirty="0"/>
          </a:p>
        </p:txBody>
      </p:sp>
      <p:sp>
        <p:nvSpPr>
          <p:cNvPr id="3" name="Subtitle 2"/>
          <p:cNvSpPr>
            <a:spLocks noGrp="1"/>
          </p:cNvSpPr>
          <p:nvPr>
            <p:ph type="subTitle" idx="1"/>
          </p:nvPr>
        </p:nvSpPr>
        <p:spPr/>
        <p:txBody>
          <a:bodyPr>
            <a:normAutofit fontScale="92500" lnSpcReduction="10000"/>
          </a:bodyPr>
          <a:lstStyle/>
          <a:p>
            <a:r>
              <a:rPr lang="en-US" dirty="0"/>
              <a:t>170896870</a:t>
            </a:r>
            <a:endParaRPr lang="en-US" dirty="0"/>
          </a:p>
          <a:p>
            <a:r>
              <a:rPr lang="en-US" dirty="0"/>
              <a:t>Duy Huu Nguyen</a:t>
            </a:r>
            <a:endParaRPr lang="en-US" dirty="0"/>
          </a:p>
          <a:p>
            <a:endParaRPr lang="en-US" dirty="0"/>
          </a:p>
          <a:p>
            <a:r>
              <a:rPr lang="en-US" dirty="0"/>
              <a:t>George Fazekas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will you evaluate your solution?</a:t>
            </a:r>
            <a:endParaRPr lang="en-US" dirty="0"/>
          </a:p>
        </p:txBody>
      </p:sp>
      <p:sp>
        <p:nvSpPr>
          <p:cNvPr id="3" name="Content Placeholder 2"/>
          <p:cNvSpPr>
            <a:spLocks noGrp="1"/>
          </p:cNvSpPr>
          <p:nvPr>
            <p:ph idx="1"/>
          </p:nvPr>
        </p:nvSpPr>
        <p:spPr/>
        <p:txBody>
          <a:bodyPr>
            <a:normAutofit fontScale="70000"/>
          </a:bodyPr>
          <a:lstStyle/>
          <a:p>
            <a:r>
              <a:rPr lang="en-US" dirty="0"/>
              <a:t>What are the benefits and risks of this method?</a:t>
            </a:r>
            <a:endParaRPr lang="en-US" dirty="0"/>
          </a:p>
          <a:p>
            <a:pPr marL="0" indent="0">
              <a:buNone/>
            </a:pPr>
            <a:r>
              <a:rPr lang="en-US" dirty="0"/>
              <a:t>Benefit:</a:t>
            </a:r>
            <a:endParaRPr lang="en-US" dirty="0"/>
          </a:p>
          <a:p>
            <a:pPr lvl="1"/>
            <a:r>
              <a:rPr lang="en-US" dirty="0"/>
              <a:t>This allows real time interaction between user and user</a:t>
            </a:r>
            <a:endParaRPr lang="en-US" dirty="0"/>
          </a:p>
          <a:p>
            <a:pPr lvl="1"/>
            <a:r>
              <a:rPr lang="en-US" dirty="0"/>
              <a:t>User can work on painting together with other people at real time while being able to communicate with each other</a:t>
            </a:r>
            <a:endParaRPr lang="en-US" dirty="0"/>
          </a:p>
          <a:p>
            <a:pPr lvl="1"/>
            <a:r>
              <a:rPr lang="en-US" dirty="0"/>
              <a:t>Can easily decide who join and who is allowed to join in drawing session</a:t>
            </a:r>
            <a:endParaRPr lang="en-US" dirty="0"/>
          </a:p>
          <a:p>
            <a:pPr lvl="1"/>
            <a:r>
              <a:rPr lang="en-US" dirty="0"/>
              <a:t>Allows for easy member finding and look for people with the same interest in art 	</a:t>
            </a:r>
            <a:endParaRPr lang="en-US" dirty="0"/>
          </a:p>
          <a:p>
            <a:pPr marL="0" indent="0">
              <a:buNone/>
            </a:pPr>
            <a:r>
              <a:rPr lang="en-US" dirty="0"/>
              <a:t>Risk:</a:t>
            </a:r>
            <a:endParaRPr lang="en-US" dirty="0"/>
          </a:p>
          <a:p>
            <a:pPr lvl="1"/>
            <a:r>
              <a:rPr lang="en-US" dirty="0"/>
              <a:t>The application stores personal information of user,which could be exposed if not secured properly</a:t>
            </a:r>
            <a:endParaRPr lang="en-US" dirty="0"/>
          </a:p>
          <a:p>
            <a:pPr lvl="1"/>
            <a:r>
              <a:rPr lang="en-US" dirty="0"/>
              <a:t>Requires study of new protocol(Web socket) and each month is a dealine for each iteration of the prototype,which need to be followed  strictly</a:t>
            </a:r>
            <a:endParaRPr lang="en-US" dirty="0"/>
          </a:p>
          <a:p>
            <a:pPr lvl="1"/>
            <a:r>
              <a:rPr lang="en-US" dirty="0"/>
              <a:t>Use of different frameworks for front-end and back-end 		</a:t>
            </a:r>
            <a:endParaRPr lang="en-US" dirty="0"/>
          </a:p>
          <a:p>
            <a:pPr marL="0" indent="0">
              <a:buNone/>
            </a:pPr>
            <a:r>
              <a:rPr lang="en-US" dirty="0"/>
              <a:t>	</a:t>
            </a:r>
            <a:endParaRPr lang="en-US" dirty="0"/>
          </a:p>
          <a:p>
            <a:endParaRPr lang="en-US" dirty="0"/>
          </a:p>
        </p:txBody>
      </p:sp>
      <p:sp>
        <p:nvSpPr>
          <p:cNvPr id="4" name="Slide Number Placeholder 3"/>
          <p:cNvSpPr>
            <a:spLocks noGrp="1"/>
          </p:cNvSpPr>
          <p:nvPr>
            <p:ph type="sldNum" sz="quarter" idx="12"/>
          </p:nvPr>
        </p:nvSpPr>
        <p:spPr/>
        <p:txBody>
          <a:bodyPr/>
          <a:lstStyle/>
          <a:p>
            <a:fld id="{351B0C85-9CFF-3B42-BE74-68F1856660D0}"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5600"/>
            <a:ext cx="10515600" cy="1325563"/>
          </a:xfrm>
        </p:spPr>
        <p:txBody>
          <a:bodyPr/>
          <a:lstStyle/>
          <a:p>
            <a:r>
              <a:rPr lang="en-US" dirty="0"/>
              <a:t>Project Planning</a:t>
            </a:r>
            <a:endParaRPr lang="en-US" dirty="0"/>
          </a:p>
        </p:txBody>
      </p:sp>
      <p:sp>
        <p:nvSpPr>
          <p:cNvPr id="3" name="Content Placeholder 2"/>
          <p:cNvSpPr>
            <a:spLocks noGrp="1"/>
          </p:cNvSpPr>
          <p:nvPr>
            <p:ph sz="half" idx="1"/>
          </p:nvPr>
        </p:nvSpPr>
        <p:spPr>
          <a:xfrm>
            <a:off x="3632200" y="593725"/>
            <a:ext cx="5181600" cy="4351338"/>
          </a:xfrm>
        </p:spPr>
        <p:txBody>
          <a:bodyPr/>
          <a:lstStyle/>
          <a:p>
            <a:pPr marL="0" indent="0" algn="ctr">
              <a:buNone/>
            </a:pPr>
            <a:r>
              <a:rPr lang="en-US" dirty="0"/>
              <a:t>Gantt chart</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351B0C85-9CFF-3B42-BE74-68F1856660D0}" type="slidenum">
              <a:rPr lang="en-US" smtClean="0"/>
            </a:fld>
            <a:endParaRPr lang="en-US"/>
          </a:p>
        </p:txBody>
      </p:sp>
      <p:pic>
        <p:nvPicPr>
          <p:cNvPr id="8" name="Content Placeholder 7"/>
          <p:cNvPicPr>
            <a:picLocks noChangeAspect="1"/>
          </p:cNvPicPr>
          <p:nvPr>
            <p:ph sz="half" idx="2"/>
          </p:nvPr>
        </p:nvPicPr>
        <p:blipFill>
          <a:blip r:embed="rId1"/>
          <a:stretch>
            <a:fillRect/>
          </a:stretch>
        </p:blipFill>
        <p:spPr>
          <a:xfrm>
            <a:off x="342265" y="1148715"/>
            <a:ext cx="11507470" cy="5207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Register</a:t>
            </a:r>
            <a:endParaRPr lang="en-US" dirty="0"/>
          </a:p>
        </p:txBody>
      </p:sp>
      <p:sp>
        <p:nvSpPr>
          <p:cNvPr id="3" name="Content Placeholder 2"/>
          <p:cNvSpPr>
            <a:spLocks noGrp="1"/>
          </p:cNvSpPr>
          <p:nvPr>
            <p:ph idx="1"/>
          </p:nvPr>
        </p:nvSpPr>
        <p:spPr/>
        <p:txBody>
          <a:bodyPr/>
          <a:lstStyle/>
          <a:p>
            <a:r>
              <a:rPr lang="en-US"/>
              <a:t>Implementation risk:</a:t>
            </a:r>
            <a:r>
              <a:rPr lang="en-US" sz="2000"/>
              <a:t>Developer experience, Version control</a:t>
            </a:r>
            <a:endParaRPr lang="en-US"/>
          </a:p>
          <a:p>
            <a:r>
              <a:rPr lang="en-US"/>
              <a:t>Requirement risk:</a:t>
            </a:r>
            <a:r>
              <a:rPr lang="en-US" sz="2000">
                <a:sym typeface="+mn-ea"/>
              </a:rPr>
              <a:t>False collection,requirement change,requirement difficulty</a:t>
            </a:r>
            <a:endParaRPr lang="en-US"/>
          </a:p>
          <a:p>
            <a:r>
              <a:rPr lang="en-US"/>
              <a:t>Time Management risk:</a:t>
            </a:r>
            <a:r>
              <a:rPr lang="en-US" sz="2000"/>
              <a:t>Planning,Delay </a:t>
            </a:r>
            <a:endParaRPr lang="en-US"/>
          </a:p>
          <a:p>
            <a:r>
              <a:rPr lang="en-US"/>
              <a:t>Personal risk:</a:t>
            </a:r>
            <a:r>
              <a:rPr lang="en-US" sz="2000"/>
              <a:t>Personal health,working enviroment,other projects</a:t>
            </a:r>
            <a:endParaRPr lang="en-US"/>
          </a:p>
          <a:p>
            <a:r>
              <a:rPr lang="en-US"/>
              <a:t>Copyright risk:</a:t>
            </a:r>
            <a:r>
              <a:rPr lang="en-US" sz="2000"/>
              <a:t>Plagiarism,User plagiarism</a:t>
            </a:r>
            <a:endParaRPr lang="en-US" sz="2000"/>
          </a:p>
        </p:txBody>
      </p:sp>
      <p:sp>
        <p:nvSpPr>
          <p:cNvPr id="4" name="Slide Number Placeholder 3"/>
          <p:cNvSpPr>
            <a:spLocks noGrp="1"/>
          </p:cNvSpPr>
          <p:nvPr>
            <p:ph type="sldNum" sz="quarter" idx="12"/>
          </p:nvPr>
        </p:nvSpPr>
        <p:spPr/>
        <p:txBody>
          <a:bodyPr/>
          <a:lstStyle/>
          <a:p>
            <a:fld id="{351B0C85-9CFF-3B42-BE74-68F1856660D0}"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a:noAutofit/>
          </a:bodyPr>
          <a:lstStyle/>
          <a:p>
            <a:pPr marL="0" indent="0">
              <a:buNone/>
            </a:pPr>
            <a:r>
              <a:rPr lang="en-US" sz="1100"/>
              <a:t>1.Tanner Christensen(July 2013) .https://creativesomething.net [Online]</a:t>
            </a:r>
            <a:endParaRPr lang="en-US" sz="1100"/>
          </a:p>
          <a:p>
            <a:pPr marL="0" indent="0">
              <a:buNone/>
            </a:pPr>
            <a:r>
              <a:rPr lang="en-US" sz="1100"/>
              <a:t>https://creativesomething.net/post/55508909341/the-link-between-depression-and-creativity-and</a:t>
            </a:r>
            <a:endParaRPr lang="en-US" sz="1100"/>
          </a:p>
          <a:p>
            <a:pPr marL="0" indent="0">
              <a:buNone/>
            </a:pPr>
            <a:endParaRPr lang="en-US" sz="1100"/>
          </a:p>
          <a:p>
            <a:pPr marL="0" indent="0">
              <a:buNone/>
            </a:pPr>
            <a:r>
              <a:rPr lang="en-US" sz="1100"/>
              <a:t>2.Nuacht UCD(June 2012),www.ucd.ie[Online] https://www.ucd.ie/news/2012/06JUN12/130612-Socialising-helps-to-alleviate-symptoms-of-depression.html</a:t>
            </a:r>
            <a:endParaRPr lang="en-US" sz="1100"/>
          </a:p>
          <a:p>
            <a:pPr marL="0" indent="0">
              <a:buNone/>
            </a:pPr>
            <a:endParaRPr lang="en-US" sz="1100"/>
          </a:p>
          <a:p>
            <a:pPr marL="0" indent="0">
              <a:buNone/>
            </a:pPr>
            <a:r>
              <a:rPr lang="en-US" sz="1100"/>
              <a:t>3.NHS[Online]www.nimh.nih.gov</a:t>
            </a:r>
            <a:endParaRPr lang="en-US" sz="1100"/>
          </a:p>
          <a:p>
            <a:pPr marL="0" indent="0">
              <a:buNone/>
            </a:pPr>
            <a:r>
              <a:rPr lang="en-US" sz="1100"/>
              <a:t>https://www.nimh.nih.gov/health/topics/depression/index.shtml</a:t>
            </a:r>
            <a:endParaRPr lang="en-US" sz="1100"/>
          </a:p>
          <a:p>
            <a:pPr marL="0" indent="0">
              <a:buNone/>
            </a:pPr>
            <a:endParaRPr lang="en-US" sz="1100"/>
          </a:p>
          <a:p>
            <a:pPr marL="0" indent="0">
              <a:buNone/>
            </a:pPr>
            <a:r>
              <a:rPr lang="en-US" sz="1100"/>
              <a:t>4.Lindsay Dodgson(July 2018)[Online]</a:t>
            </a:r>
            <a:endParaRPr lang="en-US" sz="1100"/>
          </a:p>
          <a:p>
            <a:pPr marL="0" indent="0">
              <a:buNone/>
            </a:pPr>
            <a:r>
              <a:rPr lang="en-US" sz="1100"/>
              <a:t>https://www.insider.com/the-link-between-creativity-and-mental-health-2018-7</a:t>
            </a:r>
            <a:endParaRPr lang="en-US" sz="1100"/>
          </a:p>
          <a:p>
            <a:pPr marL="0" indent="0">
              <a:buNone/>
            </a:pPr>
            <a:endParaRPr lang="en-US" sz="1100"/>
          </a:p>
          <a:p>
            <a:pPr marL="0" indent="0">
              <a:buNone/>
            </a:pPr>
            <a:r>
              <a:rPr lang="en-US" sz="1100"/>
              <a:t>5.Bulfut(2019) SocializationHelpsTheTreatmentOfDepressionInModernLife</a:t>
            </a:r>
            <a:endParaRPr lang="en-US" sz="1100"/>
          </a:p>
          <a:p>
            <a:pPr marL="0" indent="0">
              <a:buNone/>
            </a:pPr>
            <a:endParaRPr lang="en-US" sz="1100"/>
          </a:p>
          <a:p>
            <a:pPr marL="0" indent="0">
              <a:buNone/>
            </a:pPr>
            <a:r>
              <a:rPr lang="en-US" sz="1100"/>
              <a:t>6.rtor.org(July 2018)[Online]</a:t>
            </a:r>
            <a:endParaRPr lang="en-US" sz="1100"/>
          </a:p>
          <a:p>
            <a:pPr marL="0" indent="0">
              <a:buNone/>
            </a:pPr>
            <a:r>
              <a:rPr lang="en-US" sz="1100"/>
              <a:t>https://www.rtor.org/2018/07/10/benefits-of-art-therapy/</a:t>
            </a:r>
            <a:endParaRPr lang="en-US" sz="1100"/>
          </a:p>
        </p:txBody>
      </p:sp>
      <p:sp>
        <p:nvSpPr>
          <p:cNvPr id="4" name="Slide Number Placeholder 3"/>
          <p:cNvSpPr>
            <a:spLocks noGrp="1"/>
          </p:cNvSpPr>
          <p:nvPr>
            <p:ph type="sldNum" sz="quarter" idx="12"/>
          </p:nvPr>
        </p:nvSpPr>
        <p:spPr/>
        <p:txBody>
          <a:bodyPr/>
          <a:lstStyle/>
          <a:p>
            <a:fld id="{351B0C85-9CFF-3B42-BE74-68F1856660D0}"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a:normAutofit fontScale="50000"/>
          </a:bodyPr>
          <a:lstStyle/>
          <a:p>
            <a:pPr marL="0" indent="0">
              <a:buNone/>
            </a:pPr>
            <a:r>
              <a:rPr lang="en-US"/>
              <a:t>7.Concept Art Empire[Online] </a:t>
            </a:r>
            <a:endParaRPr lang="en-US"/>
          </a:p>
          <a:p>
            <a:pPr marL="0" indent="0">
              <a:buNone/>
            </a:pPr>
            <a:r>
              <a:rPr lang="en-US"/>
              <a:t>https://conceptartempire.com/digital-painting/</a:t>
            </a:r>
            <a:endParaRPr lang="en-US"/>
          </a:p>
          <a:p>
            <a:pPr marL="0" indent="0">
              <a:buNone/>
            </a:pPr>
            <a:endParaRPr lang="en-US"/>
          </a:p>
          <a:p>
            <a:pPr marL="0" indent="0">
              <a:buNone/>
            </a:pPr>
            <a:r>
              <a:rPr lang="en-US"/>
              <a:t>8.Adobe.Adobe’s beginer’s guide to digital drawing tools[Online]</a:t>
            </a:r>
            <a:endParaRPr lang="en-US"/>
          </a:p>
          <a:p>
            <a:pPr marL="0" indent="0">
              <a:buNone/>
            </a:pPr>
            <a:r>
              <a:rPr lang="en-US"/>
              <a:t>https://www.adobe.com/uk/creativecloud/illustration/discover/digital-pens-digital-tools.html</a:t>
            </a:r>
            <a:endParaRPr lang="en-US"/>
          </a:p>
          <a:p>
            <a:pPr marL="0" indent="0">
              <a:buNone/>
            </a:pPr>
            <a:r>
              <a:rPr lang="en-US"/>
              <a:t>9.Django.Django.com [Online]</a:t>
            </a:r>
            <a:endParaRPr lang="en-US"/>
          </a:p>
          <a:p>
            <a:pPr marL="0" indent="0">
              <a:buNone/>
            </a:pPr>
            <a:r>
              <a:rPr lang="en-US"/>
              <a:t>https://www.djangoproject.com/start/overview/</a:t>
            </a:r>
            <a:endParaRPr lang="en-US"/>
          </a:p>
          <a:p>
            <a:pPr marL="0" indent="0">
              <a:buNone/>
            </a:pPr>
            <a:endParaRPr lang="en-US"/>
          </a:p>
          <a:p>
            <a:pPr marL="0" indent="0">
              <a:buNone/>
            </a:pPr>
            <a:r>
              <a:rPr lang="en-US"/>
              <a:t>10.Kalpit(Aug 2018).When To Use(And When not to).medium.com[Online]</a:t>
            </a:r>
            <a:endParaRPr lang="en-US"/>
          </a:p>
          <a:p>
            <a:pPr marL="0" indent="0">
              <a:buNone/>
            </a:pPr>
            <a:r>
              <a:rPr lang="en-US"/>
              <a:t>https://medium.com/crowdbotics/when-to-use-django-and-when-not-to-9f62f55f693b</a:t>
            </a:r>
            <a:endParaRPr lang="en-US"/>
          </a:p>
          <a:p>
            <a:pPr marL="0" indent="0">
              <a:buNone/>
            </a:pPr>
            <a:endParaRPr lang="en-US"/>
          </a:p>
          <a:p>
            <a:pPr marL="0" indent="0">
              <a:buNone/>
            </a:pPr>
            <a:r>
              <a:rPr lang="en-US"/>
              <a:t>11.developer.mozilla.org[Online]</a:t>
            </a:r>
            <a:endParaRPr lang="en-US"/>
          </a:p>
          <a:p>
            <a:pPr marL="0" indent="0">
              <a:buNone/>
            </a:pPr>
            <a:r>
              <a:rPr lang="en-US"/>
              <a:t>https://developer.mozilla.org/en-US/docs/Learn/Common_questions/What_is_a_web_server</a:t>
            </a:r>
            <a:endParaRPr lang="en-US"/>
          </a:p>
        </p:txBody>
      </p:sp>
      <p:sp>
        <p:nvSpPr>
          <p:cNvPr id="4" name="Slide Number Placeholder 3"/>
          <p:cNvSpPr>
            <a:spLocks noGrp="1"/>
          </p:cNvSpPr>
          <p:nvPr>
            <p:ph type="sldNum" sz="quarter" idx="12"/>
          </p:nvPr>
        </p:nvSpPr>
        <p:spPr/>
        <p:txBody>
          <a:bodyPr/>
          <a:lstStyle/>
          <a:p>
            <a:fld id="{351B0C85-9CFF-3B42-BE74-68F1856660D0}"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a:normAutofit fontScale="60000"/>
          </a:bodyPr>
          <a:lstStyle/>
          <a:p>
            <a:pPr marL="0" indent="0">
              <a:buNone/>
            </a:pPr>
            <a:r>
              <a:rPr lang="en-US"/>
              <a:t>12.Positive Stud(September 2020).What is WSGI(Web Server Gatewat Interface).www.medium.com[Online]</a:t>
            </a:r>
            <a:endParaRPr lang="en-US"/>
          </a:p>
          <a:p>
            <a:pPr marL="0" indent="0">
              <a:buNone/>
            </a:pPr>
            <a:r>
              <a:rPr lang="en-US"/>
              <a:t>https://medium.com/analytics-vidhya/what-is-wsgi-web-server-gateway-interface-ed2d290449e</a:t>
            </a:r>
            <a:endParaRPr lang="en-US"/>
          </a:p>
          <a:p>
            <a:pPr marL="0" indent="0">
              <a:buNone/>
            </a:pPr>
            <a:r>
              <a:rPr lang="en-US"/>
              <a:t>13.ASGI(March 2019).ASGI(Asynchronous Server Gateway Interface)[Online]</a:t>
            </a:r>
            <a:endParaRPr lang="en-US"/>
          </a:p>
          <a:p>
            <a:pPr marL="0" indent="0">
              <a:buNone/>
            </a:pPr>
            <a:r>
              <a:rPr lang="en-US"/>
              <a:t>https://asgi.readthedocs.io/en/latest/specs/main.html</a:t>
            </a:r>
            <a:endParaRPr lang="en-US"/>
          </a:p>
          <a:p>
            <a:pPr marL="0" indent="0">
              <a:buNone/>
            </a:pPr>
            <a:r>
              <a:rPr lang="en-US"/>
              <a:t>14.Geeksforgeeks(Dec 2019)[Online]</a:t>
            </a:r>
            <a:endParaRPr lang="en-US"/>
          </a:p>
          <a:p>
            <a:pPr marL="0" indent="0">
              <a:buNone/>
            </a:pPr>
            <a:r>
              <a:rPr lang="en-US"/>
              <a:t>https://www.geeksforgeeks.org/what-is-web-socket-and-how-it-is-different-from-the-http/</a:t>
            </a:r>
            <a:endParaRPr lang="en-US"/>
          </a:p>
          <a:p>
            <a:pPr marL="0" indent="0">
              <a:buNone/>
            </a:pPr>
            <a:r>
              <a:rPr lang="en-US"/>
              <a:t>15.Ruben Dinis(2018).A simple Real Time Chat with Django Channels and React[Online]</a:t>
            </a:r>
            <a:endParaRPr lang="en-US"/>
          </a:p>
          <a:p>
            <a:pPr marL="0" indent="0">
              <a:buNone/>
            </a:pPr>
            <a:r>
              <a:rPr lang="en-US"/>
              <a:t>https://revs.runtime-revolution.com/a-simple-real-time-chat-with-django-channels-and-react-b73edc3a79f2</a:t>
            </a:r>
            <a:endParaRPr lang="en-US"/>
          </a:p>
          <a:p>
            <a:pPr marL="0" indent="0">
              <a:buNone/>
            </a:pPr>
            <a:r>
              <a:rPr lang="en-US"/>
              <a:t>16.Djangobook.Django’s structure-a heretic’s eye view,Figure 3.1[Online]</a:t>
            </a:r>
            <a:endParaRPr lang="en-US"/>
          </a:p>
          <a:p>
            <a:pPr marL="0" indent="0">
              <a:buNone/>
            </a:pPr>
            <a:r>
              <a:rPr lang="en-US"/>
              <a:t>https://djangobook.com/mdj2-django-structure/</a:t>
            </a:r>
            <a:endParaRPr lang="en-US"/>
          </a:p>
        </p:txBody>
      </p:sp>
      <p:sp>
        <p:nvSpPr>
          <p:cNvPr id="4" name="Slide Number Placeholder 3"/>
          <p:cNvSpPr>
            <a:spLocks noGrp="1"/>
          </p:cNvSpPr>
          <p:nvPr>
            <p:ph type="sldNum" sz="quarter" idx="12"/>
          </p:nvPr>
        </p:nvSpPr>
        <p:spPr/>
        <p:txBody>
          <a:bodyPr/>
          <a:lstStyle/>
          <a:p>
            <a:fld id="{351B0C85-9CFF-3B42-BE74-68F1856660D0}"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Aims</a:t>
            </a:r>
            <a:endParaRPr lang="en-US" dirty="0"/>
          </a:p>
        </p:txBody>
      </p:sp>
      <p:sp>
        <p:nvSpPr>
          <p:cNvPr id="3" name="Content Placeholder 2"/>
          <p:cNvSpPr>
            <a:spLocks noGrp="1"/>
          </p:cNvSpPr>
          <p:nvPr>
            <p:ph idx="1"/>
          </p:nvPr>
        </p:nvSpPr>
        <p:spPr>
          <a:xfrm>
            <a:off x="838200" y="1825625"/>
            <a:ext cx="10515600" cy="4530725"/>
          </a:xfrm>
        </p:spPr>
        <p:txBody>
          <a:bodyPr>
            <a:normAutofit fontScale="40000"/>
          </a:bodyPr>
          <a:lstStyle/>
          <a:p>
            <a:pPr marL="0" indent="0">
              <a:buNone/>
            </a:pPr>
            <a:r>
              <a:rPr lang="en-US" sz="7000" dirty="0"/>
              <a:t>What problem are you trying to solve for this project?</a:t>
            </a:r>
            <a:endParaRPr lang="en-US" sz="7000" dirty="0"/>
          </a:p>
          <a:p>
            <a:r>
              <a:rPr lang="en-US" sz="5000" dirty="0"/>
              <a:t>Artists tend to have deep thoughts while working on artworks.Nonetheless,this could leads self-isolation due to lack of socializing because of long hours of work.In addition, this is an act of rumination, which is agreed by psychologists and psychiatrists to be the cause of depression because not only do artists have to loop through an experience again and again due to deep thinking,they also might not be able to share to those experiences to anyone because of self-isolation</a:t>
            </a:r>
            <a:endParaRPr lang="en-US" sz="5000" dirty="0"/>
          </a:p>
          <a:p>
            <a:r>
              <a:rPr lang="en-US" sz="5000" dirty="0"/>
              <a:t>This project aims to aid artist in easing the looping cycle of thoughts due to rumination and creating a platform where artists can socialize with each other while still being able to work simultaneously.Because of this, the goal of the project to is to create a platform where artists can interact with each other through socializing and painting,the project can be a great source of inspiration and entertainment for artist as this can act as a meeting place for artist to come to paint and have conversation with each other.</a:t>
            </a:r>
            <a:endParaRPr lang="en-US" sz="5000" dirty="0"/>
          </a:p>
        </p:txBody>
      </p:sp>
      <p:sp>
        <p:nvSpPr>
          <p:cNvPr id="4" name="Slide Number Placeholder 3"/>
          <p:cNvSpPr>
            <a:spLocks noGrp="1"/>
          </p:cNvSpPr>
          <p:nvPr>
            <p:ph type="sldNum" sz="quarter" idx="12"/>
          </p:nvPr>
        </p:nvSpPr>
        <p:spPr/>
        <p:txBody>
          <a:bodyPr/>
          <a:lstStyle/>
          <a:p>
            <a:fld id="{351B0C85-9CFF-3B42-BE74-68F1856660D0}"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Objectives</a:t>
            </a:r>
            <a:endParaRPr lang="en-US" dirty="0"/>
          </a:p>
        </p:txBody>
      </p:sp>
      <p:sp>
        <p:nvSpPr>
          <p:cNvPr id="3" name="Content Placeholder 2"/>
          <p:cNvSpPr>
            <a:spLocks noGrp="1"/>
          </p:cNvSpPr>
          <p:nvPr>
            <p:ph idx="1"/>
          </p:nvPr>
        </p:nvSpPr>
        <p:spPr>
          <a:xfrm>
            <a:off x="669925" y="1252855"/>
            <a:ext cx="10683875" cy="4924425"/>
          </a:xfrm>
        </p:spPr>
        <p:txBody>
          <a:bodyPr>
            <a:noAutofit/>
          </a:bodyPr>
          <a:lstStyle/>
          <a:p>
            <a:r>
              <a:rPr lang="en-US" sz="2300"/>
              <a:t>Design an application for sharing artworks</a:t>
            </a:r>
            <a:endParaRPr lang="en-US" sz="2300"/>
          </a:p>
          <a:p>
            <a:r>
              <a:rPr lang="en-US" sz="2300"/>
              <a:t>l Design a gallery system for displaying artworks that can be viewed by users(artists)</a:t>
            </a:r>
            <a:endParaRPr lang="en-US" sz="2300"/>
          </a:p>
          <a:p>
            <a:r>
              <a:rPr lang="en-US" sz="2300"/>
              <a:t>l Design a chatting platform for artists to come for chatting and painting</a:t>
            </a:r>
            <a:endParaRPr lang="en-US" sz="2300"/>
          </a:p>
          <a:p>
            <a:r>
              <a:rPr lang="en-US" sz="2300"/>
              <a:t>l Design canvas and brush systems with UI and functionality that artists are familiar with</a:t>
            </a:r>
            <a:endParaRPr lang="en-US" sz="2300"/>
          </a:p>
          <a:p>
            <a:r>
              <a:rPr lang="en-US" sz="2300"/>
              <a:t>l Research on similar products,evaluate their pros and cons</a:t>
            </a:r>
            <a:endParaRPr lang="en-US" sz="2300"/>
          </a:p>
          <a:p>
            <a:r>
              <a:rPr lang="en-US" sz="2300"/>
              <a:t>l Do literature review on work relate to Depression, socialization for artist</a:t>
            </a:r>
            <a:endParaRPr lang="en-US" sz="2300"/>
          </a:p>
          <a:p>
            <a:r>
              <a:rPr lang="en-US" sz="2300"/>
              <a:t>l Derive from the research the methods, algorithms and techniques need to be applied to and what can be improved on the project based on other similar projects</a:t>
            </a:r>
            <a:endParaRPr lang="en-US" sz="2300"/>
          </a:p>
          <a:p>
            <a:r>
              <a:rPr lang="en-US" sz="2300"/>
              <a:t>l Decide on what tool/languages/framework to use for implementation</a:t>
            </a:r>
            <a:endParaRPr lang="en-US" sz="2300"/>
          </a:p>
          <a:p>
            <a:r>
              <a:rPr lang="en-US" sz="2300"/>
              <a:t>l Decide which DBMS to use for implementation </a:t>
            </a:r>
            <a:endParaRPr lang="en-US" sz="2300"/>
          </a:p>
        </p:txBody>
      </p:sp>
      <p:sp>
        <p:nvSpPr>
          <p:cNvPr id="4" name="Slide Number Placeholder 3"/>
          <p:cNvSpPr>
            <a:spLocks noGrp="1"/>
          </p:cNvSpPr>
          <p:nvPr>
            <p:ph type="sldNum" sz="quarter" idx="12"/>
          </p:nvPr>
        </p:nvSpPr>
        <p:spPr/>
        <p:txBody>
          <a:bodyPr/>
          <a:lstStyle/>
          <a:p>
            <a:fld id="{351B0C85-9CFF-3B42-BE74-68F1856660D0}"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this a Engineering/Computing problem?</a:t>
            </a:r>
            <a:endParaRPr lang="en-US" dirty="0"/>
          </a:p>
        </p:txBody>
      </p:sp>
      <p:sp>
        <p:nvSpPr>
          <p:cNvPr id="3" name="Content Placeholder 2"/>
          <p:cNvSpPr>
            <a:spLocks noGrp="1"/>
          </p:cNvSpPr>
          <p:nvPr>
            <p:ph idx="1"/>
          </p:nvPr>
        </p:nvSpPr>
        <p:spPr/>
        <p:txBody>
          <a:bodyPr/>
          <a:lstStyle/>
          <a:p>
            <a:pPr marL="0" indent="0">
              <a:buNone/>
            </a:pPr>
            <a:r>
              <a:rPr lang="en-US"/>
              <a:t>The project uses Engieering Design Process due to the following reasons:</a:t>
            </a:r>
            <a:endParaRPr lang="en-US"/>
          </a:p>
          <a:p>
            <a:pPr lvl="1"/>
            <a:r>
              <a:rPr lang="en-US" sz="2000"/>
              <a:t>It solving a problem</a:t>
            </a:r>
            <a:endParaRPr lang="en-US" sz="2000"/>
          </a:p>
          <a:p>
            <a:pPr lvl="1"/>
            <a:r>
              <a:rPr lang="en-US" sz="2000"/>
              <a:t>Requires research about the problem in terms of background and solutions</a:t>
            </a:r>
            <a:endParaRPr lang="en-US" sz="2000"/>
          </a:p>
          <a:p>
            <a:pPr lvl="1"/>
            <a:r>
              <a:rPr lang="en-US" sz="2000"/>
              <a:t>Requires requirements analyzing and derivation</a:t>
            </a:r>
            <a:endParaRPr lang="en-US" sz="2000"/>
          </a:p>
          <a:p>
            <a:pPr lvl="1"/>
            <a:r>
              <a:rPr lang="en-US" sz="2000"/>
              <a:t>Requires Development and Prototype of the solution using tools consits of: frameworks,IDE,knowledge of web protocols</a:t>
            </a:r>
            <a:endParaRPr lang="en-US" sz="2000"/>
          </a:p>
          <a:p>
            <a:pPr lvl="1"/>
            <a:r>
              <a:rPr lang="en-US" sz="2000"/>
              <a:t> Requires Testing and debugging of the application.</a:t>
            </a:r>
            <a:endParaRPr lang="en-US" sz="2000"/>
          </a:p>
          <a:p>
            <a:endParaRPr lang="en-US" sz="2000"/>
          </a:p>
        </p:txBody>
      </p:sp>
      <p:sp>
        <p:nvSpPr>
          <p:cNvPr id="4" name="Slide Number Placeholder 3"/>
          <p:cNvSpPr>
            <a:spLocks noGrp="1"/>
          </p:cNvSpPr>
          <p:nvPr>
            <p:ph type="sldNum" sz="quarter" idx="12"/>
          </p:nvPr>
        </p:nvSpPr>
        <p:spPr/>
        <p:txBody>
          <a:bodyPr/>
          <a:lstStyle/>
          <a:p>
            <a:fld id="{351B0C85-9CFF-3B42-BE74-68F1856660D0}"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Review Findings</a:t>
            </a:r>
            <a:endParaRPr lang="en-US" dirty="0"/>
          </a:p>
        </p:txBody>
      </p:sp>
      <p:sp>
        <p:nvSpPr>
          <p:cNvPr id="3" name="Content Placeholder 2"/>
          <p:cNvSpPr>
            <a:spLocks noGrp="1"/>
          </p:cNvSpPr>
          <p:nvPr>
            <p:ph idx="1"/>
          </p:nvPr>
        </p:nvSpPr>
        <p:spPr/>
        <p:txBody>
          <a:bodyPr>
            <a:normAutofit/>
          </a:bodyPr>
          <a:lstStyle/>
          <a:p>
            <a:pPr>
              <a:buFont typeface="Wingdings" panose="05000000000000000000" charset="0"/>
              <a:buChar char="ü"/>
            </a:pPr>
            <a:r>
              <a:rPr lang="en-US" dirty="0"/>
              <a:t>How have others approached this, or a related, problem in the past?</a:t>
            </a:r>
            <a:endParaRPr lang="en-US" dirty="0"/>
          </a:p>
          <a:p>
            <a:pPr lvl="1">
              <a:buFont typeface="Arial" panose="020B0604020202020204" pitchFamily="34" charset="0"/>
              <a:buChar char="•"/>
            </a:pPr>
            <a:r>
              <a:rPr lang="en-US" sz="2000" dirty="0">
                <a:sym typeface="+mn-ea"/>
              </a:rPr>
              <a:t>This has always been a problem for artists for many years with examples from famous artists for example: Vincent Van Goth.However, dispite the existence of many social media platforms for sharing artwork, they tends to limit user to posting and texting without real time interaction such as: chatting or online hangout</a:t>
            </a:r>
            <a:endParaRPr lang="en-US" sz="2000" dirty="0">
              <a:sym typeface="+mn-ea"/>
            </a:endParaRPr>
          </a:p>
          <a:p>
            <a:pPr lvl="1">
              <a:buFont typeface="Arial" panose="020B0604020202020204" pitchFamily="34" charset="0"/>
              <a:buChar char="•"/>
            </a:pPr>
            <a:r>
              <a:rPr lang="en-US" sz="2000" dirty="0">
                <a:sym typeface="+mn-ea"/>
              </a:rPr>
              <a:t>Second problem is the the projects aims to allow user paint and chat at simutanously at the same time in real time and so far ,there is very few number of application that has this approach,such as : MagmaStudio.</a:t>
            </a:r>
            <a:endParaRPr lang="en-US" sz="2000" dirty="0">
              <a:sym typeface="+mn-ea"/>
            </a:endParaRPr>
          </a:p>
          <a:p>
            <a:pPr marL="457200" lvl="1" indent="0">
              <a:buFont typeface="Arial" panose="020B0604020202020204" pitchFamily="34" charset="0"/>
              <a:buNone/>
            </a:pPr>
            <a:endParaRPr lang="en-US" sz="2000" dirty="0"/>
          </a:p>
        </p:txBody>
      </p:sp>
      <p:sp>
        <p:nvSpPr>
          <p:cNvPr id="4" name="Slide Number Placeholder 3"/>
          <p:cNvSpPr>
            <a:spLocks noGrp="1"/>
          </p:cNvSpPr>
          <p:nvPr>
            <p:ph type="sldNum" sz="quarter" idx="12"/>
          </p:nvPr>
        </p:nvSpPr>
        <p:spPr/>
        <p:txBody>
          <a:bodyPr/>
          <a:lstStyle/>
          <a:p>
            <a:fld id="{351B0C85-9CFF-3B42-BE74-68F1856660D0}"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Review Findings</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charset="0"/>
              <a:buChar char="ü"/>
            </a:pPr>
            <a:r>
              <a:rPr lang="en-US" sz="2400" dirty="0">
                <a:sym typeface="+mn-ea"/>
              </a:rPr>
              <a:t>What lessons can be learned from what has been done before?</a:t>
            </a:r>
            <a:endParaRPr lang="en-US" sz="2400" dirty="0">
              <a:sym typeface="+mn-ea"/>
            </a:endParaRPr>
          </a:p>
          <a:p>
            <a:r>
              <a:rPr lang="en-US" sz="2000" dirty="0"/>
              <a:t>The developed application must have real time interaction and allows chatting and texting while painting to give the user the freedom in communication as well as essential tools needed for digital painting</a:t>
            </a:r>
            <a:endParaRPr lang="en-US" sz="2000" dirty="0"/>
          </a:p>
          <a:p>
            <a:r>
              <a:rPr lang="en-US" sz="2000" dirty="0"/>
              <a:t>The project must also allows for sharing of post so user can interact and give feedback on each other's works.  </a:t>
            </a:r>
            <a:endParaRPr lang="en-US" sz="2000" dirty="0"/>
          </a:p>
        </p:txBody>
      </p:sp>
      <p:sp>
        <p:nvSpPr>
          <p:cNvPr id="4" name="Slide Number Placeholder 3"/>
          <p:cNvSpPr>
            <a:spLocks noGrp="1"/>
          </p:cNvSpPr>
          <p:nvPr>
            <p:ph type="sldNum" sz="quarter" idx="12"/>
          </p:nvPr>
        </p:nvSpPr>
        <p:spPr/>
        <p:txBody>
          <a:bodyPr/>
          <a:lstStyle/>
          <a:p>
            <a:fld id="{351B0C85-9CFF-3B42-BE74-68F1856660D0}"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your proposed solution?</a:t>
            </a:r>
            <a:endParaRPr lang="en-US" dirty="0"/>
          </a:p>
        </p:txBody>
      </p:sp>
      <p:sp>
        <p:nvSpPr>
          <p:cNvPr id="3" name="Content Placeholder 2"/>
          <p:cNvSpPr>
            <a:spLocks noGrp="1"/>
          </p:cNvSpPr>
          <p:nvPr>
            <p:ph idx="1"/>
          </p:nvPr>
        </p:nvSpPr>
        <p:spPr/>
        <p:txBody>
          <a:bodyPr/>
          <a:lstStyle/>
          <a:p>
            <a:r>
              <a:rPr lang="en-US" dirty="0"/>
              <a:t>How will you solve the problem stated on the previous slides?</a:t>
            </a:r>
            <a:endParaRPr lang="en-US" dirty="0"/>
          </a:p>
          <a:p>
            <a:pPr marL="0" indent="0">
              <a:buNone/>
            </a:pPr>
            <a:r>
              <a:rPr lang="en-US" sz="2000" dirty="0"/>
              <a:t>The project is a web application that allows user to create/join rooms with other users to communicate through voice/text and paint on the same canvas. In addition, each users will have their own gallery which allows them to share artworks and interact with other users on the platform, while having their mood monitored by the system which will then provide suitable artworks from other users that help improve mental health .</a:t>
            </a:r>
            <a:endParaRPr lang="en-US" sz="2000" dirty="0"/>
          </a:p>
        </p:txBody>
      </p:sp>
      <p:sp>
        <p:nvSpPr>
          <p:cNvPr id="4" name="Slide Number Placeholder 3"/>
          <p:cNvSpPr>
            <a:spLocks noGrp="1"/>
          </p:cNvSpPr>
          <p:nvPr>
            <p:ph type="sldNum" sz="quarter" idx="12"/>
          </p:nvPr>
        </p:nvSpPr>
        <p:spPr/>
        <p:txBody>
          <a:bodyPr/>
          <a:lstStyle/>
          <a:p>
            <a:fld id="{351B0C85-9CFF-3B42-BE74-68F1856660D0}"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your proposed solution?</a:t>
            </a:r>
            <a:endParaRPr lang="en-US" dirty="0"/>
          </a:p>
        </p:txBody>
      </p:sp>
      <p:sp>
        <p:nvSpPr>
          <p:cNvPr id="3" name="Content Placeholder 2"/>
          <p:cNvSpPr>
            <a:spLocks noGrp="1"/>
          </p:cNvSpPr>
          <p:nvPr>
            <p:ph sz="half" idx="1"/>
          </p:nvPr>
        </p:nvSpPr>
        <p:spPr>
          <a:xfrm>
            <a:off x="1264285" y="1381125"/>
            <a:ext cx="10089515" cy="4671695"/>
          </a:xfrm>
        </p:spPr>
        <p:txBody>
          <a:bodyPr/>
          <a:lstStyle/>
          <a:p>
            <a:r>
              <a:rPr lang="en-US" dirty="0"/>
              <a:t>Give an design overview of the structure of the solution.</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351B0C85-9CFF-3B42-BE74-68F1856660D0}" type="slidenum">
              <a:rPr lang="en-US" smtClean="0"/>
            </a:fld>
            <a:endParaRPr lang="en-US"/>
          </a:p>
        </p:txBody>
      </p:sp>
      <p:pic>
        <p:nvPicPr>
          <p:cNvPr id="11" name="Picture 6"/>
          <p:cNvPicPr>
            <a:picLocks noChangeAspect="1"/>
          </p:cNvPicPr>
          <p:nvPr>
            <p:ph sz="half" idx="2"/>
          </p:nvPr>
        </p:nvPicPr>
        <p:blipFill>
          <a:blip r:embed="rId1"/>
          <a:stretch>
            <a:fillRect/>
          </a:stretch>
        </p:blipFill>
        <p:spPr>
          <a:xfrm>
            <a:off x="1264285" y="2127885"/>
            <a:ext cx="4686300" cy="3619500"/>
          </a:xfrm>
          <a:prstGeom prst="rect">
            <a:avLst/>
          </a:prstGeom>
          <a:noFill/>
          <a:ln>
            <a:noFill/>
          </a:ln>
        </p:spPr>
      </p:pic>
      <p:sp>
        <p:nvSpPr>
          <p:cNvPr id="100" name="Text Box 99"/>
          <p:cNvSpPr txBox="1"/>
          <p:nvPr/>
        </p:nvSpPr>
        <p:spPr>
          <a:xfrm>
            <a:off x="1264285" y="5792470"/>
            <a:ext cx="5080000" cy="429895"/>
          </a:xfrm>
          <a:prstGeom prst="rect">
            <a:avLst/>
          </a:prstGeom>
          <a:noFill/>
          <a:ln w="9525">
            <a:noFill/>
          </a:ln>
        </p:spPr>
        <p:txBody>
          <a:bodyPr>
            <a:spAutoFit/>
          </a:bodyPr>
          <a:p>
            <a:pPr indent="0"/>
            <a:r>
              <a:rPr lang="en-US" sz="1100" b="0">
                <a:latin typeface="Arial" panose="020B0604020202020204" pitchFamily="34" charset="0"/>
                <a:ea typeface="SimSun" panose="02010600030101010101" pitchFamily="2" charset="-122"/>
                <a:cs typeface="Arial" panose="020B0604020202020204" pitchFamily="34" charset="0"/>
              </a:rPr>
              <a:t>Figure 1 . MVT model ( (Figure 3.1 https://djangobook.com/mdj2-django-structure/))</a:t>
            </a:r>
            <a:endParaRPr lang="en-GB" altLang="en-US"/>
          </a:p>
        </p:txBody>
      </p:sp>
      <p:pic>
        <p:nvPicPr>
          <p:cNvPr id="6" name="Picture 1"/>
          <p:cNvPicPr>
            <a:picLocks noChangeAspect="1"/>
          </p:cNvPicPr>
          <p:nvPr/>
        </p:nvPicPr>
        <p:blipFill>
          <a:blip r:embed="rId2"/>
          <a:stretch>
            <a:fillRect/>
          </a:stretch>
        </p:blipFill>
        <p:spPr>
          <a:xfrm>
            <a:off x="6166803" y="2230438"/>
            <a:ext cx="5268595" cy="2972435"/>
          </a:xfrm>
          <a:prstGeom prst="rect">
            <a:avLst/>
          </a:prstGeom>
          <a:noFill/>
          <a:ln>
            <a:noFill/>
          </a:ln>
        </p:spPr>
      </p:pic>
      <p:sp>
        <p:nvSpPr>
          <p:cNvPr id="5" name="Text Box 4"/>
          <p:cNvSpPr txBox="1"/>
          <p:nvPr/>
        </p:nvSpPr>
        <p:spPr>
          <a:xfrm>
            <a:off x="6547485" y="5203190"/>
            <a:ext cx="5080000" cy="260350"/>
          </a:xfrm>
          <a:prstGeom prst="rect">
            <a:avLst/>
          </a:prstGeom>
          <a:noFill/>
          <a:ln w="9525">
            <a:noFill/>
          </a:ln>
        </p:spPr>
        <p:txBody>
          <a:bodyPr>
            <a:spAutoFit/>
          </a:bodyPr>
          <a:p>
            <a:pPr indent="0"/>
            <a:r>
              <a:rPr lang="en-US" sz="1100" b="0">
                <a:latin typeface="Arial" panose="020B0604020202020204" pitchFamily="34" charset="0"/>
                <a:ea typeface="SimSun" panose="02010600030101010101" pitchFamily="2" charset="-122"/>
                <a:cs typeface="Arial" panose="020B0604020202020204" pitchFamily="34" charset="0"/>
              </a:rPr>
              <a:t>Figure 2 .GUI design</a:t>
            </a:r>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will you evaluate your solution?</a:t>
            </a:r>
            <a:endParaRPr lang="en-US" dirty="0"/>
          </a:p>
        </p:txBody>
      </p:sp>
      <p:sp>
        <p:nvSpPr>
          <p:cNvPr id="3" name="Content Placeholder 2"/>
          <p:cNvSpPr>
            <a:spLocks noGrp="1"/>
          </p:cNvSpPr>
          <p:nvPr>
            <p:ph idx="1"/>
          </p:nvPr>
        </p:nvSpPr>
        <p:spPr/>
        <p:txBody>
          <a:bodyPr>
            <a:normAutofit fontScale="90000" lnSpcReduction="10000"/>
          </a:bodyPr>
          <a:lstStyle/>
          <a:p>
            <a:r>
              <a:rPr lang="en-US" dirty="0"/>
              <a:t>State the evaluation/validation method and how this method has been used before:</a:t>
            </a:r>
            <a:endParaRPr lang="en-US" dirty="0"/>
          </a:p>
          <a:p>
            <a:pPr lvl="2">
              <a:buFont typeface="Wingdings" panose="05000000000000000000" charset="0"/>
              <a:buChar char="v"/>
            </a:pPr>
            <a:r>
              <a:rPr lang="en-US" dirty="0"/>
              <a:t>Check if the requirements are met for each of the core functionality</a:t>
            </a:r>
            <a:endParaRPr lang="en-US" dirty="0"/>
          </a:p>
          <a:p>
            <a:pPr lvl="2">
              <a:buFont typeface="Wingdings" panose="05000000000000000000" charset="0"/>
              <a:buChar char="v"/>
            </a:pPr>
            <a:r>
              <a:rPr lang="en-US" dirty="0"/>
              <a:t>Test for efficiency of the solution for example:load time, security,user interface,real time interaction,...</a:t>
            </a:r>
            <a:endParaRPr lang="en-US" dirty="0"/>
          </a:p>
          <a:p>
            <a:pPr lvl="2">
              <a:buFont typeface="Wingdings" panose="05000000000000000000" charset="0"/>
              <a:buChar char="v"/>
            </a:pPr>
            <a:r>
              <a:rPr lang="en-US" dirty="0"/>
              <a:t>Compare the solution to other existing solutions and further improve different aspects of the project </a:t>
            </a:r>
            <a:endParaRPr lang="en-US" dirty="0"/>
          </a:p>
          <a:p>
            <a:pPr lvl="2">
              <a:buFont typeface="Wingdings" panose="05000000000000000000" charset="0"/>
              <a:buChar char="v"/>
            </a:pPr>
            <a:r>
              <a:rPr lang="en-US" dirty="0"/>
              <a:t>Define who the stakeholders are and decide if the project's gathered requirements are satisfiable for their needs</a:t>
            </a:r>
            <a:endParaRPr lang="en-US" dirty="0"/>
          </a:p>
          <a:p>
            <a:pPr lvl="2">
              <a:buFont typeface="Wingdings" panose="05000000000000000000" charset="0"/>
              <a:buChar char="v"/>
            </a:pPr>
            <a:r>
              <a:rPr lang="en-US" dirty="0"/>
              <a:t>Check if the solutions satisfy personal constraints for the project.</a:t>
            </a:r>
            <a:endParaRPr lang="en-US" dirty="0"/>
          </a:p>
          <a:p>
            <a:r>
              <a:rPr lang="en-US" dirty="0"/>
              <a:t>Why this method and not another?</a:t>
            </a:r>
            <a:endParaRPr lang="en-US" dirty="0"/>
          </a:p>
          <a:p>
            <a:pPr lvl="2">
              <a:buFont typeface="Wingdings" panose="05000000000000000000" charset="0"/>
              <a:buChar char="v"/>
            </a:pPr>
            <a:r>
              <a:rPr lang="en-US" dirty="0"/>
              <a:t>As mentioned before in previous slides, there is only a few application that implement the solution for this problem but each of them solve only some parts of the problem</a:t>
            </a:r>
            <a:endParaRPr lang="en-US" dirty="0"/>
          </a:p>
          <a:p>
            <a:pPr lvl="2">
              <a:buFont typeface="Wingdings" panose="05000000000000000000" charset="0"/>
              <a:buChar char="v"/>
            </a:pPr>
            <a:r>
              <a:rPr lang="en-US" dirty="0"/>
              <a:t>This solution let user chat and painting together in real time, thus provide a simualtion of face-to-face interaction 	</a:t>
            </a:r>
            <a:endParaRPr lang="en-US" dirty="0"/>
          </a:p>
          <a:p>
            <a:endParaRPr lang="en-US" dirty="0"/>
          </a:p>
        </p:txBody>
      </p:sp>
      <p:sp>
        <p:nvSpPr>
          <p:cNvPr id="4" name="Slide Number Placeholder 3"/>
          <p:cNvSpPr>
            <a:spLocks noGrp="1"/>
          </p:cNvSpPr>
          <p:nvPr>
            <p:ph type="sldNum" sz="quarter" idx="12"/>
          </p:nvPr>
        </p:nvSpPr>
        <p:spPr/>
        <p:txBody>
          <a:bodyPr/>
          <a:lstStyle/>
          <a:p>
            <a:fld id="{351B0C85-9CFF-3B42-BE74-68F1856660D0}"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7928</Words>
  <Application>WPS Presentation</Application>
  <PresentationFormat>Widescreen</PresentationFormat>
  <Paragraphs>178</Paragraphs>
  <Slides>15</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Arial</vt:lpstr>
      <vt:lpstr>Calibri Light</vt:lpstr>
      <vt:lpstr>Calibri</vt:lpstr>
      <vt:lpstr>Microsoft YaHei</vt:lpstr>
      <vt:lpstr>Arial Unicode MS</vt:lpstr>
      <vt:lpstr>Wingdings</vt:lpstr>
      <vt:lpstr>Times New Roman</vt:lpstr>
      <vt:lpstr>Office Theme</vt:lpstr>
      <vt:lpstr>Project Title</vt:lpstr>
      <vt:lpstr>Project Aims</vt:lpstr>
      <vt:lpstr>Project Objectives</vt:lpstr>
      <vt:lpstr>Why is this a Engineering/Computing problem?</vt:lpstr>
      <vt:lpstr>Literature Review Findings</vt:lpstr>
      <vt:lpstr>Literature Review Findings</vt:lpstr>
      <vt:lpstr>What is your proposed solution?</vt:lpstr>
      <vt:lpstr>What is your proposed solution?</vt:lpstr>
      <vt:lpstr>How will you evaluate your solution?</vt:lpstr>
      <vt:lpstr>How will you evaluate your solution?</vt:lpstr>
      <vt:lpstr>Project Planning</vt:lpstr>
      <vt:lpstr>Risk Register</vt:lpstr>
      <vt:lpstr>References</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Usman Naeem</dc:creator>
  <cp:lastModifiedBy>dygyn</cp:lastModifiedBy>
  <cp:revision>20</cp:revision>
  <dcterms:created xsi:type="dcterms:W3CDTF">2015-11-09T21:30:00Z</dcterms:created>
  <dcterms:modified xsi:type="dcterms:W3CDTF">2020-11-27T18:08:27Z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2057-11.2.0.9747</vt:lpwstr>
  </property>
</Properties>
</file>