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24"/>
  </p:normalViewPr>
  <p:slideViewPr>
    <p:cSldViewPr snapToGrid="0" snapToObjects="1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B8A3-D91B-7D4E-B4E1-6FF22EBDD760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6B40623-3A5D-4D4F-9CE1-AF61B561E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B8A3-D91B-7D4E-B4E1-6FF22EBDD760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0623-3A5D-4D4F-9CE1-AF61B561E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2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B8A3-D91B-7D4E-B4E1-6FF22EBDD760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0623-3A5D-4D4F-9CE1-AF61B561E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3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B8A3-D91B-7D4E-B4E1-6FF22EBDD760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0623-3A5D-4D4F-9CE1-AF61B561E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D60B8A3-D91B-7D4E-B4E1-6FF22EBDD760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6B40623-3A5D-4D4F-9CE1-AF61B561E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B8A3-D91B-7D4E-B4E1-6FF22EBDD760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0623-3A5D-4D4F-9CE1-AF61B561E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2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B8A3-D91B-7D4E-B4E1-6FF22EBDD760}" type="datetimeFigureOut">
              <a:rPr lang="en-US" smtClean="0"/>
              <a:t>7/31/19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0623-3A5D-4D4F-9CE1-AF61B561E0B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85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B8A3-D91B-7D4E-B4E1-6FF22EBDD760}" type="datetimeFigureOut">
              <a:rPr lang="en-US" smtClean="0"/>
              <a:t>7/31/19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0623-3A5D-4D4F-9CE1-AF61B561E0B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884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B8A3-D91B-7D4E-B4E1-6FF22EBDD760}" type="datetimeFigureOut">
              <a:rPr lang="en-US" smtClean="0"/>
              <a:t>7/31/19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0623-3A5D-4D4F-9CE1-AF61B561E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1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B8A3-D91B-7D4E-B4E1-6FF22EBDD760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0623-3A5D-4D4F-9CE1-AF61B561E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5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B8A3-D91B-7D4E-B4E1-6FF22EBDD760}" type="datetimeFigureOut">
              <a:rPr lang="en-US" smtClean="0"/>
              <a:t>7/31/19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0623-3A5D-4D4F-9CE1-AF61B561E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0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D60B8A3-D91B-7D4E-B4E1-6FF22EBDD760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6B40623-3A5D-4D4F-9CE1-AF61B561E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1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E53B-9358-DC4D-9AFE-47DED79F8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4000" b="1" dirty="0">
                <a:solidFill>
                  <a:schemeClr val="tx1"/>
                </a:solidFill>
              </a:rPr>
              <a:t>IBM CAPSTONE PROJECT – </a:t>
            </a:r>
            <a:r>
              <a:rPr lang="en" sz="4000" b="1" dirty="0">
                <a:solidFill>
                  <a:schemeClr val="tx1"/>
                </a:solidFill>
              </a:rPr>
              <a:t>The Battle of Neighborhoods:</a:t>
            </a:r>
            <a:br>
              <a:rPr lang="en" sz="4000" b="1" dirty="0">
                <a:solidFill>
                  <a:schemeClr val="tx1"/>
                </a:solidFill>
              </a:rPr>
            </a:br>
            <a:br>
              <a:rPr lang="en" sz="4000" b="1" dirty="0">
                <a:solidFill>
                  <a:schemeClr val="tx1"/>
                </a:solidFill>
              </a:rPr>
            </a:br>
            <a:r>
              <a:rPr lang="en-US" sz="4000" b="1" dirty="0">
                <a:solidFill>
                  <a:schemeClr val="tx1"/>
                </a:solidFill>
              </a:rPr>
              <a:t>analysis</a:t>
            </a:r>
            <a:r>
              <a:rPr lang="en" sz="4000" b="1" dirty="0">
                <a:solidFill>
                  <a:schemeClr val="tx1"/>
                </a:solidFill>
              </a:rPr>
              <a:t> OF </a:t>
            </a:r>
            <a:r>
              <a:rPr lang="en-US" sz="4000" b="1" dirty="0">
                <a:solidFill>
                  <a:schemeClr val="tx1"/>
                </a:solidFill>
              </a:rPr>
              <a:t>London</a:t>
            </a:r>
            <a:r>
              <a:rPr lang="en" sz="4000" b="1" dirty="0">
                <a:solidFill>
                  <a:schemeClr val="tx1"/>
                </a:solidFill>
              </a:rPr>
              <a:t> </a:t>
            </a:r>
            <a:r>
              <a:rPr lang="en-US" sz="4000" b="1" dirty="0">
                <a:solidFill>
                  <a:schemeClr val="tx1"/>
                </a:solidFill>
              </a:rPr>
              <a:t>housing</a:t>
            </a:r>
            <a:r>
              <a:rPr lang="en" sz="4000" b="1" dirty="0">
                <a:solidFill>
                  <a:schemeClr val="tx1"/>
                </a:solidFill>
              </a:rPr>
              <a:t> markets with Machine learning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C234D-494C-CC4E-8762-74783DC865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3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B989-8559-CF4E-8DF0-9CAFDBE99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777EB-1042-7D48-A473-2F56C1562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London Housing Market is in a “rut”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Tax </a:t>
            </a:r>
            <a:r>
              <a:rPr lang="en-US" dirty="0"/>
              <a:t>increase</a:t>
            </a:r>
            <a:r>
              <a:rPr lang="en" dirty="0"/>
              <a:t> in </a:t>
            </a:r>
            <a:r>
              <a:rPr lang="en-US" dirty="0"/>
              <a:t>England</a:t>
            </a:r>
            <a:r>
              <a:rPr lang="en" dirty="0"/>
              <a:t> and Wales</a:t>
            </a:r>
          </a:p>
          <a:p>
            <a:pPr marL="342900" indent="-342900">
              <a:buFont typeface="+mj-lt"/>
              <a:buAutoNum type="arabicPeriod"/>
            </a:pPr>
            <a:endParaRPr lang="e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8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2AA7C-66B2-FE4E-B188-84087BBA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6FB31-3101-6E4B-82EC-867F4C8E2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help these buyers purchase property that will net them back a positive value investment in spite of all the financial and economic challenges?</a:t>
            </a:r>
          </a:p>
        </p:txBody>
      </p:sp>
    </p:spTree>
    <p:extLst>
      <p:ext uri="{BB962C8B-B14F-4D97-AF65-F5344CB8AC3E}">
        <p14:creationId xmlns:p14="http://schemas.microsoft.com/office/powerpoint/2010/main" val="290371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4915-7150-BB42-8E4F-263E1FE6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1BE80-35F7-CB4D-9DD6-49D4627C8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Cluster London neighborhoods to recommend venues and the current average price of real estate where homebuyers can make a real estate investment. </a:t>
            </a:r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9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093E2-6EC8-C346-A409-444AF00D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DD13E-A007-AA44-9C5E-73CF31370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analyze and recommend locations across different venues of "positive" values, we will use </a:t>
            </a:r>
            <a:r>
              <a:rPr lang="en-US" dirty="0" err="1"/>
              <a:t>FourSquare</a:t>
            </a:r>
            <a:r>
              <a:rPr lang="en-US" dirty="0"/>
              <a:t> API to access data and present it as a </a:t>
            </a:r>
            <a:r>
              <a:rPr lang="en-US" dirty="0" err="1"/>
              <a:t>dataframe</a:t>
            </a:r>
            <a:r>
              <a:rPr lang="en-US" dirty="0"/>
              <a:t> in form of data visualization. </a:t>
            </a:r>
          </a:p>
          <a:p>
            <a:r>
              <a:rPr lang="en-US" dirty="0"/>
              <a:t>Combine the data on London properties with the relative price paid data from the data source link and data of "positive" values near properties from the </a:t>
            </a:r>
            <a:r>
              <a:rPr lang="en-US" dirty="0" err="1"/>
              <a:t>FourSquare</a:t>
            </a:r>
            <a:r>
              <a:rPr lang="en-US" dirty="0"/>
              <a:t> API interface. </a:t>
            </a:r>
          </a:p>
        </p:txBody>
      </p:sp>
    </p:spTree>
    <p:extLst>
      <p:ext uri="{BB962C8B-B14F-4D97-AF65-F5344CB8AC3E}">
        <p14:creationId xmlns:p14="http://schemas.microsoft.com/office/powerpoint/2010/main" val="213532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07F9-884B-8E47-8180-D92C5D5B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FDE3A-B4B9-0941-871A-C5154B6BB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and Inspection of Data</a:t>
            </a:r>
          </a:p>
          <a:p>
            <a:r>
              <a:rPr lang="en-US" dirty="0"/>
              <a:t>Exploring and Understanding Data</a:t>
            </a:r>
          </a:p>
          <a:p>
            <a:r>
              <a:rPr lang="en-US" dirty="0"/>
              <a:t>Data Preparation/Preprocessing</a:t>
            </a:r>
          </a:p>
          <a:p>
            <a:r>
              <a:rPr lang="en-US" dirty="0"/>
              <a:t>Modeling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53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0628-EF91-8846-A696-4452D342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K-Means clustering</a:t>
            </a:r>
          </a:p>
        </p:txBody>
      </p:sp>
      <p:pic>
        <p:nvPicPr>
          <p:cNvPr id="4" name="Segnaposto contenuto 8">
            <a:extLst>
              <a:ext uri="{FF2B5EF4-FFF2-40B4-BE49-F238E27FC236}">
                <a16:creationId xmlns:a16="http://schemas.microsoft.com/office/drawing/2014/main" id="{1402BD8F-990A-E14A-B2B4-9EE097BDC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581" r="-1" b="14815"/>
          <a:stretch/>
        </p:blipFill>
        <p:spPr>
          <a:xfrm>
            <a:off x="718374" y="2218153"/>
            <a:ext cx="10409874" cy="3524851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49660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C914-5EB0-5F45-9A18-D9553CA3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E954B-AB9C-5847-91FE-30A95DE94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42325"/>
          </a:xfrm>
        </p:spPr>
        <p:txBody>
          <a:bodyPr/>
          <a:lstStyle/>
          <a:p>
            <a:r>
              <a:rPr lang="en" dirty="0"/>
              <a:t>Examination of real estates according to neighborhoods/London areas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West London (</a:t>
            </a:r>
            <a:r>
              <a:rPr lang="en" dirty="0" err="1"/>
              <a:t>Notting</a:t>
            </a:r>
            <a:r>
              <a:rPr lang="en" dirty="0"/>
              <a:t> Hill, Kensington, Chelsea, Marylebone) and North-West London (</a:t>
            </a:r>
            <a:r>
              <a:rPr lang="en" dirty="0" err="1"/>
              <a:t>Hampsted</a:t>
            </a:r>
            <a:r>
              <a:rPr lang="en" dirty="0"/>
              <a:t>) might be considered highly profitable venues to purchase a real estate;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South-West London (Wandsworth, Balham) and North-West London (</a:t>
            </a:r>
            <a:r>
              <a:rPr lang="en" dirty="0" err="1"/>
              <a:t>Isliington</a:t>
            </a:r>
            <a:r>
              <a:rPr lang="en" dirty="0"/>
              <a:t>) are arising as next future elite venues with a wide range of amenities and facilities. </a:t>
            </a:r>
          </a:p>
          <a:p>
            <a:r>
              <a:rPr lang="en" dirty="0"/>
              <a:t>Examination of real estates  by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0, 2 and 4 may target home buyers prone to live in 'green' areas with parks, waterfronts;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1 and 3 may target individuals who love pubs, theatres and soccer.</a:t>
            </a:r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989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{70FDEBC3-2132-C94C-992A-840BF612EE80}tf10001070</Template>
  <TotalTime>21</TotalTime>
  <Words>241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Rockwell</vt:lpstr>
      <vt:lpstr>Rockwell Condensed</vt:lpstr>
      <vt:lpstr>Rockwell Extra Bold</vt:lpstr>
      <vt:lpstr>Wingdings</vt:lpstr>
      <vt:lpstr>Wood Type</vt:lpstr>
      <vt:lpstr>IBM CAPSTONE PROJECT – The Battle of Neighborhoods:  analysis OF London housing markets with Machine learning</vt:lpstr>
      <vt:lpstr>Business Problem</vt:lpstr>
      <vt:lpstr>Project IDEA</vt:lpstr>
      <vt:lpstr>solution</vt:lpstr>
      <vt:lpstr>dATA</vt:lpstr>
      <vt:lpstr>mETHODOLOGY</vt:lpstr>
      <vt:lpstr>K-Means clustering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 PROJECT – The Battle of Neighborhoods:  analysis OF London housing markets with Machine learning</dc:title>
  <dc:creator>Duy Nguyen</dc:creator>
  <cp:lastModifiedBy>Duy Nguyen</cp:lastModifiedBy>
  <cp:revision>3</cp:revision>
  <dcterms:created xsi:type="dcterms:W3CDTF">2019-08-01T01:24:22Z</dcterms:created>
  <dcterms:modified xsi:type="dcterms:W3CDTF">2019-08-01T01:46:09Z</dcterms:modified>
</cp:coreProperties>
</file>