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Google Sans"/>
      <p:regular r:id="rId40"/>
      <p:bold r:id="rId41"/>
      <p:italic r:id="rId42"/>
      <p:boldItalic r:id="rId43"/>
    </p:embeddedFont>
    <p:embeddedFont>
      <p:font typeface="Merriweather"/>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774CA7-C0BE-42B9-AC78-9BBA51A5B7D5}">
  <a:tblStyle styleId="{76774CA7-C0BE-42B9-AC78-9BBA51A5B7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oogleSans-regular.fntdata"/><Relationship Id="rId20" Type="http://schemas.openxmlformats.org/officeDocument/2006/relationships/slide" Target="slides/slide14.xml"/><Relationship Id="rId42" Type="http://schemas.openxmlformats.org/officeDocument/2006/relationships/font" Target="fonts/GoogleSans-italic.fntdata"/><Relationship Id="rId41" Type="http://schemas.openxmlformats.org/officeDocument/2006/relationships/font" Target="fonts/GoogleSans-bold.fntdata"/><Relationship Id="rId22" Type="http://schemas.openxmlformats.org/officeDocument/2006/relationships/slide" Target="slides/slide16.xml"/><Relationship Id="rId44" Type="http://schemas.openxmlformats.org/officeDocument/2006/relationships/font" Target="fonts/Merriweather-regular.fntdata"/><Relationship Id="rId21" Type="http://schemas.openxmlformats.org/officeDocument/2006/relationships/slide" Target="slides/slide15.xml"/><Relationship Id="rId43" Type="http://schemas.openxmlformats.org/officeDocument/2006/relationships/font" Target="fonts/GoogleSans-boldItalic.fntdata"/><Relationship Id="rId24" Type="http://schemas.openxmlformats.org/officeDocument/2006/relationships/slide" Target="slides/slide18.xml"/><Relationship Id="rId46" Type="http://schemas.openxmlformats.org/officeDocument/2006/relationships/font" Target="fonts/Merriweather-italic.fntdata"/><Relationship Id="rId23" Type="http://schemas.openxmlformats.org/officeDocument/2006/relationships/slide" Target="slides/slide17.xml"/><Relationship Id="rId45"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Merriweather-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adef7bd9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adef7bd9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adef7bd99_1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adef7bd99_1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adef7bd99_1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adef7bd99_1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adef7bd99_1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dadef7bd99_1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adef7bd99_1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adef7bd99_1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adef7bd99_1_1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adef7bd99_1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adef7bd99_1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adef7bd99_1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adef7bd99_1_1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adef7bd99_1_1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adef7bd99_1_1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adef7bd99_1_1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 plot xem distribution </a:t>
            </a:r>
            <a:endParaRPr/>
          </a:p>
          <a:p>
            <a:pPr indent="0" lvl="0" marL="0" rtl="0" algn="l">
              <a:spcBef>
                <a:spcPts val="0"/>
              </a:spcBef>
              <a:spcAft>
                <a:spcPts val="0"/>
              </a:spcAft>
              <a:buNone/>
            </a:pPr>
            <a:r>
              <a:rPr lang="vi"/>
              <a:t> log trans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d7dc37db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d7dc37db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adef7bd99_1_1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adef7bd99_1_1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adef7bd99_1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adef7bd99_1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adef7bd99_1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adef7bd99_1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dung GD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adef7bd99_1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adef7bd99_1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adef7bd99_1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adef7bd99_1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adef7bd99_1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adef7bd99_1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dadef7bd99_1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dadef7bd99_1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them table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d7cc87a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d7cc87a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d7cc87ae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d7cc87ae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adef7bd99_1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dadef7bd99_1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adef7bd99_1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adef7bd99_1_1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d7dc37d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d7dc37d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adef7bd99_1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adef7bd99_1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adef7bd99_1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adef7bd99_1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adef7bd99_1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adef7bd99_1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adef7bd99_1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adef7bd99_1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d7dc37d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d7dc37d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adef7bd99_1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adef7bd99_1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adef7bd99_1_1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adef7bd99_1_1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403900"/>
            <a:ext cx="8520600" cy="12825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vi" sz="3000">
                <a:solidFill>
                  <a:srgbClr val="000000"/>
                </a:solidFill>
                <a:latin typeface="Google Sans"/>
                <a:ea typeface="Google Sans"/>
                <a:cs typeface="Google Sans"/>
                <a:sym typeface="Google Sans"/>
              </a:rPr>
              <a:t>DSP305x FINAL PROJECT REPORT</a:t>
            </a:r>
            <a:endParaRPr b="1" sz="3000">
              <a:solidFill>
                <a:srgbClr val="000000"/>
              </a:solidFill>
              <a:latin typeface="Google Sans"/>
              <a:ea typeface="Google Sans"/>
              <a:cs typeface="Google Sans"/>
              <a:sym typeface="Google Sans"/>
            </a:endParaRPr>
          </a:p>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nvSpPr>
        <p:spPr>
          <a:xfrm>
            <a:off x="163450" y="119875"/>
            <a:ext cx="32148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Business analysis</a:t>
            </a:r>
            <a:endParaRPr/>
          </a:p>
        </p:txBody>
      </p:sp>
      <p:sp>
        <p:nvSpPr>
          <p:cNvPr id="122" name="Google Shape;122;p22"/>
          <p:cNvSpPr txBox="1"/>
          <p:nvPr/>
        </p:nvSpPr>
        <p:spPr>
          <a:xfrm>
            <a:off x="239725" y="704875"/>
            <a:ext cx="7867800" cy="1563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4A4A4A"/>
                </a:solidFill>
                <a:latin typeface="Google Sans"/>
                <a:ea typeface="Google Sans"/>
                <a:cs typeface="Google Sans"/>
                <a:sym typeface="Google Sans"/>
              </a:rPr>
              <a:t>Center A achieved the largest number of bills at 244023</a:t>
            </a:r>
            <a:r>
              <a:rPr b="1" lang="vi" sz="1600">
                <a:solidFill>
                  <a:srgbClr val="4A4A4A"/>
                </a:solidFill>
                <a:latin typeface="Google Sans"/>
                <a:ea typeface="Google Sans"/>
                <a:cs typeface="Google Sans"/>
                <a:sym typeface="Google Sans"/>
              </a:rPr>
              <a:t> </a:t>
            </a:r>
            <a:endParaRPr b="1" sz="1600">
              <a:solidFill>
                <a:srgbClr val="4A4A4A"/>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4A4A4A"/>
                </a:solidFill>
                <a:latin typeface="Google Sans"/>
                <a:ea typeface="Google Sans"/>
                <a:cs typeface="Google Sans"/>
                <a:sym typeface="Google Sans"/>
              </a:rPr>
              <a:t>This is due to the fact that center A has more centers than B and C</a:t>
            </a:r>
            <a:endParaRPr sz="1600">
              <a:solidFill>
                <a:srgbClr val="4A4A4A"/>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4A4A4A"/>
                </a:solidFill>
                <a:latin typeface="Google Sans"/>
                <a:ea typeface="Google Sans"/>
                <a:cs typeface="Google Sans"/>
                <a:sym typeface="Google Sans"/>
              </a:rPr>
              <a:t>Due to the stats from Total_homepage_featured we can denote that</a:t>
            </a:r>
            <a:r>
              <a:rPr b="1" lang="vi" sz="1600">
                <a:solidFill>
                  <a:srgbClr val="4A4A4A"/>
                </a:solidFill>
                <a:latin typeface="Google Sans"/>
                <a:ea typeface="Google Sans"/>
                <a:cs typeface="Google Sans"/>
                <a:sym typeface="Google Sans"/>
              </a:rPr>
              <a:t> </a:t>
            </a:r>
            <a:r>
              <a:rPr lang="vi" sz="1600">
                <a:solidFill>
                  <a:srgbClr val="4A4A4A"/>
                </a:solidFill>
                <a:latin typeface="Google Sans"/>
                <a:ea typeface="Google Sans"/>
                <a:cs typeface="Google Sans"/>
                <a:sym typeface="Google Sans"/>
              </a:rPr>
              <a:t>homepage_featured stimulates customers to order more in each bill. As a result, total_order of B is bigger than that of C</a:t>
            </a:r>
            <a:endParaRPr sz="1600">
              <a:solidFill>
                <a:srgbClr val="4A4A4A"/>
              </a:solidFill>
              <a:latin typeface="Google Sans"/>
              <a:ea typeface="Google Sans"/>
              <a:cs typeface="Google Sans"/>
              <a:sym typeface="Google Sans"/>
            </a:endParaRPr>
          </a:p>
        </p:txBody>
      </p:sp>
      <p:pic>
        <p:nvPicPr>
          <p:cNvPr id="123" name="Google Shape;123;p22"/>
          <p:cNvPicPr preferRelativeResize="0"/>
          <p:nvPr/>
        </p:nvPicPr>
        <p:blipFill>
          <a:blip r:embed="rId3">
            <a:alphaModFix/>
          </a:blip>
          <a:stretch>
            <a:fillRect/>
          </a:stretch>
        </p:blipFill>
        <p:spPr>
          <a:xfrm>
            <a:off x="392300" y="2294075"/>
            <a:ext cx="8369075" cy="234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866188" y="2299325"/>
            <a:ext cx="7279525" cy="2655450"/>
          </a:xfrm>
          <a:prstGeom prst="rect">
            <a:avLst/>
          </a:prstGeom>
          <a:noFill/>
          <a:ln>
            <a:noFill/>
          </a:ln>
        </p:spPr>
      </p:pic>
      <p:sp>
        <p:nvSpPr>
          <p:cNvPr id="129" name="Google Shape;129;p23"/>
          <p:cNvSpPr txBox="1"/>
          <p:nvPr/>
        </p:nvSpPr>
        <p:spPr>
          <a:xfrm>
            <a:off x="217950" y="108975"/>
            <a:ext cx="324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Business analysis</a:t>
            </a:r>
            <a:endParaRPr/>
          </a:p>
        </p:txBody>
      </p:sp>
      <p:sp>
        <p:nvSpPr>
          <p:cNvPr id="130" name="Google Shape;130;p23"/>
          <p:cNvSpPr txBox="1"/>
          <p:nvPr/>
        </p:nvSpPr>
        <p:spPr>
          <a:xfrm>
            <a:off x="326900" y="807275"/>
            <a:ext cx="7944000" cy="1280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4A4A4A"/>
                </a:solidFill>
                <a:latin typeface="Google Sans"/>
                <a:ea typeface="Google Sans"/>
                <a:cs typeface="Google Sans"/>
                <a:sym typeface="Google Sans"/>
              </a:rPr>
              <a:t>I</a:t>
            </a:r>
            <a:r>
              <a:rPr lang="vi" sz="1600">
                <a:solidFill>
                  <a:srgbClr val="4A4A4A"/>
                </a:solidFill>
                <a:latin typeface="Google Sans"/>
                <a:ea typeface="Google Sans"/>
                <a:cs typeface="Google Sans"/>
                <a:sym typeface="Google Sans"/>
              </a:rPr>
              <a:t>n 20 centers, center A  got 7 and center B only owned 1 while center C accounted for th</a:t>
            </a:r>
            <a:r>
              <a:rPr lang="vi" sz="1600">
                <a:solidFill>
                  <a:srgbClr val="4A4A4A"/>
                </a:solidFill>
                <a:latin typeface="Google Sans"/>
                <a:ea typeface="Google Sans"/>
                <a:cs typeface="Google Sans"/>
                <a:sym typeface="Google Sans"/>
              </a:rPr>
              <a:t>e highest number of centers at 12</a:t>
            </a:r>
            <a:endParaRPr sz="1600">
              <a:solidFill>
                <a:srgbClr val="4A4A4A"/>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4A4A4A"/>
                </a:solidFill>
                <a:latin typeface="Google Sans"/>
                <a:ea typeface="Google Sans"/>
                <a:cs typeface="Google Sans"/>
                <a:sym typeface="Google Sans"/>
              </a:rPr>
              <a:t>This is due to the fact that center A has more centers than B and C</a:t>
            </a:r>
            <a:endParaRPr sz="1600">
              <a:solidFill>
                <a:srgbClr val="4A4A4A"/>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4A4A4A"/>
                </a:solidFill>
                <a:latin typeface="Google Sans"/>
                <a:ea typeface="Google Sans"/>
                <a:cs typeface="Google Sans"/>
                <a:sym typeface="Google Sans"/>
              </a:rPr>
              <a:t>This indicator could somehow prove that center C operates efficiently than others </a:t>
            </a:r>
            <a:endParaRPr sz="1600">
              <a:solidFill>
                <a:srgbClr val="4A4A4A"/>
              </a:solidFill>
              <a:latin typeface="Google Sans"/>
              <a:ea typeface="Google Sans"/>
              <a:cs typeface="Google Sans"/>
              <a:sym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nvSpPr>
        <p:spPr>
          <a:xfrm>
            <a:off x="305125" y="763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Strategy analysis</a:t>
            </a:r>
            <a:endParaRPr/>
          </a:p>
        </p:txBody>
      </p:sp>
      <p:sp>
        <p:nvSpPr>
          <p:cNvPr id="136" name="Google Shape;136;p24"/>
          <p:cNvSpPr txBox="1"/>
          <p:nvPr/>
        </p:nvSpPr>
        <p:spPr>
          <a:xfrm>
            <a:off x="305125" y="661300"/>
            <a:ext cx="8292900" cy="1847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A4A4A"/>
              </a:buClr>
              <a:buSzPts val="1600"/>
              <a:buFont typeface="Google Sans"/>
              <a:buChar char="●"/>
            </a:pPr>
            <a:r>
              <a:rPr b="1" lang="vi" sz="1600">
                <a:solidFill>
                  <a:srgbClr val="4A4A4A"/>
                </a:solidFill>
                <a:latin typeface="Google Sans"/>
                <a:ea typeface="Google Sans"/>
                <a:cs typeface="Google Sans"/>
                <a:sym typeface="Google Sans"/>
              </a:rPr>
              <a:t>HomePage featuring</a:t>
            </a:r>
            <a:r>
              <a:rPr lang="vi" sz="1600">
                <a:solidFill>
                  <a:srgbClr val="4A4A4A"/>
                </a:solidFill>
                <a:latin typeface="Google Sans"/>
                <a:ea typeface="Google Sans"/>
                <a:cs typeface="Google Sans"/>
                <a:sym typeface="Google Sans"/>
              </a:rPr>
              <a:t> : The average order when having featuring was higher than having none at 96 orders.Thus, food featuring is effective for business</a:t>
            </a:r>
            <a:endParaRPr sz="1600">
              <a:solidFill>
                <a:srgbClr val="434343"/>
              </a:solidFill>
              <a:highlight>
                <a:srgbClr val="FFFFFF"/>
              </a:highlight>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A4A4A"/>
              </a:buClr>
              <a:buSzPts val="1600"/>
              <a:buFont typeface="Google Sans"/>
              <a:buChar char="●"/>
            </a:pPr>
            <a:r>
              <a:rPr b="1" lang="vi" sz="1600">
                <a:solidFill>
                  <a:srgbClr val="434343"/>
                </a:solidFill>
                <a:highlight>
                  <a:srgbClr val="FFFFFF"/>
                </a:highlight>
                <a:latin typeface="Google Sans"/>
                <a:ea typeface="Google Sans"/>
                <a:cs typeface="Google Sans"/>
                <a:sym typeface="Google Sans"/>
              </a:rPr>
              <a:t>Promotion</a:t>
            </a:r>
            <a:r>
              <a:rPr lang="vi" sz="1600">
                <a:solidFill>
                  <a:srgbClr val="434343"/>
                </a:solidFill>
                <a:highlight>
                  <a:srgbClr val="FFFFFF"/>
                </a:highlight>
                <a:latin typeface="Google Sans"/>
                <a:ea typeface="Google Sans"/>
                <a:cs typeface="Google Sans"/>
                <a:sym typeface="Google Sans"/>
              </a:rPr>
              <a:t> : </a:t>
            </a:r>
            <a:r>
              <a:rPr lang="vi" sz="1600">
                <a:solidFill>
                  <a:srgbClr val="4A4A4A"/>
                </a:solidFill>
                <a:latin typeface="Google Sans"/>
                <a:ea typeface="Google Sans"/>
                <a:cs typeface="Google Sans"/>
                <a:sym typeface="Google Sans"/>
              </a:rPr>
              <a:t>The average order when having promotion was higher than having none at 98 orders. As a result, promotion is efficient for stimulating customers to order more</a:t>
            </a:r>
            <a:endParaRPr sz="1600">
              <a:solidFill>
                <a:srgbClr val="4A4A4A"/>
              </a:solidFill>
              <a:latin typeface="Google Sans"/>
              <a:ea typeface="Google Sans"/>
              <a:cs typeface="Google Sans"/>
              <a:sym typeface="Google Sans"/>
            </a:endParaRPr>
          </a:p>
          <a:p>
            <a:pPr indent="-304800" lvl="0" marL="457200" marR="0" rtl="0" algn="l">
              <a:lnSpc>
                <a:spcPct val="115000"/>
              </a:lnSpc>
              <a:spcBef>
                <a:spcPts val="0"/>
              </a:spcBef>
              <a:spcAft>
                <a:spcPts val="0"/>
              </a:spcAft>
              <a:buClr>
                <a:srgbClr val="434343"/>
              </a:buClr>
              <a:buSzPts val="1200"/>
              <a:buFont typeface="Google Sans"/>
              <a:buChar char="●"/>
            </a:pPr>
            <a:r>
              <a:rPr b="1" lang="vi" sz="1600">
                <a:solidFill>
                  <a:srgbClr val="434343"/>
                </a:solidFill>
                <a:highlight>
                  <a:srgbClr val="FFFFFF"/>
                </a:highlight>
              </a:rPr>
              <a:t>Operation area</a:t>
            </a:r>
            <a:r>
              <a:rPr lang="vi" sz="1200">
                <a:solidFill>
                  <a:srgbClr val="434343"/>
                </a:solidFill>
                <a:highlight>
                  <a:srgbClr val="FFFFFF"/>
                </a:highlight>
              </a:rPr>
              <a:t> : </a:t>
            </a:r>
            <a:r>
              <a:rPr lang="vi" sz="1600">
                <a:solidFill>
                  <a:srgbClr val="434343"/>
                </a:solidFill>
                <a:latin typeface="Google Sans"/>
                <a:ea typeface="Google Sans"/>
                <a:cs typeface="Google Sans"/>
                <a:sym typeface="Google Sans"/>
              </a:rPr>
              <a:t>As we can see, the number of avg order increases as the operation area increases so that this factor is also effective for business</a:t>
            </a:r>
            <a:endParaRPr sz="1200">
              <a:solidFill>
                <a:srgbClr val="434343"/>
              </a:solidFill>
              <a:highlight>
                <a:srgbClr val="FFFFFF"/>
              </a:highlight>
            </a:endParaRPr>
          </a:p>
        </p:txBody>
      </p:sp>
      <p:pic>
        <p:nvPicPr>
          <p:cNvPr id="137" name="Google Shape;137;p24"/>
          <p:cNvPicPr preferRelativeResize="0"/>
          <p:nvPr/>
        </p:nvPicPr>
        <p:blipFill>
          <a:blip r:embed="rId3">
            <a:alphaModFix/>
          </a:blip>
          <a:stretch>
            <a:fillRect/>
          </a:stretch>
        </p:blipFill>
        <p:spPr>
          <a:xfrm>
            <a:off x="741025" y="2571750"/>
            <a:ext cx="7562649" cy="246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nvSpPr>
        <p:spPr>
          <a:xfrm>
            <a:off x="337825" y="10897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Cuisine</a:t>
            </a:r>
            <a:endParaRPr/>
          </a:p>
        </p:txBody>
      </p:sp>
      <p:sp>
        <p:nvSpPr>
          <p:cNvPr id="143" name="Google Shape;143;p25"/>
          <p:cNvSpPr txBox="1"/>
          <p:nvPr/>
        </p:nvSpPr>
        <p:spPr>
          <a:xfrm>
            <a:off x="337825" y="693975"/>
            <a:ext cx="7747800" cy="12621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Clr>
                <a:srgbClr val="4A4A4A"/>
              </a:buClr>
              <a:buSzPts val="2000"/>
              <a:buFont typeface="Google Sans"/>
              <a:buChar char="●"/>
            </a:pPr>
            <a:r>
              <a:rPr lang="vi" sz="1600">
                <a:solidFill>
                  <a:srgbClr val="434343"/>
                </a:solidFill>
                <a:latin typeface="Google Sans"/>
                <a:ea typeface="Google Sans"/>
                <a:cs typeface="Google Sans"/>
                <a:sym typeface="Google Sans"/>
              </a:rPr>
              <a:t> </a:t>
            </a:r>
            <a:r>
              <a:rPr lang="vi" sz="1600">
                <a:solidFill>
                  <a:srgbClr val="434343"/>
                </a:solidFill>
                <a:latin typeface="Google Sans"/>
                <a:ea typeface="Google Sans"/>
                <a:cs typeface="Google Sans"/>
                <a:sym typeface="Google Sans"/>
              </a:rPr>
              <a:t>Italian food was the most popular among other cuisines with the highest total order and average order in each bill</a:t>
            </a:r>
            <a:endParaRPr sz="1600">
              <a:solidFill>
                <a:srgbClr val="434343"/>
              </a:solidFill>
              <a:latin typeface="Google Sans"/>
              <a:ea typeface="Google Sans"/>
              <a:cs typeface="Google Sans"/>
              <a:sym typeface="Google Sans"/>
            </a:endParaRPr>
          </a:p>
          <a:p>
            <a:pPr indent="0" lvl="0" marL="0" marR="0" rtl="0" algn="l">
              <a:lnSpc>
                <a:spcPct val="115000"/>
              </a:lnSpc>
              <a:spcBef>
                <a:spcPts val="0"/>
              </a:spcBef>
              <a:spcAft>
                <a:spcPts val="0"/>
              </a:spcAft>
              <a:buNone/>
            </a:pPr>
            <a:r>
              <a:t/>
            </a:r>
            <a:endParaRPr b="1" sz="1600">
              <a:solidFill>
                <a:srgbClr val="4A4A4A"/>
              </a:solidFill>
              <a:latin typeface="Google Sans"/>
              <a:ea typeface="Google Sans"/>
              <a:cs typeface="Google Sans"/>
              <a:sym typeface="Google Sans"/>
            </a:endParaRPr>
          </a:p>
        </p:txBody>
      </p:sp>
      <p:pic>
        <p:nvPicPr>
          <p:cNvPr id="144" name="Google Shape;144;p25"/>
          <p:cNvPicPr preferRelativeResize="0"/>
          <p:nvPr/>
        </p:nvPicPr>
        <p:blipFill>
          <a:blip r:embed="rId3">
            <a:alphaModFix/>
          </a:blip>
          <a:stretch>
            <a:fillRect/>
          </a:stretch>
        </p:blipFill>
        <p:spPr>
          <a:xfrm>
            <a:off x="2310225" y="1956075"/>
            <a:ext cx="4064674" cy="288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nvSpPr>
        <p:spPr>
          <a:xfrm>
            <a:off x="316025" y="9807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Category</a:t>
            </a:r>
            <a:endParaRPr/>
          </a:p>
        </p:txBody>
      </p:sp>
      <p:sp>
        <p:nvSpPr>
          <p:cNvPr id="150" name="Google Shape;150;p26"/>
          <p:cNvSpPr txBox="1"/>
          <p:nvPr/>
        </p:nvSpPr>
        <p:spPr>
          <a:xfrm>
            <a:off x="316025" y="683075"/>
            <a:ext cx="7911300" cy="1539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4A4A4A"/>
              </a:buClr>
              <a:buSzPts val="1600"/>
              <a:buFont typeface="Google Sans"/>
              <a:buChar char="●"/>
            </a:pPr>
            <a:r>
              <a:rPr lang="vi" sz="1600">
                <a:solidFill>
                  <a:srgbClr val="434343"/>
                </a:solidFill>
                <a:latin typeface="Google Sans"/>
                <a:ea typeface="Google Sans"/>
                <a:cs typeface="Google Sans"/>
                <a:sym typeface="Google Sans"/>
              </a:rPr>
              <a:t> Beverages were predominantly the most favorite category of meal for customers but Rice Bowl seemed to get higher orders in each bill</a:t>
            </a:r>
            <a:endParaRPr sz="1600">
              <a:solidFill>
                <a:srgbClr val="434343"/>
              </a:solidFill>
              <a:latin typeface="Google Sans"/>
              <a:ea typeface="Google Sans"/>
              <a:cs typeface="Google Sans"/>
              <a:sym typeface="Google Sans"/>
            </a:endParaRPr>
          </a:p>
          <a:p>
            <a:pPr indent="-330200" lvl="0" marL="457200" marR="0" rtl="0" algn="l">
              <a:lnSpc>
                <a:spcPct val="150000"/>
              </a:lnSpc>
              <a:spcBef>
                <a:spcPts val="0"/>
              </a:spcBef>
              <a:spcAft>
                <a:spcPts val="0"/>
              </a:spcAft>
              <a:buClr>
                <a:srgbClr val="434343"/>
              </a:buClr>
              <a:buSzPts val="1600"/>
              <a:buFont typeface="Google Sans"/>
              <a:buChar char="●"/>
            </a:pPr>
            <a:r>
              <a:rPr lang="vi" sz="1600">
                <a:solidFill>
                  <a:srgbClr val="434343"/>
                </a:solidFill>
                <a:latin typeface="Google Sans"/>
                <a:ea typeface="Google Sans"/>
                <a:cs typeface="Google Sans"/>
                <a:sym typeface="Google Sans"/>
              </a:rPr>
              <a:t>Simultaneously,Beverages accounted for the highest number of promotion</a:t>
            </a:r>
            <a:endParaRPr sz="1600">
              <a:solidFill>
                <a:srgbClr val="434343"/>
              </a:solidFill>
              <a:latin typeface="Google Sans"/>
              <a:ea typeface="Google Sans"/>
              <a:cs typeface="Google Sans"/>
              <a:sym typeface="Google Sans"/>
            </a:endParaRPr>
          </a:p>
          <a:p>
            <a:pPr indent="0" lvl="0" marL="0" marR="0" rtl="0" algn="l">
              <a:lnSpc>
                <a:spcPct val="150000"/>
              </a:lnSpc>
              <a:spcBef>
                <a:spcPts val="0"/>
              </a:spcBef>
              <a:spcAft>
                <a:spcPts val="0"/>
              </a:spcAft>
              <a:buNone/>
            </a:pPr>
            <a:r>
              <a:t/>
            </a:r>
            <a:endParaRPr sz="1600">
              <a:solidFill>
                <a:srgbClr val="434343"/>
              </a:solidFill>
              <a:latin typeface="Google Sans"/>
              <a:ea typeface="Google Sans"/>
              <a:cs typeface="Google Sans"/>
              <a:sym typeface="Google Sans"/>
            </a:endParaRPr>
          </a:p>
        </p:txBody>
      </p:sp>
      <p:pic>
        <p:nvPicPr>
          <p:cNvPr id="151" name="Google Shape;151;p26"/>
          <p:cNvPicPr preferRelativeResize="0"/>
          <p:nvPr/>
        </p:nvPicPr>
        <p:blipFill>
          <a:blip r:embed="rId3">
            <a:alphaModFix/>
          </a:blip>
          <a:stretch>
            <a:fillRect/>
          </a:stretch>
        </p:blipFill>
        <p:spPr>
          <a:xfrm>
            <a:off x="397712" y="2222375"/>
            <a:ext cx="8031274" cy="243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nvSpPr>
        <p:spPr>
          <a:xfrm>
            <a:off x="228850" y="9807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Region</a:t>
            </a:r>
            <a:endParaRPr/>
          </a:p>
        </p:txBody>
      </p:sp>
      <p:sp>
        <p:nvSpPr>
          <p:cNvPr id="157" name="Google Shape;157;p27"/>
          <p:cNvSpPr txBox="1"/>
          <p:nvPr/>
        </p:nvSpPr>
        <p:spPr>
          <a:xfrm>
            <a:off x="228850" y="857425"/>
            <a:ext cx="8020500" cy="714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434343"/>
                </a:solidFill>
                <a:latin typeface="Google Sans"/>
                <a:ea typeface="Google Sans"/>
                <a:cs typeface="Google Sans"/>
                <a:sym typeface="Google Sans"/>
              </a:rPr>
              <a:t>Region 56 seems to consume the highest amount of food in all 8 regions with highest total order </a:t>
            </a:r>
            <a:r>
              <a:rPr lang="vi" sz="1600">
                <a:solidFill>
                  <a:srgbClr val="434343"/>
                </a:solidFill>
                <a:latin typeface="Google Sans"/>
                <a:ea typeface="Google Sans"/>
                <a:cs typeface="Google Sans"/>
                <a:sym typeface="Google Sans"/>
              </a:rPr>
              <a:t>and average order </a:t>
            </a:r>
            <a:r>
              <a:rPr lang="vi" sz="1600">
                <a:solidFill>
                  <a:srgbClr val="434343"/>
                </a:solidFill>
                <a:latin typeface="Google Sans"/>
                <a:ea typeface="Google Sans"/>
                <a:cs typeface="Google Sans"/>
                <a:sym typeface="Google Sans"/>
              </a:rPr>
              <a:t>at 33177147 </a:t>
            </a:r>
            <a:r>
              <a:rPr lang="vi" sz="1600">
                <a:solidFill>
                  <a:srgbClr val="434343"/>
                </a:solidFill>
                <a:latin typeface="Google Sans"/>
                <a:ea typeface="Google Sans"/>
                <a:cs typeface="Google Sans"/>
                <a:sym typeface="Google Sans"/>
              </a:rPr>
              <a:t>and 195 </a:t>
            </a:r>
            <a:r>
              <a:rPr lang="vi" sz="1600">
                <a:solidFill>
                  <a:srgbClr val="434343"/>
                </a:solidFill>
                <a:latin typeface="Google Sans"/>
                <a:ea typeface="Google Sans"/>
                <a:cs typeface="Google Sans"/>
                <a:sym typeface="Google Sans"/>
              </a:rPr>
              <a:t>orders</a:t>
            </a:r>
            <a:endParaRPr sz="1600">
              <a:solidFill>
                <a:srgbClr val="434343"/>
              </a:solidFill>
              <a:latin typeface="Google Sans"/>
              <a:ea typeface="Google Sans"/>
              <a:cs typeface="Google Sans"/>
              <a:sym typeface="Google Sans"/>
            </a:endParaRPr>
          </a:p>
        </p:txBody>
      </p:sp>
      <p:pic>
        <p:nvPicPr>
          <p:cNvPr id="158" name="Google Shape;158;p27"/>
          <p:cNvPicPr preferRelativeResize="0"/>
          <p:nvPr/>
        </p:nvPicPr>
        <p:blipFill>
          <a:blip r:embed="rId3">
            <a:alphaModFix/>
          </a:blip>
          <a:stretch>
            <a:fillRect/>
          </a:stretch>
        </p:blipFill>
        <p:spPr>
          <a:xfrm>
            <a:off x="1120326" y="1909375"/>
            <a:ext cx="6903350" cy="264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cxnSp>
        <p:nvCxnSpPr>
          <p:cNvPr id="163" name="Google Shape;163;p28"/>
          <p:cNvCxnSpPr/>
          <p:nvPr/>
        </p:nvCxnSpPr>
        <p:spPr>
          <a:xfrm flipH="1" rot="10800000">
            <a:off x="16950" y="2876950"/>
            <a:ext cx="9110100" cy="1080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8"/>
          <p:cNvSpPr txBox="1"/>
          <p:nvPr/>
        </p:nvSpPr>
        <p:spPr>
          <a:xfrm>
            <a:off x="533950" y="2224675"/>
            <a:ext cx="506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Data preprocessing</a:t>
            </a:r>
            <a:endParaRPr b="1" sz="2600">
              <a:solidFill>
                <a:srgbClr val="536DFE"/>
              </a:solidFill>
              <a:latin typeface="Google Sans"/>
              <a:ea typeface="Google Sans"/>
              <a:cs typeface="Google Sans"/>
              <a:sym typeface="Google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196175" y="108975"/>
            <a:ext cx="3759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Data preprocessing</a:t>
            </a:r>
            <a:endParaRPr/>
          </a:p>
        </p:txBody>
      </p:sp>
      <p:sp>
        <p:nvSpPr>
          <p:cNvPr id="170" name="Google Shape;170;p29"/>
          <p:cNvSpPr txBox="1"/>
          <p:nvPr/>
        </p:nvSpPr>
        <p:spPr>
          <a:xfrm>
            <a:off x="196175" y="813750"/>
            <a:ext cx="8249100" cy="3755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4A4A4A"/>
              </a:buClr>
              <a:buSzPts val="1600"/>
              <a:buFont typeface="Google Sans"/>
              <a:buChar char="●"/>
            </a:pPr>
            <a:r>
              <a:rPr lang="vi" sz="1600">
                <a:solidFill>
                  <a:srgbClr val="434343"/>
                </a:solidFill>
                <a:latin typeface="Google Sans"/>
                <a:ea typeface="Google Sans"/>
                <a:cs typeface="Google Sans"/>
                <a:sym typeface="Google Sans"/>
              </a:rPr>
              <a:t>Looking at the summary statistics, the difference between the mean and median value of num_orders is quite large,thus there might be some outliers</a:t>
            </a:r>
            <a:endParaRPr sz="1600">
              <a:solidFill>
                <a:srgbClr val="434343"/>
              </a:solidFill>
              <a:latin typeface="Google Sans"/>
              <a:ea typeface="Google Sans"/>
              <a:cs typeface="Google Sans"/>
              <a:sym typeface="Google Sans"/>
            </a:endParaRPr>
          </a:p>
          <a:p>
            <a:pPr indent="-330200" lvl="0" marL="457200" marR="0" rtl="0" algn="l">
              <a:lnSpc>
                <a:spcPct val="150000"/>
              </a:lnSpc>
              <a:spcBef>
                <a:spcPts val="0"/>
              </a:spcBef>
              <a:spcAft>
                <a:spcPts val="0"/>
              </a:spcAft>
              <a:buClr>
                <a:srgbClr val="434343"/>
              </a:buClr>
              <a:buSzPts val="1600"/>
              <a:buFont typeface="Google Sans"/>
              <a:buChar char="●"/>
            </a:pPr>
            <a:r>
              <a:rPr lang="vi" sz="1600">
                <a:solidFill>
                  <a:srgbClr val="434343"/>
                </a:solidFill>
                <a:latin typeface="Google Sans"/>
                <a:ea typeface="Google Sans"/>
                <a:cs typeface="Google Sans"/>
                <a:sym typeface="Google Sans"/>
              </a:rPr>
              <a:t>Remove outliers and Na values out of dataset</a:t>
            </a:r>
            <a:endParaRPr sz="1600">
              <a:solidFill>
                <a:srgbClr val="434343"/>
              </a:solidFill>
              <a:latin typeface="Google Sans"/>
              <a:ea typeface="Google Sans"/>
              <a:cs typeface="Google Sans"/>
              <a:sym typeface="Google Sans"/>
            </a:endParaRPr>
          </a:p>
          <a:p>
            <a:pPr indent="-330200" lvl="0" marL="457200" marR="0" rtl="0" algn="l">
              <a:lnSpc>
                <a:spcPct val="150000"/>
              </a:lnSpc>
              <a:spcBef>
                <a:spcPts val="0"/>
              </a:spcBef>
              <a:spcAft>
                <a:spcPts val="0"/>
              </a:spcAft>
              <a:buClr>
                <a:srgbClr val="434343"/>
              </a:buClr>
              <a:buSzPts val="1600"/>
              <a:buFont typeface="Google Sans"/>
              <a:buChar char="●"/>
            </a:pPr>
            <a:r>
              <a:rPr lang="vi" sz="1600">
                <a:solidFill>
                  <a:srgbClr val="434343"/>
                </a:solidFill>
                <a:latin typeface="Google Sans"/>
                <a:ea typeface="Google Sans"/>
                <a:cs typeface="Google Sans"/>
                <a:sym typeface="Google Sans"/>
              </a:rPr>
              <a:t>One hot encoding and label encoding for categorical features</a:t>
            </a:r>
            <a:endParaRPr sz="1600">
              <a:solidFill>
                <a:srgbClr val="434343"/>
              </a:solidFill>
              <a:latin typeface="Google Sans"/>
              <a:ea typeface="Google Sans"/>
              <a:cs typeface="Google Sans"/>
              <a:sym typeface="Google Sans"/>
            </a:endParaRPr>
          </a:p>
          <a:p>
            <a:pPr indent="-330200" lvl="0" marL="457200" marR="0" rtl="0" algn="l">
              <a:lnSpc>
                <a:spcPct val="150000"/>
              </a:lnSpc>
              <a:spcBef>
                <a:spcPts val="0"/>
              </a:spcBef>
              <a:spcAft>
                <a:spcPts val="0"/>
              </a:spcAft>
              <a:buClr>
                <a:srgbClr val="434343"/>
              </a:buClr>
              <a:buSzPts val="1600"/>
              <a:buFont typeface="Google Sans"/>
              <a:buChar char="●"/>
            </a:pPr>
            <a:r>
              <a:rPr lang="vi" sz="1600">
                <a:solidFill>
                  <a:srgbClr val="434343"/>
                </a:solidFill>
                <a:latin typeface="Google Sans"/>
                <a:ea typeface="Google Sans"/>
                <a:cs typeface="Google Sans"/>
                <a:sym typeface="Google Sans"/>
              </a:rPr>
              <a:t>Generating new features for dataset such as : Quarter,discount percentage,binary classification</a:t>
            </a:r>
            <a:endParaRPr sz="1600">
              <a:solidFill>
                <a:srgbClr val="434343"/>
              </a:solidFill>
              <a:latin typeface="Google Sans"/>
              <a:ea typeface="Google Sans"/>
              <a:cs typeface="Google Sans"/>
              <a:sym typeface="Google Sans"/>
            </a:endParaRPr>
          </a:p>
          <a:p>
            <a:pPr indent="-330200" lvl="0" marL="457200" marR="0" rtl="0" algn="l">
              <a:lnSpc>
                <a:spcPct val="150000"/>
              </a:lnSpc>
              <a:spcBef>
                <a:spcPts val="0"/>
              </a:spcBef>
              <a:spcAft>
                <a:spcPts val="0"/>
              </a:spcAft>
              <a:buClr>
                <a:srgbClr val="434343"/>
              </a:buClr>
              <a:buSzPts val="1600"/>
              <a:buFont typeface="Google Sans"/>
              <a:buChar char="●"/>
            </a:pPr>
            <a:r>
              <a:rPr lang="vi" sz="1600">
                <a:solidFill>
                  <a:srgbClr val="434343"/>
                </a:solidFill>
                <a:latin typeface="Google Sans"/>
                <a:ea typeface="Google Sans"/>
                <a:cs typeface="Google Sans"/>
                <a:sym typeface="Google Sans"/>
              </a:rPr>
              <a:t> Applying standardization for training features and log transformation for label features( because it has left-skewed distribution)</a:t>
            </a:r>
            <a:endParaRPr sz="1600">
              <a:solidFill>
                <a:srgbClr val="434343"/>
              </a:solidFill>
              <a:latin typeface="Google Sans"/>
              <a:ea typeface="Google Sans"/>
              <a:cs typeface="Google Sans"/>
              <a:sym typeface="Google Sans"/>
            </a:endParaRPr>
          </a:p>
          <a:p>
            <a:pPr indent="-330200" lvl="0" marL="457200" marR="0" rtl="0" algn="l">
              <a:lnSpc>
                <a:spcPct val="150000"/>
              </a:lnSpc>
              <a:spcBef>
                <a:spcPts val="0"/>
              </a:spcBef>
              <a:spcAft>
                <a:spcPts val="0"/>
              </a:spcAft>
              <a:buClr>
                <a:srgbClr val="434343"/>
              </a:buClr>
              <a:buSzPts val="1600"/>
              <a:buFont typeface="Google Sans"/>
              <a:buChar char="●"/>
            </a:pPr>
            <a:r>
              <a:rPr lang="vi" sz="1600">
                <a:solidFill>
                  <a:srgbClr val="434343"/>
                </a:solidFill>
                <a:latin typeface="Google Sans"/>
                <a:ea typeface="Google Sans"/>
                <a:cs typeface="Google Sans"/>
                <a:sym typeface="Google Sans"/>
              </a:rPr>
              <a:t>After transformation , dataset has 228 training features with 1 ground truth feature</a:t>
            </a:r>
            <a:r>
              <a:rPr b="1" lang="vi" sz="1600">
                <a:solidFill>
                  <a:srgbClr val="434343"/>
                </a:solidFill>
                <a:latin typeface="Google Sans"/>
                <a:ea typeface="Google Sans"/>
                <a:cs typeface="Google Sans"/>
                <a:sym typeface="Google Sans"/>
              </a:rPr>
              <a:t> </a:t>
            </a:r>
            <a:r>
              <a:rPr lang="vi" sz="1600">
                <a:solidFill>
                  <a:srgbClr val="434343"/>
                </a:solidFill>
                <a:latin typeface="Google Sans"/>
                <a:ea typeface="Google Sans"/>
                <a:cs typeface="Google Sans"/>
                <a:sym typeface="Google Sans"/>
              </a:rPr>
              <a:t>which includes</a:t>
            </a:r>
            <a:r>
              <a:rPr b="1" lang="vi" sz="1600">
                <a:solidFill>
                  <a:srgbClr val="434343"/>
                </a:solidFill>
                <a:latin typeface="Google Sans"/>
                <a:ea typeface="Google Sans"/>
                <a:cs typeface="Google Sans"/>
                <a:sym typeface="Google Sans"/>
              </a:rPr>
              <a:t> </a:t>
            </a:r>
            <a:r>
              <a:rPr lang="vi" sz="1600">
                <a:solidFill>
                  <a:srgbClr val="434343"/>
                </a:solidFill>
                <a:latin typeface="Google Sans"/>
                <a:ea typeface="Google Sans"/>
                <a:cs typeface="Google Sans"/>
                <a:sym typeface="Google Sans"/>
              </a:rPr>
              <a:t>7 numeric, 13 categorical and the rest of features are one hot features</a:t>
            </a:r>
            <a:endParaRPr sz="1600">
              <a:solidFill>
                <a:srgbClr val="434343"/>
              </a:solidFill>
              <a:latin typeface="Google Sans"/>
              <a:ea typeface="Google Sans"/>
              <a:cs typeface="Google Sans"/>
              <a:sym typeface="Google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nvSpPr>
        <p:spPr>
          <a:xfrm>
            <a:off x="347025" y="123925"/>
            <a:ext cx="5688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Distribution </a:t>
            </a:r>
            <a:endParaRPr/>
          </a:p>
        </p:txBody>
      </p:sp>
      <p:sp>
        <p:nvSpPr>
          <p:cNvPr id="176" name="Google Shape;176;p30"/>
          <p:cNvSpPr txBox="1"/>
          <p:nvPr/>
        </p:nvSpPr>
        <p:spPr>
          <a:xfrm>
            <a:off x="347025" y="708925"/>
            <a:ext cx="8266800" cy="800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434343"/>
              </a:buClr>
              <a:buSzPts val="1600"/>
              <a:buFont typeface="Google Sans"/>
              <a:buChar char="●"/>
            </a:pPr>
            <a:r>
              <a:rPr lang="vi" sz="1600">
                <a:solidFill>
                  <a:srgbClr val="434343"/>
                </a:solidFill>
                <a:latin typeface="Google Sans"/>
                <a:ea typeface="Google Sans"/>
                <a:cs typeface="Google Sans"/>
                <a:sym typeface="Google Sans"/>
              </a:rPr>
              <a:t> Only the output feature has the left-skewed distribution so that log transformation is applied to make it become more balanced</a:t>
            </a:r>
            <a:endParaRPr/>
          </a:p>
        </p:txBody>
      </p:sp>
      <p:pic>
        <p:nvPicPr>
          <p:cNvPr id="177" name="Google Shape;177;p30"/>
          <p:cNvPicPr preferRelativeResize="0"/>
          <p:nvPr/>
        </p:nvPicPr>
        <p:blipFill>
          <a:blip r:embed="rId3">
            <a:alphaModFix/>
          </a:blip>
          <a:stretch>
            <a:fillRect/>
          </a:stretch>
        </p:blipFill>
        <p:spPr>
          <a:xfrm>
            <a:off x="1659075" y="1640975"/>
            <a:ext cx="5010150" cy="3152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cxnSp>
        <p:nvCxnSpPr>
          <p:cNvPr id="182" name="Google Shape;182;p31"/>
          <p:cNvCxnSpPr/>
          <p:nvPr/>
        </p:nvCxnSpPr>
        <p:spPr>
          <a:xfrm flipH="1" rot="10800000">
            <a:off x="16950" y="2876950"/>
            <a:ext cx="9110100" cy="10800"/>
          </a:xfrm>
          <a:prstGeom prst="straightConnector1">
            <a:avLst/>
          </a:prstGeom>
          <a:noFill/>
          <a:ln cap="flat" cmpd="sng" w="9525">
            <a:solidFill>
              <a:schemeClr val="dk2"/>
            </a:solidFill>
            <a:prstDash val="solid"/>
            <a:round/>
            <a:headEnd len="med" w="med" type="none"/>
            <a:tailEnd len="med" w="med" type="none"/>
          </a:ln>
        </p:spPr>
      </p:cxnSp>
      <p:sp>
        <p:nvSpPr>
          <p:cNvPr id="183" name="Google Shape;183;p31"/>
          <p:cNvSpPr txBox="1"/>
          <p:nvPr/>
        </p:nvSpPr>
        <p:spPr>
          <a:xfrm>
            <a:off x="533950" y="2224675"/>
            <a:ext cx="506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Solution approach</a:t>
            </a:r>
            <a:endParaRPr b="1" sz="2600">
              <a:solidFill>
                <a:srgbClr val="536DFE"/>
              </a:solidFill>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nvSpPr>
        <p:spPr>
          <a:xfrm>
            <a:off x="463725" y="664750"/>
            <a:ext cx="6625500" cy="908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vi" sz="4000">
                <a:solidFill>
                  <a:srgbClr val="536DFE"/>
                </a:solidFill>
                <a:latin typeface="Google Sans"/>
                <a:ea typeface="Google Sans"/>
                <a:cs typeface="Google Sans"/>
                <a:sym typeface="Google Sans"/>
              </a:rPr>
              <a:t>Content</a:t>
            </a:r>
            <a:endParaRPr sz="4000">
              <a:solidFill>
                <a:srgbClr val="536DFE"/>
              </a:solidFill>
              <a:latin typeface="Google Sans"/>
              <a:ea typeface="Google Sans"/>
              <a:cs typeface="Google Sans"/>
              <a:sym typeface="Google Sans"/>
            </a:endParaRPr>
          </a:p>
          <a:p>
            <a:pPr indent="0" lvl="0" marL="0" rtl="0" algn="l">
              <a:spcBef>
                <a:spcPts val="0"/>
              </a:spcBef>
              <a:spcAft>
                <a:spcPts val="0"/>
              </a:spcAft>
              <a:buNone/>
            </a:pPr>
            <a:r>
              <a:t/>
            </a:r>
            <a:endParaRPr sz="700">
              <a:latin typeface="Roboto"/>
              <a:ea typeface="Roboto"/>
              <a:cs typeface="Roboto"/>
              <a:sym typeface="Roboto"/>
            </a:endParaRPr>
          </a:p>
        </p:txBody>
      </p:sp>
      <p:sp>
        <p:nvSpPr>
          <p:cNvPr id="71" name="Google Shape;71;p14"/>
          <p:cNvSpPr txBox="1"/>
          <p:nvPr/>
        </p:nvSpPr>
        <p:spPr>
          <a:xfrm>
            <a:off x="463725" y="1572850"/>
            <a:ext cx="4075500" cy="2277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rgbClr val="536DFE"/>
              </a:buClr>
              <a:buSzPts val="1600"/>
              <a:buFont typeface="Google Sans"/>
              <a:buChar char="●"/>
            </a:pPr>
            <a:r>
              <a:rPr lang="vi" sz="1600">
                <a:solidFill>
                  <a:srgbClr val="536DFE"/>
                </a:solidFill>
                <a:latin typeface="Google Sans"/>
                <a:ea typeface="Google Sans"/>
                <a:cs typeface="Google Sans"/>
                <a:sym typeface="Google Sans"/>
              </a:rPr>
              <a:t>Business Understanding</a:t>
            </a:r>
            <a:endParaRPr sz="1600">
              <a:solidFill>
                <a:srgbClr val="536DFE"/>
              </a:solidFill>
              <a:latin typeface="Google Sans"/>
              <a:ea typeface="Google Sans"/>
              <a:cs typeface="Google Sans"/>
              <a:sym typeface="Google Sans"/>
            </a:endParaRPr>
          </a:p>
          <a:p>
            <a:pPr indent="-330200" lvl="0" marL="457200" rtl="0" algn="l">
              <a:lnSpc>
                <a:spcPct val="150000"/>
              </a:lnSpc>
              <a:spcBef>
                <a:spcPts val="0"/>
              </a:spcBef>
              <a:spcAft>
                <a:spcPts val="0"/>
              </a:spcAft>
              <a:buClr>
                <a:srgbClr val="536DFE"/>
              </a:buClr>
              <a:buSzPts val="1600"/>
              <a:buFont typeface="Google Sans"/>
              <a:buChar char="●"/>
            </a:pPr>
            <a:r>
              <a:rPr lang="vi" sz="1600">
                <a:solidFill>
                  <a:srgbClr val="536DFE"/>
                </a:solidFill>
                <a:latin typeface="Google Sans"/>
                <a:ea typeface="Google Sans"/>
                <a:cs typeface="Google Sans"/>
                <a:sym typeface="Google Sans"/>
              </a:rPr>
              <a:t>Data Understanding</a:t>
            </a:r>
            <a:endParaRPr sz="1600">
              <a:solidFill>
                <a:srgbClr val="536DFE"/>
              </a:solidFill>
              <a:latin typeface="Google Sans"/>
              <a:ea typeface="Google Sans"/>
              <a:cs typeface="Google Sans"/>
              <a:sym typeface="Google Sans"/>
            </a:endParaRPr>
          </a:p>
          <a:p>
            <a:pPr indent="-330200" lvl="0" marL="457200" rtl="0" algn="l">
              <a:lnSpc>
                <a:spcPct val="150000"/>
              </a:lnSpc>
              <a:spcBef>
                <a:spcPts val="0"/>
              </a:spcBef>
              <a:spcAft>
                <a:spcPts val="0"/>
              </a:spcAft>
              <a:buClr>
                <a:srgbClr val="536DFE"/>
              </a:buClr>
              <a:buSzPts val="1600"/>
              <a:buFont typeface="Google Sans"/>
              <a:buChar char="●"/>
            </a:pPr>
            <a:r>
              <a:rPr lang="vi" sz="1600">
                <a:solidFill>
                  <a:srgbClr val="536DFE"/>
                </a:solidFill>
                <a:latin typeface="Google Sans"/>
                <a:ea typeface="Google Sans"/>
                <a:cs typeface="Google Sans"/>
                <a:sym typeface="Google Sans"/>
              </a:rPr>
              <a:t>Exploratory Data Analysis</a:t>
            </a:r>
            <a:endParaRPr sz="1600">
              <a:solidFill>
                <a:srgbClr val="536DFE"/>
              </a:solidFill>
              <a:latin typeface="Google Sans"/>
              <a:ea typeface="Google Sans"/>
              <a:cs typeface="Google Sans"/>
              <a:sym typeface="Google Sans"/>
            </a:endParaRPr>
          </a:p>
          <a:p>
            <a:pPr indent="-330200" lvl="0" marL="457200" rtl="0" algn="l">
              <a:lnSpc>
                <a:spcPct val="150000"/>
              </a:lnSpc>
              <a:spcBef>
                <a:spcPts val="0"/>
              </a:spcBef>
              <a:spcAft>
                <a:spcPts val="0"/>
              </a:spcAft>
              <a:buClr>
                <a:srgbClr val="536DFE"/>
              </a:buClr>
              <a:buSzPts val="1600"/>
              <a:buFont typeface="Google Sans"/>
              <a:buChar char="●"/>
            </a:pPr>
            <a:r>
              <a:rPr lang="vi" sz="1600">
                <a:solidFill>
                  <a:srgbClr val="536DFE"/>
                </a:solidFill>
                <a:latin typeface="Google Sans"/>
                <a:ea typeface="Google Sans"/>
                <a:cs typeface="Google Sans"/>
                <a:sym typeface="Google Sans"/>
              </a:rPr>
              <a:t>Data preprocessing</a:t>
            </a:r>
            <a:endParaRPr sz="1600">
              <a:solidFill>
                <a:srgbClr val="536DFE"/>
              </a:solidFill>
              <a:latin typeface="Google Sans"/>
              <a:ea typeface="Google Sans"/>
              <a:cs typeface="Google Sans"/>
              <a:sym typeface="Google Sans"/>
            </a:endParaRPr>
          </a:p>
          <a:p>
            <a:pPr indent="-330200" lvl="0" marL="457200" rtl="0" algn="l">
              <a:lnSpc>
                <a:spcPct val="150000"/>
              </a:lnSpc>
              <a:spcBef>
                <a:spcPts val="0"/>
              </a:spcBef>
              <a:spcAft>
                <a:spcPts val="0"/>
              </a:spcAft>
              <a:buClr>
                <a:srgbClr val="536DFE"/>
              </a:buClr>
              <a:buSzPts val="1600"/>
              <a:buFont typeface="Google Sans"/>
              <a:buChar char="●"/>
            </a:pPr>
            <a:r>
              <a:rPr lang="vi" sz="1600">
                <a:solidFill>
                  <a:srgbClr val="536DFE"/>
                </a:solidFill>
                <a:latin typeface="Google Sans"/>
                <a:ea typeface="Google Sans"/>
                <a:cs typeface="Google Sans"/>
                <a:sym typeface="Google Sans"/>
              </a:rPr>
              <a:t>Solution approach</a:t>
            </a:r>
            <a:endParaRPr sz="1600">
              <a:solidFill>
                <a:srgbClr val="536DFE"/>
              </a:solidFill>
              <a:latin typeface="Google Sans"/>
              <a:ea typeface="Google Sans"/>
              <a:cs typeface="Google Sans"/>
              <a:sym typeface="Google Sans"/>
            </a:endParaRPr>
          </a:p>
          <a:p>
            <a:pPr indent="-330200" lvl="0" marL="457200" rtl="0" algn="l">
              <a:lnSpc>
                <a:spcPct val="150000"/>
              </a:lnSpc>
              <a:spcBef>
                <a:spcPts val="0"/>
              </a:spcBef>
              <a:spcAft>
                <a:spcPts val="0"/>
              </a:spcAft>
              <a:buClr>
                <a:srgbClr val="536DFE"/>
              </a:buClr>
              <a:buSzPts val="1600"/>
              <a:buFont typeface="Google Sans"/>
              <a:buChar char="●"/>
            </a:pPr>
            <a:r>
              <a:rPr lang="vi" sz="1600">
                <a:solidFill>
                  <a:srgbClr val="536DFE"/>
                </a:solidFill>
                <a:latin typeface="Google Sans"/>
                <a:ea typeface="Google Sans"/>
                <a:cs typeface="Google Sans"/>
                <a:sym typeface="Google Sans"/>
              </a:rPr>
              <a:t>Modelling and Evaluation</a:t>
            </a:r>
            <a:endParaRPr sz="16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nvSpPr>
        <p:spPr>
          <a:xfrm>
            <a:off x="250625" y="152550"/>
            <a:ext cx="5001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Solution Approach</a:t>
            </a:r>
            <a:endParaRPr/>
          </a:p>
        </p:txBody>
      </p:sp>
      <p:sp>
        <p:nvSpPr>
          <p:cNvPr id="189" name="Google Shape;189;p32"/>
          <p:cNvSpPr txBox="1"/>
          <p:nvPr/>
        </p:nvSpPr>
        <p:spPr>
          <a:xfrm>
            <a:off x="250625" y="737550"/>
            <a:ext cx="7845900" cy="4148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434343"/>
                </a:solidFill>
                <a:latin typeface="Google Sans"/>
                <a:ea typeface="Google Sans"/>
                <a:cs typeface="Google Sans"/>
                <a:sym typeface="Google Sans"/>
              </a:rPr>
              <a:t>In this project,I will use two popular algorithms which are LightGBM and XGboosting to implement forecasting and then compare to each other for selecting SOTA </a:t>
            </a:r>
            <a:endParaRPr sz="1600">
              <a:solidFill>
                <a:srgbClr val="434343"/>
              </a:solidFill>
              <a:latin typeface="Google Sans"/>
              <a:ea typeface="Google Sans"/>
              <a:cs typeface="Google Sans"/>
              <a:sym typeface="Google Sans"/>
            </a:endParaRPr>
          </a:p>
          <a:p>
            <a:pPr indent="0" lvl="0" marL="457200" marR="0" rtl="0" algn="l">
              <a:lnSpc>
                <a:spcPct val="115000"/>
              </a:lnSpc>
              <a:spcBef>
                <a:spcPts val="0"/>
              </a:spcBef>
              <a:spcAft>
                <a:spcPts val="0"/>
              </a:spcAft>
              <a:buNone/>
            </a:pPr>
            <a:r>
              <a:t/>
            </a:r>
            <a:endParaRPr sz="1600">
              <a:solidFill>
                <a:srgbClr val="434343"/>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A4A4A"/>
              </a:buClr>
              <a:buSzPts val="1600"/>
              <a:buFont typeface="Google Sans"/>
              <a:buChar char="●"/>
            </a:pPr>
            <a:r>
              <a:rPr b="1" lang="vi" sz="1700">
                <a:solidFill>
                  <a:srgbClr val="434343"/>
                </a:solidFill>
                <a:latin typeface="Google Sans"/>
                <a:ea typeface="Google Sans"/>
                <a:cs typeface="Google Sans"/>
                <a:sym typeface="Google Sans"/>
              </a:rPr>
              <a:t>LightGBM</a:t>
            </a:r>
            <a:r>
              <a:rPr b="1" lang="vi" sz="1600">
                <a:solidFill>
                  <a:srgbClr val="434343"/>
                </a:solidFill>
                <a:latin typeface="Google Sans"/>
                <a:ea typeface="Google Sans"/>
                <a:cs typeface="Google Sans"/>
                <a:sym typeface="Google Sans"/>
              </a:rPr>
              <a:t> </a:t>
            </a:r>
            <a:r>
              <a:rPr lang="vi" sz="1600">
                <a:solidFill>
                  <a:srgbClr val="434343"/>
                </a:solidFill>
                <a:latin typeface="Google Sans"/>
                <a:ea typeface="Google Sans"/>
                <a:cs typeface="Google Sans"/>
                <a:sym typeface="Google Sans"/>
              </a:rPr>
              <a:t>: this is a tree-based algorithm like CART but unlike traditional tree-based algorithm,it uses leaf-wise(best-first) for growing instead of level-wise(depth-first).Leaf-wise  totally outperforms the traditional one due to its smart operation,which only choose node with max delta loss to split.As a result,this algorithm will make the model converge faster and more efficient.</a:t>
            </a:r>
            <a:endParaRPr sz="1600">
              <a:solidFill>
                <a:srgbClr val="434343"/>
              </a:solidFill>
              <a:latin typeface="Google Sans"/>
              <a:ea typeface="Google Sans"/>
              <a:cs typeface="Google Sans"/>
              <a:sym typeface="Google Sans"/>
            </a:endParaRPr>
          </a:p>
          <a:p>
            <a:pPr indent="0" lvl="0" marL="457200" marR="0" rtl="0" algn="l">
              <a:lnSpc>
                <a:spcPct val="115000"/>
              </a:lnSpc>
              <a:spcBef>
                <a:spcPts val="0"/>
              </a:spcBef>
              <a:spcAft>
                <a:spcPts val="0"/>
              </a:spcAft>
              <a:buNone/>
            </a:pPr>
            <a:r>
              <a:t/>
            </a:r>
            <a:endParaRPr sz="1600">
              <a:solidFill>
                <a:srgbClr val="434343"/>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34343"/>
              </a:buClr>
              <a:buSzPts val="1600"/>
              <a:buFont typeface="Google Sans"/>
              <a:buChar char="●"/>
            </a:pPr>
            <a:r>
              <a:rPr b="1" lang="vi" sz="1700">
                <a:solidFill>
                  <a:srgbClr val="434343"/>
                </a:solidFill>
                <a:latin typeface="Google Sans"/>
                <a:ea typeface="Google Sans"/>
                <a:cs typeface="Google Sans"/>
                <a:sym typeface="Google Sans"/>
              </a:rPr>
              <a:t>XGboosting</a:t>
            </a:r>
            <a:r>
              <a:rPr b="1" lang="vi" sz="1600">
                <a:solidFill>
                  <a:srgbClr val="434343"/>
                </a:solidFill>
                <a:latin typeface="Google Sans"/>
                <a:ea typeface="Google Sans"/>
                <a:cs typeface="Google Sans"/>
                <a:sym typeface="Google Sans"/>
              </a:rPr>
              <a:t> </a:t>
            </a:r>
            <a:r>
              <a:rPr lang="vi" sz="1600">
                <a:solidFill>
                  <a:srgbClr val="434343"/>
                </a:solidFill>
                <a:latin typeface="Google Sans"/>
                <a:ea typeface="Google Sans"/>
                <a:cs typeface="Google Sans"/>
                <a:sym typeface="Google Sans"/>
              </a:rPr>
              <a:t>: extreme gradient boosting helps to accelerate the convergence of the objective function,thus simultaneously boost the speed of ensemble algorithm and so does the accuracy</a:t>
            </a:r>
            <a:endParaRPr sz="1600">
              <a:solidFill>
                <a:srgbClr val="434343"/>
              </a:solidFill>
              <a:latin typeface="Google Sans"/>
              <a:ea typeface="Google Sans"/>
              <a:cs typeface="Google Sans"/>
              <a:sym typeface="Google Sans"/>
            </a:endParaRPr>
          </a:p>
          <a:p>
            <a:pPr indent="0" lvl="0" marL="457200" marR="0" rtl="0" algn="l">
              <a:lnSpc>
                <a:spcPct val="115000"/>
              </a:lnSpc>
              <a:spcBef>
                <a:spcPts val="0"/>
              </a:spcBef>
              <a:spcAft>
                <a:spcPts val="0"/>
              </a:spcAft>
              <a:buNone/>
            </a:pPr>
            <a:r>
              <a:t/>
            </a:r>
            <a:endParaRPr sz="1600">
              <a:solidFill>
                <a:srgbClr val="434343"/>
              </a:solidFill>
              <a:latin typeface="Google Sans"/>
              <a:ea typeface="Google Sans"/>
              <a:cs typeface="Google Sans"/>
              <a:sym typeface="Google Sans"/>
            </a:endParaRPr>
          </a:p>
          <a:p>
            <a:pPr indent="0" lvl="0" marL="457200" marR="0" rtl="0" algn="l">
              <a:lnSpc>
                <a:spcPct val="150000"/>
              </a:lnSpc>
              <a:spcBef>
                <a:spcPts val="0"/>
              </a:spcBef>
              <a:spcAft>
                <a:spcPts val="0"/>
              </a:spcAft>
              <a:buNone/>
            </a:pPr>
            <a:r>
              <a:t/>
            </a:r>
            <a:endParaRPr sz="1600">
              <a:solidFill>
                <a:srgbClr val="434343"/>
              </a:solidFill>
              <a:latin typeface="Google Sans"/>
              <a:ea typeface="Google Sans"/>
              <a:cs typeface="Google Sans"/>
              <a:sym typeface="Google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cxnSp>
        <p:nvCxnSpPr>
          <p:cNvPr id="194" name="Google Shape;194;p33"/>
          <p:cNvCxnSpPr/>
          <p:nvPr/>
        </p:nvCxnSpPr>
        <p:spPr>
          <a:xfrm flipH="1" rot="10800000">
            <a:off x="16950" y="2876950"/>
            <a:ext cx="9110100" cy="10800"/>
          </a:xfrm>
          <a:prstGeom prst="straightConnector1">
            <a:avLst/>
          </a:prstGeom>
          <a:noFill/>
          <a:ln cap="flat" cmpd="sng" w="9525">
            <a:solidFill>
              <a:schemeClr val="dk2"/>
            </a:solidFill>
            <a:prstDash val="solid"/>
            <a:round/>
            <a:headEnd len="med" w="med" type="none"/>
            <a:tailEnd len="med" w="med" type="none"/>
          </a:ln>
        </p:spPr>
      </p:cxnSp>
      <p:sp>
        <p:nvSpPr>
          <p:cNvPr id="195" name="Google Shape;195;p33"/>
          <p:cNvSpPr txBox="1"/>
          <p:nvPr/>
        </p:nvSpPr>
        <p:spPr>
          <a:xfrm>
            <a:off x="533950" y="2224675"/>
            <a:ext cx="506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Modelling and evaluation</a:t>
            </a:r>
            <a:endParaRPr b="1" sz="2600">
              <a:solidFill>
                <a:srgbClr val="536DFE"/>
              </a:solidFill>
              <a:latin typeface="Google Sans"/>
              <a:ea typeface="Google Sans"/>
              <a:cs typeface="Google Sans"/>
              <a:sym typeface="Google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nvSpPr>
        <p:spPr>
          <a:xfrm>
            <a:off x="272425" y="163450"/>
            <a:ext cx="5143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Data splitting</a:t>
            </a:r>
            <a:endParaRPr/>
          </a:p>
        </p:txBody>
      </p:sp>
      <p:sp>
        <p:nvSpPr>
          <p:cNvPr id="201" name="Google Shape;201;p34"/>
          <p:cNvSpPr txBox="1"/>
          <p:nvPr/>
        </p:nvSpPr>
        <p:spPr>
          <a:xfrm>
            <a:off x="272425" y="1020875"/>
            <a:ext cx="7835100" cy="997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434343"/>
                </a:solidFill>
                <a:latin typeface="Google Sans"/>
                <a:ea typeface="Google Sans"/>
                <a:cs typeface="Google Sans"/>
                <a:sym typeface="Google Sans"/>
              </a:rPr>
              <a:t>The datasets have already splitted train and test set so that we only need to split train set into train and validation set with validation size equals to 0.2 for tuning </a:t>
            </a:r>
            <a:endParaRPr sz="1600">
              <a:solidFill>
                <a:srgbClr val="434343"/>
              </a:solidFill>
              <a:latin typeface="Google Sans"/>
              <a:ea typeface="Google Sans"/>
              <a:cs typeface="Google Sans"/>
              <a:sym typeface="Google Sans"/>
            </a:endParaRPr>
          </a:p>
          <a:p>
            <a:pPr indent="0" lvl="0" marL="457200" marR="0" rtl="0" algn="l">
              <a:lnSpc>
                <a:spcPct val="115000"/>
              </a:lnSpc>
              <a:spcBef>
                <a:spcPts val="0"/>
              </a:spcBef>
              <a:spcAft>
                <a:spcPts val="0"/>
              </a:spcAft>
              <a:buNone/>
            </a:pPr>
            <a:r>
              <a:t/>
            </a:r>
            <a:endParaRPr sz="1600">
              <a:solidFill>
                <a:srgbClr val="434343"/>
              </a:solidFill>
              <a:latin typeface="Google Sans"/>
              <a:ea typeface="Google Sans"/>
              <a:cs typeface="Google Sans"/>
              <a:sym typeface="Google Sans"/>
            </a:endParaRPr>
          </a:p>
        </p:txBody>
      </p:sp>
      <p:pic>
        <p:nvPicPr>
          <p:cNvPr id="202" name="Google Shape;202;p34"/>
          <p:cNvPicPr preferRelativeResize="0"/>
          <p:nvPr/>
        </p:nvPicPr>
        <p:blipFill>
          <a:blip r:embed="rId3">
            <a:alphaModFix/>
          </a:blip>
          <a:stretch>
            <a:fillRect/>
          </a:stretch>
        </p:blipFill>
        <p:spPr>
          <a:xfrm>
            <a:off x="1863300" y="2192575"/>
            <a:ext cx="4424450" cy="1479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nvSpPr>
        <p:spPr>
          <a:xfrm>
            <a:off x="348725" y="196150"/>
            <a:ext cx="4424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Evaluation measurement</a:t>
            </a:r>
            <a:endParaRPr/>
          </a:p>
        </p:txBody>
      </p:sp>
      <p:sp>
        <p:nvSpPr>
          <p:cNvPr id="208" name="Google Shape;208;p35"/>
          <p:cNvSpPr txBox="1"/>
          <p:nvPr/>
        </p:nvSpPr>
        <p:spPr>
          <a:xfrm>
            <a:off x="348725" y="1042675"/>
            <a:ext cx="7758900" cy="24228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434343"/>
                </a:solidFill>
                <a:latin typeface="Google Sans"/>
                <a:ea typeface="Google Sans"/>
                <a:cs typeface="Google Sans"/>
                <a:sym typeface="Google Sans"/>
              </a:rPr>
              <a:t>Metrics for evaluation :</a:t>
            </a:r>
            <a:r>
              <a:rPr b="1" lang="vi" sz="1600">
                <a:solidFill>
                  <a:srgbClr val="434343"/>
                </a:solidFill>
                <a:latin typeface="Google Sans"/>
                <a:ea typeface="Google Sans"/>
                <a:cs typeface="Google Sans"/>
                <a:sym typeface="Google Sans"/>
              </a:rPr>
              <a:t> R2</a:t>
            </a:r>
            <a:r>
              <a:rPr lang="vi" sz="1600">
                <a:solidFill>
                  <a:srgbClr val="434343"/>
                </a:solidFill>
                <a:latin typeface="Google Sans"/>
                <a:ea typeface="Google Sans"/>
                <a:cs typeface="Google Sans"/>
                <a:sym typeface="Google Sans"/>
              </a:rPr>
              <a:t> and </a:t>
            </a:r>
            <a:r>
              <a:rPr b="1" lang="vi" sz="1600">
                <a:solidFill>
                  <a:srgbClr val="434343"/>
                </a:solidFill>
                <a:latin typeface="Google Sans"/>
                <a:ea typeface="Google Sans"/>
                <a:cs typeface="Google Sans"/>
                <a:sym typeface="Google Sans"/>
              </a:rPr>
              <a:t>RMSE</a:t>
            </a:r>
            <a:r>
              <a:rPr lang="vi" sz="1600">
                <a:solidFill>
                  <a:srgbClr val="434343"/>
                </a:solidFill>
                <a:latin typeface="Google Sans"/>
                <a:ea typeface="Google Sans"/>
                <a:cs typeface="Google Sans"/>
                <a:sym typeface="Google Sans"/>
              </a:rPr>
              <a:t> </a:t>
            </a:r>
            <a:endParaRPr sz="1600">
              <a:solidFill>
                <a:srgbClr val="434343"/>
              </a:solidFill>
              <a:latin typeface="Google Sans"/>
              <a:ea typeface="Google Sans"/>
              <a:cs typeface="Google Sans"/>
              <a:sym typeface="Google Sans"/>
            </a:endParaRPr>
          </a:p>
          <a:p>
            <a:pPr indent="0" lvl="0" marL="457200" marR="0" rtl="0" algn="l">
              <a:lnSpc>
                <a:spcPct val="115000"/>
              </a:lnSpc>
              <a:spcBef>
                <a:spcPts val="0"/>
              </a:spcBef>
              <a:spcAft>
                <a:spcPts val="0"/>
              </a:spcAft>
              <a:buNone/>
            </a:pPr>
            <a:r>
              <a:t/>
            </a:r>
            <a:endParaRPr sz="1600">
              <a:solidFill>
                <a:srgbClr val="434343"/>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34343"/>
              </a:buClr>
              <a:buSzPts val="1600"/>
              <a:buFont typeface="Google Sans"/>
              <a:buChar char="●"/>
            </a:pPr>
            <a:r>
              <a:rPr b="1" lang="vi" sz="1800">
                <a:solidFill>
                  <a:srgbClr val="434343"/>
                </a:solidFill>
                <a:latin typeface="Google Sans"/>
                <a:ea typeface="Google Sans"/>
                <a:cs typeface="Google Sans"/>
                <a:sym typeface="Google Sans"/>
              </a:rPr>
              <a:t>R2 score </a:t>
            </a:r>
            <a:r>
              <a:rPr lang="vi" sz="1600">
                <a:solidFill>
                  <a:srgbClr val="434343"/>
                </a:solidFill>
                <a:latin typeface="Google Sans"/>
                <a:ea typeface="Google Sans"/>
                <a:cs typeface="Google Sans"/>
                <a:sym typeface="Google Sans"/>
              </a:rPr>
              <a:t>: </a:t>
            </a:r>
            <a:r>
              <a:rPr lang="vi" sz="1600">
                <a:solidFill>
                  <a:srgbClr val="202124"/>
                </a:solidFill>
                <a:highlight>
                  <a:srgbClr val="FFFFFF"/>
                </a:highlight>
                <a:latin typeface="Google Sans"/>
                <a:ea typeface="Google Sans"/>
                <a:cs typeface="Google Sans"/>
                <a:sym typeface="Google Sans"/>
              </a:rPr>
              <a:t>how well the regression model fits the observed data.For example, a r-squared of 60% reveals that 60% of the data fit the regression model</a:t>
            </a:r>
            <a:endParaRPr sz="1600">
              <a:solidFill>
                <a:srgbClr val="202124"/>
              </a:solidFill>
              <a:highlight>
                <a:srgbClr val="FFFFFF"/>
              </a:highlight>
              <a:latin typeface="Google Sans"/>
              <a:ea typeface="Google Sans"/>
              <a:cs typeface="Google Sans"/>
              <a:sym typeface="Google Sans"/>
            </a:endParaRPr>
          </a:p>
          <a:p>
            <a:pPr indent="0" lvl="0" marL="457200" marR="0" rtl="0" algn="l">
              <a:lnSpc>
                <a:spcPct val="115000"/>
              </a:lnSpc>
              <a:spcBef>
                <a:spcPts val="0"/>
              </a:spcBef>
              <a:spcAft>
                <a:spcPts val="0"/>
              </a:spcAft>
              <a:buNone/>
            </a:pPr>
            <a:r>
              <a:t/>
            </a:r>
            <a:endParaRPr sz="1600">
              <a:solidFill>
                <a:srgbClr val="202124"/>
              </a:solidFill>
              <a:highlight>
                <a:srgbClr val="FFFFFF"/>
              </a:highlight>
              <a:latin typeface="Google Sans"/>
              <a:ea typeface="Google Sans"/>
              <a:cs typeface="Google Sans"/>
              <a:sym typeface="Google Sans"/>
            </a:endParaRPr>
          </a:p>
          <a:p>
            <a:pPr indent="-330200" lvl="0" marL="457200" marR="0" rtl="0" algn="l">
              <a:lnSpc>
                <a:spcPct val="115000"/>
              </a:lnSpc>
              <a:spcBef>
                <a:spcPts val="0"/>
              </a:spcBef>
              <a:spcAft>
                <a:spcPts val="0"/>
              </a:spcAft>
              <a:buClr>
                <a:srgbClr val="202124"/>
              </a:buClr>
              <a:buSzPts val="1600"/>
              <a:buFont typeface="Google Sans"/>
              <a:buChar char="●"/>
            </a:pPr>
            <a:r>
              <a:rPr b="1" lang="vi" sz="1800">
                <a:solidFill>
                  <a:srgbClr val="202124"/>
                </a:solidFill>
                <a:highlight>
                  <a:srgbClr val="FFFFFF"/>
                </a:highlight>
                <a:latin typeface="Google Sans"/>
                <a:ea typeface="Google Sans"/>
                <a:cs typeface="Google Sans"/>
                <a:sym typeface="Google Sans"/>
              </a:rPr>
              <a:t>RMSE </a:t>
            </a:r>
            <a:r>
              <a:rPr lang="vi" sz="1600">
                <a:solidFill>
                  <a:srgbClr val="202124"/>
                </a:solidFill>
                <a:highlight>
                  <a:srgbClr val="FFFFFF"/>
                </a:highlight>
                <a:latin typeface="Google Sans"/>
                <a:ea typeface="Google Sans"/>
                <a:cs typeface="Google Sans"/>
                <a:sym typeface="Google Sans"/>
              </a:rPr>
              <a:t>: similar to mse using residuals to compute but at this metrics,square root is used to compute the standard deviation of residuals</a:t>
            </a:r>
            <a:endParaRPr sz="1600">
              <a:solidFill>
                <a:srgbClr val="202124"/>
              </a:solidFill>
              <a:highlight>
                <a:srgbClr val="FFFFFF"/>
              </a:highlight>
              <a:latin typeface="Google Sans"/>
              <a:ea typeface="Google Sans"/>
              <a:cs typeface="Google Sans"/>
              <a:sym typeface="Google Sans"/>
            </a:endParaRPr>
          </a:p>
          <a:p>
            <a:pPr indent="0" lvl="0" marL="457200" marR="0" rtl="0" algn="l">
              <a:lnSpc>
                <a:spcPct val="115000"/>
              </a:lnSpc>
              <a:spcBef>
                <a:spcPts val="0"/>
              </a:spcBef>
              <a:spcAft>
                <a:spcPts val="0"/>
              </a:spcAft>
              <a:buNone/>
            </a:pPr>
            <a:r>
              <a:t/>
            </a:r>
            <a:endParaRPr sz="1200">
              <a:solidFill>
                <a:srgbClr val="202124"/>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nvSpPr>
        <p:spPr>
          <a:xfrm>
            <a:off x="348700" y="207050"/>
            <a:ext cx="3694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Experiment</a:t>
            </a:r>
            <a:endParaRPr/>
          </a:p>
        </p:txBody>
      </p:sp>
      <p:sp>
        <p:nvSpPr>
          <p:cNvPr id="214" name="Google Shape;214;p36"/>
          <p:cNvSpPr txBox="1"/>
          <p:nvPr/>
        </p:nvSpPr>
        <p:spPr>
          <a:xfrm>
            <a:off x="348700" y="1010000"/>
            <a:ext cx="7442700" cy="3033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202124"/>
                </a:solidFill>
                <a:highlight>
                  <a:srgbClr val="FFFFFF"/>
                </a:highlight>
                <a:latin typeface="Google Sans"/>
                <a:ea typeface="Google Sans"/>
                <a:cs typeface="Google Sans"/>
                <a:sym typeface="Google Sans"/>
              </a:rPr>
              <a:t>Parameters for tuning in each  algorithm :</a:t>
            </a:r>
            <a:endParaRPr sz="1600">
              <a:solidFill>
                <a:srgbClr val="202124"/>
              </a:solidFill>
              <a:highlight>
                <a:srgbClr val="FFFFFF"/>
              </a:highlight>
              <a:latin typeface="Google Sans"/>
              <a:ea typeface="Google Sans"/>
              <a:cs typeface="Google Sans"/>
              <a:sym typeface="Google Sans"/>
            </a:endParaRPr>
          </a:p>
          <a:p>
            <a:pPr indent="0" lvl="0" marL="457200" marR="0" rtl="0" algn="l">
              <a:lnSpc>
                <a:spcPct val="115000"/>
              </a:lnSpc>
              <a:spcBef>
                <a:spcPts val="0"/>
              </a:spcBef>
              <a:spcAft>
                <a:spcPts val="0"/>
              </a:spcAft>
              <a:buNone/>
            </a:pPr>
            <a:r>
              <a:t/>
            </a:r>
            <a:endParaRPr sz="1600">
              <a:solidFill>
                <a:srgbClr val="202124"/>
              </a:solidFill>
              <a:highlight>
                <a:srgbClr val="FFFFFF"/>
              </a:highlight>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34343"/>
              </a:buClr>
              <a:buSzPts val="1600"/>
              <a:buFont typeface="Google Sans"/>
              <a:buChar char="●"/>
            </a:pPr>
            <a:r>
              <a:rPr b="1" lang="vi" sz="1700">
                <a:solidFill>
                  <a:srgbClr val="202124"/>
                </a:solidFill>
                <a:highlight>
                  <a:srgbClr val="FFFFFF"/>
                </a:highlight>
                <a:latin typeface="Google Sans"/>
                <a:ea typeface="Google Sans"/>
                <a:cs typeface="Google Sans"/>
                <a:sym typeface="Google Sans"/>
              </a:rPr>
              <a:t>LightGBM </a:t>
            </a:r>
            <a:r>
              <a:rPr lang="vi" sz="1600">
                <a:solidFill>
                  <a:srgbClr val="202124"/>
                </a:solidFill>
                <a:highlight>
                  <a:srgbClr val="FFFFFF"/>
                </a:highlight>
                <a:latin typeface="Google Sans"/>
                <a:ea typeface="Google Sans"/>
                <a:cs typeface="Google Sans"/>
                <a:sym typeface="Google Sans"/>
              </a:rPr>
              <a:t>: </a:t>
            </a:r>
            <a:r>
              <a:rPr lang="vi" sz="1600">
                <a:solidFill>
                  <a:srgbClr val="434343"/>
                </a:solidFill>
                <a:latin typeface="Google Sans"/>
                <a:ea typeface="Google Sans"/>
                <a:cs typeface="Google Sans"/>
                <a:sym typeface="Google Sans"/>
              </a:rPr>
              <a:t>boosting_type,objective,max_depth,num_leaves,feature_fraction,min_data_in_leaf,metrics</a:t>
            </a:r>
            <a:endParaRPr sz="1600">
              <a:solidFill>
                <a:srgbClr val="434343"/>
              </a:solidFill>
              <a:latin typeface="Google Sans"/>
              <a:ea typeface="Google Sans"/>
              <a:cs typeface="Google Sans"/>
              <a:sym typeface="Google Sans"/>
            </a:endParaRPr>
          </a:p>
          <a:p>
            <a:pPr indent="0" lvl="0" marL="457200" marR="0" rtl="0" algn="l">
              <a:lnSpc>
                <a:spcPct val="115000"/>
              </a:lnSpc>
              <a:spcBef>
                <a:spcPts val="0"/>
              </a:spcBef>
              <a:spcAft>
                <a:spcPts val="0"/>
              </a:spcAft>
              <a:buNone/>
            </a:pPr>
            <a:r>
              <a:t/>
            </a:r>
            <a:endParaRPr sz="1600">
              <a:solidFill>
                <a:srgbClr val="434343"/>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34343"/>
              </a:buClr>
              <a:buSzPts val="1600"/>
              <a:buFont typeface="Google Sans"/>
              <a:buChar char="●"/>
            </a:pPr>
            <a:r>
              <a:rPr b="1" lang="vi" sz="1700">
                <a:solidFill>
                  <a:srgbClr val="434343"/>
                </a:solidFill>
                <a:latin typeface="Google Sans"/>
                <a:ea typeface="Google Sans"/>
                <a:cs typeface="Google Sans"/>
                <a:sym typeface="Google Sans"/>
              </a:rPr>
              <a:t>XGboosting </a:t>
            </a:r>
            <a:r>
              <a:rPr lang="vi" sz="1600">
                <a:solidFill>
                  <a:srgbClr val="434343"/>
                </a:solidFill>
                <a:latin typeface="Google Sans"/>
                <a:ea typeface="Google Sans"/>
                <a:cs typeface="Google Sans"/>
                <a:sym typeface="Google Sans"/>
              </a:rPr>
              <a:t>: max_depth,learning_rate,objective,eval_metrics</a:t>
            </a:r>
            <a:endParaRPr sz="1600">
              <a:solidFill>
                <a:srgbClr val="434343"/>
              </a:solidFill>
              <a:latin typeface="Google Sans"/>
              <a:ea typeface="Google Sans"/>
              <a:cs typeface="Google Sans"/>
              <a:sym typeface="Google Sans"/>
            </a:endParaRPr>
          </a:p>
          <a:p>
            <a:pPr indent="0" lvl="0" marL="457200" marR="0" rtl="0" algn="l">
              <a:lnSpc>
                <a:spcPct val="115000"/>
              </a:lnSpc>
              <a:spcBef>
                <a:spcPts val="0"/>
              </a:spcBef>
              <a:spcAft>
                <a:spcPts val="0"/>
              </a:spcAft>
              <a:buNone/>
            </a:pPr>
            <a:r>
              <a:t/>
            </a:r>
            <a:endParaRPr sz="1600">
              <a:solidFill>
                <a:srgbClr val="434343"/>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34343"/>
              </a:buClr>
              <a:buSzPts val="1600"/>
              <a:buFont typeface="Google Sans"/>
              <a:buChar char="●"/>
            </a:pPr>
            <a:r>
              <a:rPr b="1" lang="vi" sz="1700">
                <a:solidFill>
                  <a:srgbClr val="434343"/>
                </a:solidFill>
                <a:latin typeface="Google Sans"/>
                <a:ea typeface="Google Sans"/>
                <a:cs typeface="Google Sans"/>
                <a:sym typeface="Google Sans"/>
              </a:rPr>
              <a:t>Feature selection </a:t>
            </a:r>
            <a:r>
              <a:rPr lang="vi" sz="1600">
                <a:solidFill>
                  <a:srgbClr val="434343"/>
                </a:solidFill>
                <a:latin typeface="Google Sans"/>
                <a:ea typeface="Google Sans"/>
                <a:cs typeface="Google Sans"/>
                <a:sym typeface="Google Sans"/>
              </a:rPr>
              <a:t>: Using ANOVA to take the best 150 out of 229 features</a:t>
            </a:r>
            <a:endParaRPr sz="1600">
              <a:solidFill>
                <a:srgbClr val="434343"/>
              </a:solidFill>
              <a:latin typeface="Google Sans"/>
              <a:ea typeface="Google Sans"/>
              <a:cs typeface="Google Sans"/>
              <a:sym typeface="Google Sans"/>
            </a:endParaRPr>
          </a:p>
          <a:p>
            <a:pPr indent="0" lvl="0" marL="457200" marR="0" rtl="0" algn="l">
              <a:lnSpc>
                <a:spcPct val="115000"/>
              </a:lnSpc>
              <a:spcBef>
                <a:spcPts val="0"/>
              </a:spcBef>
              <a:spcAft>
                <a:spcPts val="0"/>
              </a:spcAft>
              <a:buNone/>
            </a:pPr>
            <a:r>
              <a:t/>
            </a:r>
            <a:endParaRPr sz="1600">
              <a:solidFill>
                <a:srgbClr val="434343"/>
              </a:solidFill>
              <a:latin typeface="Google Sans"/>
              <a:ea typeface="Google Sans"/>
              <a:cs typeface="Google Sans"/>
              <a:sym typeface="Google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aphicFrame>
        <p:nvGraphicFramePr>
          <p:cNvPr id="219" name="Google Shape;219;p37"/>
          <p:cNvGraphicFramePr/>
          <p:nvPr/>
        </p:nvGraphicFramePr>
        <p:xfrm>
          <a:off x="1687013" y="1174550"/>
          <a:ext cx="3000000" cy="3000000"/>
        </p:xfrm>
        <a:graphic>
          <a:graphicData uri="http://schemas.openxmlformats.org/drawingml/2006/table">
            <a:tbl>
              <a:tblPr>
                <a:noFill/>
                <a:tableStyleId>{76774CA7-C0BE-42B9-AC78-9BBA51A5B7D5}</a:tableStyleId>
              </a:tblPr>
              <a:tblGrid>
                <a:gridCol w="1153075"/>
                <a:gridCol w="861900"/>
                <a:gridCol w="744950"/>
                <a:gridCol w="806175"/>
                <a:gridCol w="971100"/>
                <a:gridCol w="849825"/>
                <a:gridCol w="789150"/>
              </a:tblGrid>
              <a:tr h="615875">
                <a:tc>
                  <a:txBody>
                    <a:bodyPr/>
                    <a:lstStyle/>
                    <a:p>
                      <a:pPr indent="0" lvl="0" marL="0" rtl="0" algn="l">
                        <a:spcBef>
                          <a:spcPts val="0"/>
                        </a:spcBef>
                        <a:spcAft>
                          <a:spcPts val="0"/>
                        </a:spcAft>
                        <a:buNone/>
                      </a:pPr>
                      <a:r>
                        <a:rPr lang="vi"/>
                        <a:t>max_depth</a:t>
                      </a:r>
                      <a:endParaRPr/>
                    </a:p>
                  </a:txBody>
                  <a:tcPr marT="91425" marB="91425" marR="91425" marL="91425"/>
                </a:tc>
                <a:tc>
                  <a:txBody>
                    <a:bodyPr/>
                    <a:lstStyle/>
                    <a:p>
                      <a:pPr indent="0" lvl="0" marL="0" rtl="0" algn="l">
                        <a:spcBef>
                          <a:spcPts val="0"/>
                        </a:spcBef>
                        <a:spcAft>
                          <a:spcPts val="0"/>
                        </a:spcAft>
                        <a:buNone/>
                      </a:pPr>
                      <a:r>
                        <a:rPr lang="vi"/>
                        <a:t>learning rate</a:t>
                      </a:r>
                      <a:endParaRPr/>
                    </a:p>
                  </a:txBody>
                  <a:tcPr marT="91425" marB="91425" marR="91425" marL="91425"/>
                </a:tc>
                <a:tc>
                  <a:txBody>
                    <a:bodyPr/>
                    <a:lstStyle/>
                    <a:p>
                      <a:pPr indent="0" lvl="0" marL="0" rtl="0" algn="l">
                        <a:spcBef>
                          <a:spcPts val="0"/>
                        </a:spcBef>
                        <a:spcAft>
                          <a:spcPts val="0"/>
                        </a:spcAft>
                        <a:buNone/>
                      </a:pPr>
                      <a:r>
                        <a:rPr lang="vi"/>
                        <a:t>num</a:t>
                      </a:r>
                      <a:endParaRPr/>
                    </a:p>
                    <a:p>
                      <a:pPr indent="0" lvl="0" marL="0" rtl="0" algn="l">
                        <a:spcBef>
                          <a:spcPts val="0"/>
                        </a:spcBef>
                        <a:spcAft>
                          <a:spcPts val="0"/>
                        </a:spcAft>
                        <a:buNone/>
                      </a:pPr>
                      <a:r>
                        <a:rPr lang="vi"/>
                        <a:t>leaves</a:t>
                      </a:r>
                      <a:endParaRPr/>
                    </a:p>
                  </a:txBody>
                  <a:tcPr marT="91425" marB="91425" marR="91425" marL="91425"/>
                </a:tc>
                <a:tc>
                  <a:txBody>
                    <a:bodyPr/>
                    <a:lstStyle/>
                    <a:p>
                      <a:pPr indent="0" lvl="0" marL="0" rtl="0" algn="l">
                        <a:spcBef>
                          <a:spcPts val="0"/>
                        </a:spcBef>
                        <a:spcAft>
                          <a:spcPts val="0"/>
                        </a:spcAft>
                        <a:buNone/>
                      </a:pPr>
                      <a:r>
                        <a:rPr lang="vi"/>
                        <a:t>feature</a:t>
                      </a:r>
                      <a:endParaRPr/>
                    </a:p>
                    <a:p>
                      <a:pPr indent="0" lvl="0" marL="0" rtl="0" algn="l">
                        <a:spcBef>
                          <a:spcPts val="0"/>
                        </a:spcBef>
                        <a:spcAft>
                          <a:spcPts val="0"/>
                        </a:spcAft>
                        <a:buNone/>
                      </a:pPr>
                      <a:r>
                        <a:rPr lang="vi"/>
                        <a:t>fraction</a:t>
                      </a:r>
                      <a:endParaRPr/>
                    </a:p>
                  </a:txBody>
                  <a:tcPr marT="91425" marB="91425" marR="91425" marL="91425"/>
                </a:tc>
                <a:tc>
                  <a:txBody>
                    <a:bodyPr/>
                    <a:lstStyle/>
                    <a:p>
                      <a:pPr indent="0" lvl="0" marL="0" rtl="0" algn="l">
                        <a:spcBef>
                          <a:spcPts val="0"/>
                        </a:spcBef>
                        <a:spcAft>
                          <a:spcPts val="0"/>
                        </a:spcAft>
                        <a:buNone/>
                      </a:pPr>
                      <a:r>
                        <a:rPr lang="vi"/>
                        <a:t>min data</a:t>
                      </a:r>
                      <a:endParaRPr/>
                    </a:p>
                    <a:p>
                      <a:pPr indent="0" lvl="0" marL="0" rtl="0" algn="l">
                        <a:spcBef>
                          <a:spcPts val="0"/>
                        </a:spcBef>
                        <a:spcAft>
                          <a:spcPts val="0"/>
                        </a:spcAft>
                        <a:buNone/>
                      </a:pPr>
                      <a:r>
                        <a:rPr lang="vi"/>
                        <a:t>in leaf</a:t>
                      </a:r>
                      <a:endParaRPr/>
                    </a:p>
                  </a:txBody>
                  <a:tcPr marT="91425" marB="91425" marR="91425" marL="91425"/>
                </a:tc>
                <a:tc>
                  <a:txBody>
                    <a:bodyPr/>
                    <a:lstStyle/>
                    <a:p>
                      <a:pPr indent="0" lvl="0" marL="0" rtl="0" algn="l">
                        <a:spcBef>
                          <a:spcPts val="0"/>
                        </a:spcBef>
                        <a:spcAft>
                          <a:spcPts val="0"/>
                        </a:spcAft>
                        <a:buNone/>
                      </a:pPr>
                      <a:r>
                        <a:rPr lang="vi"/>
                        <a:t>bagging</a:t>
                      </a:r>
                      <a:endParaRPr/>
                    </a:p>
                    <a:p>
                      <a:pPr indent="0" lvl="0" marL="0" rtl="0" algn="l">
                        <a:spcBef>
                          <a:spcPts val="0"/>
                        </a:spcBef>
                        <a:spcAft>
                          <a:spcPts val="0"/>
                        </a:spcAft>
                        <a:buNone/>
                      </a:pPr>
                      <a:r>
                        <a:rPr lang="vi"/>
                        <a:t>fraction</a:t>
                      </a:r>
                      <a:endParaRPr/>
                    </a:p>
                  </a:txBody>
                  <a:tcPr marT="91425" marB="91425" marR="91425" marL="91425"/>
                </a:tc>
                <a:tc>
                  <a:txBody>
                    <a:bodyPr/>
                    <a:lstStyle/>
                    <a:p>
                      <a:pPr indent="0" lvl="0" marL="0" rtl="0" algn="l">
                        <a:spcBef>
                          <a:spcPts val="0"/>
                        </a:spcBef>
                        <a:spcAft>
                          <a:spcPts val="0"/>
                        </a:spcAft>
                        <a:buNone/>
                      </a:pPr>
                      <a:r>
                        <a:rPr lang="vi"/>
                        <a:t>r2_val</a:t>
                      </a:r>
                      <a:endParaRPr/>
                    </a:p>
                  </a:txBody>
                  <a:tcPr marT="91425" marB="91425" marR="91425" marL="91425"/>
                </a:tc>
              </a:tr>
              <a:tr h="400325">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0.5</a:t>
                      </a:r>
                      <a:endParaRPr/>
                    </a:p>
                  </a:txBody>
                  <a:tcPr marT="91425" marB="91425" marR="91425" marL="91425"/>
                </a:tc>
                <a:tc>
                  <a:txBody>
                    <a:bodyPr/>
                    <a:lstStyle/>
                    <a:p>
                      <a:pPr indent="0" lvl="0" marL="0" rtl="0" algn="l">
                        <a:spcBef>
                          <a:spcPts val="0"/>
                        </a:spcBef>
                        <a:spcAft>
                          <a:spcPts val="0"/>
                        </a:spcAft>
                        <a:buNone/>
                      </a:pPr>
                      <a:r>
                        <a:rPr lang="vi"/>
                        <a:t>60</a:t>
                      </a:r>
                      <a:endParaRPr/>
                    </a:p>
                  </a:txBody>
                  <a:tcPr marT="91425" marB="91425" marR="91425" marL="91425"/>
                </a:tc>
                <a:tc>
                  <a:txBody>
                    <a:bodyPr/>
                    <a:lstStyle/>
                    <a:p>
                      <a:pPr indent="0" lvl="0" marL="0" rtl="0" algn="l">
                        <a:spcBef>
                          <a:spcPts val="0"/>
                        </a:spcBef>
                        <a:spcAft>
                          <a:spcPts val="0"/>
                        </a:spcAft>
                        <a:buNone/>
                      </a:pPr>
                      <a:r>
                        <a:rPr lang="vi"/>
                        <a:t>0.8</a:t>
                      </a:r>
                      <a:endParaRPr/>
                    </a:p>
                  </a:txBody>
                  <a:tcPr marT="91425" marB="91425" marR="91425" marL="91425"/>
                </a:tc>
                <a:tc>
                  <a:txBody>
                    <a:bodyPr/>
                    <a:lstStyle/>
                    <a:p>
                      <a:pPr indent="0" lvl="0" marL="0" rtl="0" algn="l">
                        <a:spcBef>
                          <a:spcPts val="0"/>
                        </a:spcBef>
                        <a:spcAft>
                          <a:spcPts val="0"/>
                        </a:spcAft>
                        <a:buNone/>
                      </a:pPr>
                      <a:r>
                        <a:rPr lang="vi"/>
                        <a:t>100</a:t>
                      </a:r>
                      <a:endParaRPr/>
                    </a:p>
                  </a:txBody>
                  <a:tcPr marT="91425" marB="91425" marR="91425" marL="91425"/>
                </a:tc>
                <a:tc>
                  <a:txBody>
                    <a:bodyPr/>
                    <a:lstStyle/>
                    <a:p>
                      <a:pPr indent="0" lvl="0" marL="0" rtl="0" algn="l">
                        <a:spcBef>
                          <a:spcPts val="0"/>
                        </a:spcBef>
                        <a:spcAft>
                          <a:spcPts val="0"/>
                        </a:spcAft>
                        <a:buNone/>
                      </a:pPr>
                      <a:r>
                        <a:rPr lang="vi"/>
                        <a:t>0.3</a:t>
                      </a:r>
                      <a:endParaRPr/>
                    </a:p>
                  </a:txBody>
                  <a:tcPr marT="91425" marB="91425" marR="91425" marL="91425"/>
                </a:tc>
                <a:tc>
                  <a:txBody>
                    <a:bodyPr/>
                    <a:lstStyle/>
                    <a:p>
                      <a:pPr indent="0" lvl="0" marL="0" rtl="0" algn="l">
                        <a:spcBef>
                          <a:spcPts val="0"/>
                        </a:spcBef>
                        <a:spcAft>
                          <a:spcPts val="0"/>
                        </a:spcAft>
                        <a:buNone/>
                      </a:pPr>
                      <a:r>
                        <a:rPr lang="vi"/>
                        <a:t>0.784</a:t>
                      </a:r>
                      <a:endParaRPr/>
                    </a:p>
                  </a:txBody>
                  <a:tcPr marT="91425" marB="91425" marR="91425" marL="91425"/>
                </a:tc>
              </a:tr>
              <a:tr h="400325">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0.6</a:t>
                      </a:r>
                      <a:endParaRPr/>
                    </a:p>
                  </a:txBody>
                  <a:tcPr marT="91425" marB="91425" marR="91425" marL="91425"/>
                </a:tc>
                <a:tc>
                  <a:txBody>
                    <a:bodyPr/>
                    <a:lstStyle/>
                    <a:p>
                      <a:pPr indent="0" lvl="0" marL="0" rtl="0" algn="l">
                        <a:spcBef>
                          <a:spcPts val="0"/>
                        </a:spcBef>
                        <a:spcAft>
                          <a:spcPts val="0"/>
                        </a:spcAft>
                        <a:buNone/>
                      </a:pPr>
                      <a:r>
                        <a:rPr lang="vi"/>
                        <a:t>65</a:t>
                      </a:r>
                      <a:endParaRPr/>
                    </a:p>
                  </a:txBody>
                  <a:tcPr marT="91425" marB="91425" marR="91425" marL="91425"/>
                </a:tc>
                <a:tc>
                  <a:txBody>
                    <a:bodyPr/>
                    <a:lstStyle/>
                    <a:p>
                      <a:pPr indent="0" lvl="0" marL="0" rtl="0" algn="l">
                        <a:spcBef>
                          <a:spcPts val="0"/>
                        </a:spcBef>
                        <a:spcAft>
                          <a:spcPts val="0"/>
                        </a:spcAft>
                        <a:buNone/>
                      </a:pPr>
                      <a:r>
                        <a:rPr lang="vi"/>
                        <a:t>0.5</a:t>
                      </a:r>
                      <a:endParaRPr/>
                    </a:p>
                  </a:txBody>
                  <a:tcPr marT="91425" marB="91425" marR="91425" marL="91425"/>
                </a:tc>
                <a:tc>
                  <a:txBody>
                    <a:bodyPr/>
                    <a:lstStyle/>
                    <a:p>
                      <a:pPr indent="0" lvl="0" marL="0" rtl="0" algn="l">
                        <a:spcBef>
                          <a:spcPts val="0"/>
                        </a:spcBef>
                        <a:spcAft>
                          <a:spcPts val="0"/>
                        </a:spcAft>
                        <a:buNone/>
                      </a:pPr>
                      <a:r>
                        <a:rPr lang="vi"/>
                        <a:t>70</a:t>
                      </a:r>
                      <a:endParaRPr/>
                    </a:p>
                  </a:txBody>
                  <a:tcPr marT="91425" marB="91425" marR="91425" marL="91425"/>
                </a:tc>
                <a:tc>
                  <a:txBody>
                    <a:bodyPr/>
                    <a:lstStyle/>
                    <a:p>
                      <a:pPr indent="0" lvl="0" marL="0" rtl="0" algn="l">
                        <a:spcBef>
                          <a:spcPts val="0"/>
                        </a:spcBef>
                        <a:spcAft>
                          <a:spcPts val="0"/>
                        </a:spcAft>
                        <a:buNone/>
                      </a:pPr>
                      <a:r>
                        <a:rPr lang="vi"/>
                        <a:t>0.4</a:t>
                      </a:r>
                      <a:endParaRPr/>
                    </a:p>
                  </a:txBody>
                  <a:tcPr marT="91425" marB="91425" marR="91425" marL="91425"/>
                </a:tc>
                <a:tc>
                  <a:txBody>
                    <a:bodyPr/>
                    <a:lstStyle/>
                    <a:p>
                      <a:pPr indent="0" lvl="0" marL="0" rtl="0" algn="l">
                        <a:spcBef>
                          <a:spcPts val="0"/>
                        </a:spcBef>
                        <a:spcAft>
                          <a:spcPts val="0"/>
                        </a:spcAft>
                        <a:buNone/>
                      </a:pPr>
                      <a:r>
                        <a:rPr lang="vi"/>
                        <a:t>0.782</a:t>
                      </a:r>
                      <a:endParaRPr/>
                    </a:p>
                  </a:txBody>
                  <a:tcPr marT="91425" marB="91425" marR="91425" marL="91425"/>
                </a:tc>
              </a:tr>
              <a:tr h="400325">
                <a:tc>
                  <a:txBody>
                    <a:bodyPr/>
                    <a:lstStyle/>
                    <a:p>
                      <a:pPr indent="0" lvl="0" marL="0" rtl="0" algn="l">
                        <a:spcBef>
                          <a:spcPts val="0"/>
                        </a:spcBef>
                        <a:spcAft>
                          <a:spcPts val="0"/>
                        </a:spcAft>
                        <a:buNone/>
                      </a:pPr>
                      <a:r>
                        <a:rPr lang="vi"/>
                        <a:t>10</a:t>
                      </a:r>
                      <a:endParaRPr/>
                    </a:p>
                  </a:txBody>
                  <a:tcPr marT="91425" marB="91425" marR="91425" marL="91425"/>
                </a:tc>
                <a:tc>
                  <a:txBody>
                    <a:bodyPr/>
                    <a:lstStyle/>
                    <a:p>
                      <a:pPr indent="0" lvl="0" marL="0" rtl="0" algn="l">
                        <a:spcBef>
                          <a:spcPts val="0"/>
                        </a:spcBef>
                        <a:spcAft>
                          <a:spcPts val="0"/>
                        </a:spcAft>
                        <a:buNone/>
                      </a:pPr>
                      <a:r>
                        <a:rPr lang="vi"/>
                        <a:t>0.4</a:t>
                      </a:r>
                      <a:endParaRPr/>
                    </a:p>
                  </a:txBody>
                  <a:tcPr marT="91425" marB="91425" marR="91425" marL="91425"/>
                </a:tc>
                <a:tc>
                  <a:txBody>
                    <a:bodyPr/>
                    <a:lstStyle/>
                    <a:p>
                      <a:pPr indent="0" lvl="0" marL="0" rtl="0" algn="l">
                        <a:spcBef>
                          <a:spcPts val="0"/>
                        </a:spcBef>
                        <a:spcAft>
                          <a:spcPts val="0"/>
                        </a:spcAft>
                        <a:buNone/>
                      </a:pPr>
                      <a:r>
                        <a:rPr lang="vi"/>
                        <a:t>80</a:t>
                      </a:r>
                      <a:endParaRPr/>
                    </a:p>
                  </a:txBody>
                  <a:tcPr marT="91425" marB="91425" marR="91425" marL="91425"/>
                </a:tc>
                <a:tc>
                  <a:txBody>
                    <a:bodyPr/>
                    <a:lstStyle/>
                    <a:p>
                      <a:pPr indent="0" lvl="0" marL="0" rtl="0" algn="l">
                        <a:spcBef>
                          <a:spcPts val="0"/>
                        </a:spcBef>
                        <a:spcAft>
                          <a:spcPts val="0"/>
                        </a:spcAft>
                        <a:buNone/>
                      </a:pPr>
                      <a:r>
                        <a:rPr lang="vi"/>
                        <a:t>0.6</a:t>
                      </a:r>
                      <a:endParaRPr/>
                    </a:p>
                  </a:txBody>
                  <a:tcPr marT="91425" marB="91425" marR="91425" marL="91425"/>
                </a:tc>
                <a:tc>
                  <a:txBody>
                    <a:bodyPr/>
                    <a:lstStyle/>
                    <a:p>
                      <a:pPr indent="0" lvl="0" marL="0" rtl="0" algn="l">
                        <a:spcBef>
                          <a:spcPts val="0"/>
                        </a:spcBef>
                        <a:spcAft>
                          <a:spcPts val="0"/>
                        </a:spcAft>
                        <a:buNone/>
                      </a:pPr>
                      <a:r>
                        <a:rPr lang="vi"/>
                        <a:t>80</a:t>
                      </a:r>
                      <a:endParaRPr/>
                    </a:p>
                  </a:txBody>
                  <a:tcPr marT="91425" marB="91425" marR="91425" marL="91425"/>
                </a:tc>
                <a:tc>
                  <a:txBody>
                    <a:bodyPr/>
                    <a:lstStyle/>
                    <a:p>
                      <a:pPr indent="0" lvl="0" marL="0" rtl="0" algn="l">
                        <a:spcBef>
                          <a:spcPts val="0"/>
                        </a:spcBef>
                        <a:spcAft>
                          <a:spcPts val="0"/>
                        </a:spcAft>
                        <a:buNone/>
                      </a:pPr>
                      <a:r>
                        <a:rPr lang="vi"/>
                        <a:t>0.8</a:t>
                      </a:r>
                      <a:endParaRPr/>
                    </a:p>
                  </a:txBody>
                  <a:tcPr marT="91425" marB="91425" marR="91425" marL="91425"/>
                </a:tc>
                <a:tc>
                  <a:txBody>
                    <a:bodyPr/>
                    <a:lstStyle/>
                    <a:p>
                      <a:pPr indent="0" lvl="0" marL="0" rtl="0" algn="l">
                        <a:spcBef>
                          <a:spcPts val="0"/>
                        </a:spcBef>
                        <a:spcAft>
                          <a:spcPts val="0"/>
                        </a:spcAft>
                        <a:buNone/>
                      </a:pPr>
                      <a:r>
                        <a:rPr lang="vi"/>
                        <a:t>0.783</a:t>
                      </a:r>
                      <a:endParaRPr/>
                    </a:p>
                  </a:txBody>
                  <a:tcPr marT="91425" marB="91425" marR="91425" marL="91425"/>
                </a:tc>
              </a:tr>
              <a:tr h="400325">
                <a:tc>
                  <a:txBody>
                    <a:bodyPr/>
                    <a:lstStyle/>
                    <a:p>
                      <a:pPr indent="0" lvl="0" marL="0" rtl="0" algn="l">
                        <a:spcBef>
                          <a:spcPts val="0"/>
                        </a:spcBef>
                        <a:spcAft>
                          <a:spcPts val="0"/>
                        </a:spcAft>
                        <a:buNone/>
                      </a:pPr>
                      <a:r>
                        <a:rPr lang="vi"/>
                        <a:t>12</a:t>
                      </a:r>
                      <a:endParaRPr/>
                    </a:p>
                  </a:txBody>
                  <a:tcPr marT="91425" marB="91425" marR="91425" marL="91425"/>
                </a:tc>
                <a:tc>
                  <a:txBody>
                    <a:bodyPr/>
                    <a:lstStyle/>
                    <a:p>
                      <a:pPr indent="0" lvl="0" marL="0" rtl="0" algn="l">
                        <a:spcBef>
                          <a:spcPts val="0"/>
                        </a:spcBef>
                        <a:spcAft>
                          <a:spcPts val="0"/>
                        </a:spcAft>
                        <a:buNone/>
                      </a:pPr>
                      <a:r>
                        <a:rPr lang="vi"/>
                        <a:t>0.7</a:t>
                      </a:r>
                      <a:endParaRPr/>
                    </a:p>
                  </a:txBody>
                  <a:tcPr marT="91425" marB="91425" marR="91425" marL="91425"/>
                </a:tc>
                <a:tc>
                  <a:txBody>
                    <a:bodyPr/>
                    <a:lstStyle/>
                    <a:p>
                      <a:pPr indent="0" lvl="0" marL="0" rtl="0" algn="l">
                        <a:spcBef>
                          <a:spcPts val="0"/>
                        </a:spcBef>
                        <a:spcAft>
                          <a:spcPts val="0"/>
                        </a:spcAft>
                        <a:buNone/>
                      </a:pPr>
                      <a:r>
                        <a:rPr lang="vi"/>
                        <a:t>120</a:t>
                      </a:r>
                      <a:endParaRPr/>
                    </a:p>
                  </a:txBody>
                  <a:tcPr marT="91425" marB="91425" marR="91425" marL="91425"/>
                </a:tc>
                <a:tc>
                  <a:txBody>
                    <a:bodyPr/>
                    <a:lstStyle/>
                    <a:p>
                      <a:pPr indent="0" lvl="0" marL="0" rtl="0" algn="l">
                        <a:spcBef>
                          <a:spcPts val="0"/>
                        </a:spcBef>
                        <a:spcAft>
                          <a:spcPts val="0"/>
                        </a:spcAft>
                        <a:buNone/>
                      </a:pPr>
                      <a:r>
                        <a:rPr lang="vi"/>
                        <a:t>0.5</a:t>
                      </a:r>
                      <a:endParaRPr/>
                    </a:p>
                  </a:txBody>
                  <a:tcPr marT="91425" marB="91425" marR="91425" marL="91425"/>
                </a:tc>
                <a:tc>
                  <a:txBody>
                    <a:bodyPr/>
                    <a:lstStyle/>
                    <a:p>
                      <a:pPr indent="0" lvl="0" marL="0" rtl="0" algn="l">
                        <a:spcBef>
                          <a:spcPts val="0"/>
                        </a:spcBef>
                        <a:spcAft>
                          <a:spcPts val="0"/>
                        </a:spcAft>
                        <a:buNone/>
                      </a:pPr>
                      <a:r>
                        <a:rPr lang="vi"/>
                        <a:t>64</a:t>
                      </a:r>
                      <a:endParaRPr/>
                    </a:p>
                  </a:txBody>
                  <a:tcPr marT="91425" marB="91425" marR="91425" marL="91425"/>
                </a:tc>
                <a:tc>
                  <a:txBody>
                    <a:bodyPr/>
                    <a:lstStyle/>
                    <a:p>
                      <a:pPr indent="0" lvl="0" marL="0" rtl="0" algn="l">
                        <a:spcBef>
                          <a:spcPts val="0"/>
                        </a:spcBef>
                        <a:spcAft>
                          <a:spcPts val="0"/>
                        </a:spcAft>
                        <a:buNone/>
                      </a:pPr>
                      <a:r>
                        <a:rPr lang="vi"/>
                        <a:t>0.6</a:t>
                      </a:r>
                      <a:endParaRPr/>
                    </a:p>
                  </a:txBody>
                  <a:tcPr marT="91425" marB="91425" marR="91425" marL="91425"/>
                </a:tc>
                <a:tc>
                  <a:txBody>
                    <a:bodyPr/>
                    <a:lstStyle/>
                    <a:p>
                      <a:pPr indent="0" lvl="0" marL="0" rtl="0" algn="l">
                        <a:spcBef>
                          <a:spcPts val="0"/>
                        </a:spcBef>
                        <a:spcAft>
                          <a:spcPts val="0"/>
                        </a:spcAft>
                        <a:buNone/>
                      </a:pPr>
                      <a:r>
                        <a:rPr lang="vi"/>
                        <a:t>0.781</a:t>
                      </a:r>
                      <a:endParaRPr/>
                    </a:p>
                  </a:txBody>
                  <a:tcPr marT="91425" marB="91425" marR="91425" marL="91425"/>
                </a:tc>
              </a:tr>
              <a:tr h="400325">
                <a:tc>
                  <a:txBody>
                    <a:bodyPr/>
                    <a:lstStyle/>
                    <a:p>
                      <a:pPr indent="0" lvl="0" marL="0" rtl="0" algn="l">
                        <a:spcBef>
                          <a:spcPts val="0"/>
                        </a:spcBef>
                        <a:spcAft>
                          <a:spcPts val="0"/>
                        </a:spcAft>
                        <a:buNone/>
                      </a:pPr>
                      <a:r>
                        <a:rPr lang="vi"/>
                        <a:t>8</a:t>
                      </a:r>
                      <a:endParaRPr/>
                    </a:p>
                  </a:txBody>
                  <a:tcPr marT="91425" marB="91425" marR="91425" marL="91425"/>
                </a:tc>
                <a:tc>
                  <a:txBody>
                    <a:bodyPr/>
                    <a:lstStyle/>
                    <a:p>
                      <a:pPr indent="0" lvl="0" marL="0" rtl="0" algn="l">
                        <a:spcBef>
                          <a:spcPts val="0"/>
                        </a:spcBef>
                        <a:spcAft>
                          <a:spcPts val="0"/>
                        </a:spcAft>
                        <a:buNone/>
                      </a:pPr>
                      <a:r>
                        <a:rPr lang="vi"/>
                        <a:t>0.6</a:t>
                      </a:r>
                      <a:endParaRPr/>
                    </a:p>
                  </a:txBody>
                  <a:tcPr marT="91425" marB="91425" marR="91425" marL="91425"/>
                </a:tc>
                <a:tc>
                  <a:txBody>
                    <a:bodyPr/>
                    <a:lstStyle/>
                    <a:p>
                      <a:pPr indent="0" lvl="0" marL="0" rtl="0" algn="l">
                        <a:spcBef>
                          <a:spcPts val="0"/>
                        </a:spcBef>
                        <a:spcAft>
                          <a:spcPts val="0"/>
                        </a:spcAft>
                        <a:buNone/>
                      </a:pPr>
                      <a:r>
                        <a:rPr lang="vi"/>
                        <a:t>110</a:t>
                      </a:r>
                      <a:endParaRPr/>
                    </a:p>
                  </a:txBody>
                  <a:tcPr marT="91425" marB="91425" marR="91425" marL="91425"/>
                </a:tc>
                <a:tc>
                  <a:txBody>
                    <a:bodyPr/>
                    <a:lstStyle/>
                    <a:p>
                      <a:pPr indent="0" lvl="0" marL="0" rtl="0" algn="l">
                        <a:spcBef>
                          <a:spcPts val="0"/>
                        </a:spcBef>
                        <a:spcAft>
                          <a:spcPts val="0"/>
                        </a:spcAft>
                        <a:buNone/>
                      </a:pPr>
                      <a:r>
                        <a:rPr lang="vi"/>
                        <a:t>0.5</a:t>
                      </a:r>
                      <a:endParaRPr/>
                    </a:p>
                  </a:txBody>
                  <a:tcPr marT="91425" marB="91425" marR="91425" marL="91425"/>
                </a:tc>
                <a:tc>
                  <a:txBody>
                    <a:bodyPr/>
                    <a:lstStyle/>
                    <a:p>
                      <a:pPr indent="0" lvl="0" marL="0" rtl="0" algn="l">
                        <a:spcBef>
                          <a:spcPts val="0"/>
                        </a:spcBef>
                        <a:spcAft>
                          <a:spcPts val="0"/>
                        </a:spcAft>
                        <a:buNone/>
                      </a:pPr>
                      <a:r>
                        <a:rPr lang="vi"/>
                        <a:t>80</a:t>
                      </a:r>
                      <a:endParaRPr/>
                    </a:p>
                  </a:txBody>
                  <a:tcPr marT="91425" marB="91425" marR="91425" marL="91425"/>
                </a:tc>
                <a:tc>
                  <a:txBody>
                    <a:bodyPr/>
                    <a:lstStyle/>
                    <a:p>
                      <a:pPr indent="0" lvl="0" marL="0" rtl="0" algn="l">
                        <a:spcBef>
                          <a:spcPts val="0"/>
                        </a:spcBef>
                        <a:spcAft>
                          <a:spcPts val="0"/>
                        </a:spcAft>
                        <a:buNone/>
                      </a:pPr>
                      <a:r>
                        <a:rPr lang="vi"/>
                        <a:t>0.5</a:t>
                      </a:r>
                      <a:endParaRPr/>
                    </a:p>
                  </a:txBody>
                  <a:tcPr marT="91425" marB="91425" marR="91425" marL="91425"/>
                </a:tc>
                <a:tc>
                  <a:txBody>
                    <a:bodyPr/>
                    <a:lstStyle/>
                    <a:p>
                      <a:pPr indent="0" lvl="0" marL="0" rtl="0" algn="l">
                        <a:spcBef>
                          <a:spcPts val="0"/>
                        </a:spcBef>
                        <a:spcAft>
                          <a:spcPts val="0"/>
                        </a:spcAft>
                        <a:buNone/>
                      </a:pPr>
                      <a:r>
                        <a:rPr lang="vi"/>
                        <a:t>0.783</a:t>
                      </a:r>
                      <a:endParaRPr/>
                    </a:p>
                  </a:txBody>
                  <a:tcPr marT="91425" marB="91425" marR="91425" marL="91425"/>
                </a:tc>
              </a:tr>
            </a:tbl>
          </a:graphicData>
        </a:graphic>
      </p:graphicFrame>
      <p:sp>
        <p:nvSpPr>
          <p:cNvPr id="220" name="Google Shape;220;p37"/>
          <p:cNvSpPr txBox="1"/>
          <p:nvPr/>
        </p:nvSpPr>
        <p:spPr>
          <a:xfrm>
            <a:off x="3384200" y="486450"/>
            <a:ext cx="4479000" cy="5388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None/>
            </a:pPr>
            <a:r>
              <a:rPr b="1" lang="vi" sz="2300">
                <a:solidFill>
                  <a:srgbClr val="434343"/>
                </a:solidFill>
                <a:latin typeface="Google Sans"/>
                <a:ea typeface="Google Sans"/>
                <a:cs typeface="Google Sans"/>
                <a:sym typeface="Google Sans"/>
              </a:rPr>
              <a:t>LightGBM </a:t>
            </a:r>
            <a:endParaRPr sz="2000"/>
          </a:p>
        </p:txBody>
      </p:sp>
      <p:sp>
        <p:nvSpPr>
          <p:cNvPr id="221" name="Google Shape;221;p37"/>
          <p:cNvSpPr txBox="1"/>
          <p:nvPr/>
        </p:nvSpPr>
        <p:spPr>
          <a:xfrm>
            <a:off x="384200" y="14872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Experiment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aphicFrame>
        <p:nvGraphicFramePr>
          <p:cNvPr id="226" name="Google Shape;226;p38"/>
          <p:cNvGraphicFramePr/>
          <p:nvPr/>
        </p:nvGraphicFramePr>
        <p:xfrm>
          <a:off x="1685950" y="1595925"/>
          <a:ext cx="3000000" cy="3000000"/>
        </p:xfrm>
        <a:graphic>
          <a:graphicData uri="http://schemas.openxmlformats.org/drawingml/2006/table">
            <a:tbl>
              <a:tblPr>
                <a:noFill/>
                <a:tableStyleId>{76774CA7-C0BE-42B9-AC78-9BBA51A5B7D5}</a:tableStyleId>
              </a:tblPr>
              <a:tblGrid>
                <a:gridCol w="1151100"/>
                <a:gridCol w="866025"/>
                <a:gridCol w="543775"/>
                <a:gridCol w="785875"/>
                <a:gridCol w="1486675"/>
                <a:gridCol w="825775"/>
              </a:tblGrid>
              <a:tr h="381000">
                <a:tc>
                  <a:txBody>
                    <a:bodyPr/>
                    <a:lstStyle/>
                    <a:p>
                      <a:pPr indent="0" lvl="0" marL="0" rtl="0" algn="l">
                        <a:spcBef>
                          <a:spcPts val="0"/>
                        </a:spcBef>
                        <a:spcAft>
                          <a:spcPts val="0"/>
                        </a:spcAft>
                        <a:buNone/>
                      </a:pPr>
                      <a:r>
                        <a:rPr lang="vi"/>
                        <a:t>max_depth</a:t>
                      </a:r>
                      <a:endParaRPr/>
                    </a:p>
                  </a:txBody>
                  <a:tcPr marT="91425" marB="91425" marR="91425" marL="91425"/>
                </a:tc>
                <a:tc>
                  <a:txBody>
                    <a:bodyPr/>
                    <a:lstStyle/>
                    <a:p>
                      <a:pPr indent="0" lvl="0" marL="0" rtl="0" algn="l">
                        <a:spcBef>
                          <a:spcPts val="0"/>
                        </a:spcBef>
                        <a:spcAft>
                          <a:spcPts val="0"/>
                        </a:spcAft>
                        <a:buNone/>
                      </a:pPr>
                      <a:r>
                        <a:rPr lang="vi"/>
                        <a:t>learning rate</a:t>
                      </a:r>
                      <a:endParaRPr/>
                    </a:p>
                  </a:txBody>
                  <a:tcPr marT="91425" marB="91425" marR="91425" marL="91425"/>
                </a:tc>
                <a:tc>
                  <a:txBody>
                    <a:bodyPr/>
                    <a:lstStyle/>
                    <a:p>
                      <a:pPr indent="0" lvl="0" marL="0" rtl="0" algn="l">
                        <a:spcBef>
                          <a:spcPts val="0"/>
                        </a:spcBef>
                        <a:spcAft>
                          <a:spcPts val="0"/>
                        </a:spcAft>
                        <a:buNone/>
                      </a:pPr>
                      <a:r>
                        <a:rPr lang="vi"/>
                        <a:t>eta</a:t>
                      </a:r>
                      <a:endParaRPr/>
                    </a:p>
                  </a:txBody>
                  <a:tcPr marT="91425" marB="91425" marR="91425" marL="91425"/>
                </a:tc>
                <a:tc>
                  <a:txBody>
                    <a:bodyPr/>
                    <a:lstStyle/>
                    <a:p>
                      <a:pPr indent="0" lvl="0" marL="0" rtl="0" algn="l">
                        <a:spcBef>
                          <a:spcPts val="0"/>
                        </a:spcBef>
                        <a:spcAft>
                          <a:spcPts val="0"/>
                        </a:spcAft>
                        <a:buNone/>
                      </a:pPr>
                      <a:r>
                        <a:rPr lang="vi"/>
                        <a:t>gamma</a:t>
                      </a:r>
                      <a:endParaRPr/>
                    </a:p>
                  </a:txBody>
                  <a:tcPr marT="91425" marB="91425" marR="91425" marL="91425"/>
                </a:tc>
                <a:tc>
                  <a:txBody>
                    <a:bodyPr/>
                    <a:lstStyle/>
                    <a:p>
                      <a:pPr indent="0" lvl="0" marL="0" rtl="0" algn="l">
                        <a:spcBef>
                          <a:spcPts val="0"/>
                        </a:spcBef>
                        <a:spcAft>
                          <a:spcPts val="0"/>
                        </a:spcAft>
                        <a:buNone/>
                      </a:pPr>
                      <a:r>
                        <a:rPr lang="vi"/>
                        <a:t>max_delta_step</a:t>
                      </a:r>
                      <a:endParaRPr/>
                    </a:p>
                  </a:txBody>
                  <a:tcPr marT="91425" marB="91425" marR="91425" marL="91425"/>
                </a:tc>
                <a:tc>
                  <a:txBody>
                    <a:bodyPr/>
                    <a:lstStyle/>
                    <a:p>
                      <a:pPr indent="0" lvl="0" marL="0" rtl="0" algn="l">
                        <a:spcBef>
                          <a:spcPts val="0"/>
                        </a:spcBef>
                        <a:spcAft>
                          <a:spcPts val="0"/>
                        </a:spcAft>
                        <a:buNone/>
                      </a:pPr>
                      <a:r>
                        <a:rPr lang="vi"/>
                        <a:t>r2_val</a:t>
                      </a:r>
                      <a:endParaRPr/>
                    </a:p>
                  </a:txBody>
                  <a:tcPr marT="91425" marB="91425" marR="91425" marL="91425"/>
                </a:tc>
              </a:tr>
              <a:tr h="381000">
                <a:tc>
                  <a:txBody>
                    <a:bodyPr/>
                    <a:lstStyle/>
                    <a:p>
                      <a:pPr indent="0" lvl="0" marL="0" rtl="0" algn="l">
                        <a:spcBef>
                          <a:spcPts val="0"/>
                        </a:spcBef>
                        <a:spcAft>
                          <a:spcPts val="0"/>
                        </a:spcAft>
                        <a:buNone/>
                      </a:pPr>
                      <a:r>
                        <a:rPr lang="vi"/>
                        <a:t>8</a:t>
                      </a:r>
                      <a:endParaRPr/>
                    </a:p>
                  </a:txBody>
                  <a:tcPr marT="91425" marB="91425" marR="91425" marL="91425"/>
                </a:tc>
                <a:tc>
                  <a:txBody>
                    <a:bodyPr/>
                    <a:lstStyle/>
                    <a:p>
                      <a:pPr indent="0" lvl="0" marL="0" rtl="0" algn="l">
                        <a:spcBef>
                          <a:spcPts val="0"/>
                        </a:spcBef>
                        <a:spcAft>
                          <a:spcPts val="0"/>
                        </a:spcAft>
                        <a:buNone/>
                      </a:pPr>
                      <a:r>
                        <a:rPr lang="vi"/>
                        <a:t>0.6</a:t>
                      </a:r>
                      <a:endParaRPr/>
                    </a:p>
                  </a:txBody>
                  <a:tcPr marT="91425" marB="91425" marR="91425" marL="91425"/>
                </a:tc>
                <a:tc>
                  <a:txBody>
                    <a:bodyPr/>
                    <a:lstStyle/>
                    <a:p>
                      <a:pPr indent="0" lvl="0" marL="0" rtl="0" algn="l">
                        <a:spcBef>
                          <a:spcPts val="0"/>
                        </a:spcBef>
                        <a:spcAft>
                          <a:spcPts val="0"/>
                        </a:spcAft>
                        <a:buNone/>
                      </a:pPr>
                      <a:r>
                        <a:rPr lang="vi"/>
                        <a:t>0.3</a:t>
                      </a:r>
                      <a:endParaRPr/>
                    </a:p>
                  </a:txBody>
                  <a:tcPr marT="91425" marB="91425" marR="91425" marL="91425"/>
                </a:tc>
                <a:tc>
                  <a:txBody>
                    <a:bodyPr/>
                    <a:lstStyle/>
                    <a:p>
                      <a:pPr indent="0" lvl="0" marL="0" rtl="0" algn="l">
                        <a:spcBef>
                          <a:spcPts val="0"/>
                        </a:spcBef>
                        <a:spcAft>
                          <a:spcPts val="0"/>
                        </a:spcAft>
                        <a:buNone/>
                      </a:pPr>
                      <a:r>
                        <a:rPr lang="vi"/>
                        <a:t>0.1</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0.8</a:t>
                      </a:r>
                      <a:endParaRPr/>
                    </a:p>
                  </a:txBody>
                  <a:tcPr marT="91425" marB="91425" marR="91425" marL="91425"/>
                </a:tc>
              </a:tr>
              <a:tr h="381000">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0.4</a:t>
                      </a:r>
                      <a:endParaRPr/>
                    </a:p>
                  </a:txBody>
                  <a:tcPr marT="91425" marB="91425" marR="91425" marL="91425"/>
                </a:tc>
                <a:tc>
                  <a:txBody>
                    <a:bodyPr/>
                    <a:lstStyle/>
                    <a:p>
                      <a:pPr indent="0" lvl="0" marL="0" rtl="0" algn="l">
                        <a:spcBef>
                          <a:spcPts val="0"/>
                        </a:spcBef>
                        <a:spcAft>
                          <a:spcPts val="0"/>
                        </a:spcAft>
                        <a:buNone/>
                      </a:pPr>
                      <a:r>
                        <a:rPr lang="vi"/>
                        <a:t>0.5</a:t>
                      </a:r>
                      <a:endParaRPr/>
                    </a:p>
                  </a:txBody>
                  <a:tcPr marT="91425" marB="91425" marR="91425" marL="91425"/>
                </a:tc>
                <a:tc>
                  <a:txBody>
                    <a:bodyPr/>
                    <a:lstStyle/>
                    <a:p>
                      <a:pPr indent="0" lvl="0" marL="0" rtl="0" algn="l">
                        <a:spcBef>
                          <a:spcPts val="0"/>
                        </a:spcBef>
                        <a:spcAft>
                          <a:spcPts val="0"/>
                        </a:spcAft>
                        <a:buNone/>
                      </a:pPr>
                      <a:r>
                        <a:rPr lang="vi"/>
                        <a:t>0.5</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0.792</a:t>
                      </a:r>
                      <a:endParaRPr/>
                    </a:p>
                  </a:txBody>
                  <a:tcPr marT="91425" marB="91425" marR="91425" marL="91425"/>
                </a:tc>
              </a:tr>
              <a:tr h="381000">
                <a:tc>
                  <a:txBody>
                    <a:bodyPr/>
                    <a:lstStyle/>
                    <a:p>
                      <a:pPr indent="0" lvl="0" marL="0" rtl="0" algn="l">
                        <a:spcBef>
                          <a:spcPts val="0"/>
                        </a:spcBef>
                        <a:spcAft>
                          <a:spcPts val="0"/>
                        </a:spcAft>
                        <a:buNone/>
                      </a:pPr>
                      <a:r>
                        <a:rPr lang="vi"/>
                        <a:t>10</a:t>
                      </a:r>
                      <a:endParaRPr/>
                    </a:p>
                  </a:txBody>
                  <a:tcPr marT="91425" marB="91425" marR="91425" marL="91425"/>
                </a:tc>
                <a:tc>
                  <a:txBody>
                    <a:bodyPr/>
                    <a:lstStyle/>
                    <a:p>
                      <a:pPr indent="0" lvl="0" marL="0" rtl="0" algn="l">
                        <a:spcBef>
                          <a:spcPts val="0"/>
                        </a:spcBef>
                        <a:spcAft>
                          <a:spcPts val="0"/>
                        </a:spcAft>
                        <a:buNone/>
                      </a:pPr>
                      <a:r>
                        <a:rPr lang="vi"/>
                        <a:t>0.5</a:t>
                      </a:r>
                      <a:endParaRPr/>
                    </a:p>
                  </a:txBody>
                  <a:tcPr marT="91425" marB="91425" marR="91425" marL="91425"/>
                </a:tc>
                <a:tc>
                  <a:txBody>
                    <a:bodyPr/>
                    <a:lstStyle/>
                    <a:p>
                      <a:pPr indent="0" lvl="0" marL="0" rtl="0" algn="l">
                        <a:spcBef>
                          <a:spcPts val="0"/>
                        </a:spcBef>
                        <a:spcAft>
                          <a:spcPts val="0"/>
                        </a:spcAft>
                        <a:buNone/>
                      </a:pPr>
                      <a:r>
                        <a:rPr lang="vi"/>
                        <a:t>0.8</a:t>
                      </a:r>
                      <a:endParaRPr/>
                    </a:p>
                  </a:txBody>
                  <a:tcPr marT="91425" marB="91425" marR="91425" marL="91425"/>
                </a:tc>
                <a:tc>
                  <a:txBody>
                    <a:bodyPr/>
                    <a:lstStyle/>
                    <a:p>
                      <a:pPr indent="0" lvl="0" marL="0" rtl="0" algn="l">
                        <a:spcBef>
                          <a:spcPts val="0"/>
                        </a:spcBef>
                        <a:spcAft>
                          <a:spcPts val="0"/>
                        </a:spcAft>
                        <a:buNone/>
                      </a:pPr>
                      <a:r>
                        <a:rPr lang="vi"/>
                        <a:t>0.9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0.796</a:t>
                      </a:r>
                      <a:endParaRPr/>
                    </a:p>
                  </a:txBody>
                  <a:tcPr marT="91425" marB="91425" marR="91425" marL="91425"/>
                </a:tc>
              </a:tr>
              <a:tr h="381000">
                <a:tc>
                  <a:txBody>
                    <a:bodyPr/>
                    <a:lstStyle/>
                    <a:p>
                      <a:pPr indent="0" lvl="0" marL="0" rtl="0" algn="l">
                        <a:spcBef>
                          <a:spcPts val="0"/>
                        </a:spcBef>
                        <a:spcAft>
                          <a:spcPts val="0"/>
                        </a:spcAft>
                        <a:buNone/>
                      </a:pPr>
                      <a:r>
                        <a:rPr lang="vi"/>
                        <a:t>11</a:t>
                      </a:r>
                      <a:endParaRPr/>
                    </a:p>
                  </a:txBody>
                  <a:tcPr marT="91425" marB="91425" marR="91425" marL="91425"/>
                </a:tc>
                <a:tc>
                  <a:txBody>
                    <a:bodyPr/>
                    <a:lstStyle/>
                    <a:p>
                      <a:pPr indent="0" lvl="0" marL="0" rtl="0" algn="l">
                        <a:spcBef>
                          <a:spcPts val="0"/>
                        </a:spcBef>
                        <a:spcAft>
                          <a:spcPts val="0"/>
                        </a:spcAft>
                        <a:buNone/>
                      </a:pPr>
                      <a:r>
                        <a:rPr lang="vi"/>
                        <a:t>0.7</a:t>
                      </a:r>
                      <a:endParaRPr/>
                    </a:p>
                  </a:txBody>
                  <a:tcPr marT="91425" marB="91425" marR="91425" marL="91425"/>
                </a:tc>
                <a:tc>
                  <a:txBody>
                    <a:bodyPr/>
                    <a:lstStyle/>
                    <a:p>
                      <a:pPr indent="0" lvl="0" marL="0" rtl="0" algn="l">
                        <a:spcBef>
                          <a:spcPts val="0"/>
                        </a:spcBef>
                        <a:spcAft>
                          <a:spcPts val="0"/>
                        </a:spcAft>
                        <a:buNone/>
                      </a:pPr>
                      <a:r>
                        <a:rPr lang="vi"/>
                        <a:t>0.9</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0.797</a:t>
                      </a:r>
                      <a:endParaRPr/>
                    </a:p>
                  </a:txBody>
                  <a:tcPr marT="91425" marB="91425" marR="91425" marL="91425"/>
                </a:tc>
              </a:tr>
            </a:tbl>
          </a:graphicData>
        </a:graphic>
      </p:graphicFrame>
      <p:sp>
        <p:nvSpPr>
          <p:cNvPr id="227" name="Google Shape;227;p38"/>
          <p:cNvSpPr txBox="1"/>
          <p:nvPr/>
        </p:nvSpPr>
        <p:spPr>
          <a:xfrm>
            <a:off x="3072000" y="637275"/>
            <a:ext cx="3000000" cy="5388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0"/>
              </a:spcBef>
              <a:spcAft>
                <a:spcPts val="0"/>
              </a:spcAft>
              <a:buNone/>
            </a:pPr>
            <a:r>
              <a:rPr b="1" lang="vi" sz="2300">
                <a:solidFill>
                  <a:srgbClr val="434343"/>
                </a:solidFill>
                <a:latin typeface="Google Sans"/>
                <a:ea typeface="Google Sans"/>
                <a:cs typeface="Google Sans"/>
                <a:sym typeface="Google Sans"/>
              </a:rPr>
              <a:t>XGBoosting</a:t>
            </a:r>
            <a:r>
              <a:rPr b="1" lang="vi" sz="2300">
                <a:solidFill>
                  <a:srgbClr val="434343"/>
                </a:solidFill>
                <a:latin typeface="Google Sans"/>
                <a:ea typeface="Google Sans"/>
                <a:cs typeface="Google Sans"/>
                <a:sym typeface="Google Sans"/>
              </a:rPr>
              <a:t> </a:t>
            </a:r>
            <a:endParaRPr/>
          </a:p>
        </p:txBody>
      </p:sp>
      <p:sp>
        <p:nvSpPr>
          <p:cNvPr id="228" name="Google Shape;228;p38"/>
          <p:cNvSpPr txBox="1"/>
          <p:nvPr/>
        </p:nvSpPr>
        <p:spPr>
          <a:xfrm>
            <a:off x="359425" y="198300"/>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Experiment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nvSpPr>
        <p:spPr>
          <a:xfrm>
            <a:off x="348725" y="185250"/>
            <a:ext cx="7824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Evaluation result before improvement</a:t>
            </a:r>
            <a:endParaRPr sz="2600">
              <a:latin typeface="Google Sans"/>
              <a:ea typeface="Google Sans"/>
              <a:cs typeface="Google Sans"/>
              <a:sym typeface="Google Sans"/>
            </a:endParaRPr>
          </a:p>
        </p:txBody>
      </p:sp>
      <p:sp>
        <p:nvSpPr>
          <p:cNvPr id="234" name="Google Shape;234;p39"/>
          <p:cNvSpPr txBox="1"/>
          <p:nvPr/>
        </p:nvSpPr>
        <p:spPr>
          <a:xfrm>
            <a:off x="348725" y="1024325"/>
            <a:ext cx="7758900" cy="2165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A4A4A"/>
              </a:buClr>
              <a:buSzPts val="1600"/>
              <a:buFont typeface="Google Sans"/>
              <a:buChar char="●"/>
            </a:pPr>
            <a:r>
              <a:rPr b="1" lang="vi" sz="1700">
                <a:solidFill>
                  <a:srgbClr val="434343"/>
                </a:solidFill>
                <a:latin typeface="Google Sans"/>
                <a:ea typeface="Google Sans"/>
                <a:cs typeface="Google Sans"/>
                <a:sym typeface="Google Sans"/>
              </a:rPr>
              <a:t> LightGBM </a:t>
            </a:r>
            <a:r>
              <a:rPr lang="vi" sz="1600">
                <a:solidFill>
                  <a:srgbClr val="434343"/>
                </a:solidFill>
                <a:latin typeface="Google Sans"/>
                <a:ea typeface="Google Sans"/>
                <a:cs typeface="Google Sans"/>
                <a:sym typeface="Google Sans"/>
              </a:rPr>
              <a:t>:</a:t>
            </a:r>
            <a:endParaRPr sz="1600">
              <a:solidFill>
                <a:srgbClr val="434343"/>
              </a:solidFill>
              <a:latin typeface="Google Sans"/>
              <a:ea typeface="Google Sans"/>
              <a:cs typeface="Google Sans"/>
              <a:sym typeface="Google Sans"/>
            </a:endParaRPr>
          </a:p>
          <a:p>
            <a:pPr indent="0" lvl="0" marL="457200" marR="0" rtl="0" algn="l">
              <a:lnSpc>
                <a:spcPct val="115000"/>
              </a:lnSpc>
              <a:spcBef>
                <a:spcPts val="0"/>
              </a:spcBef>
              <a:spcAft>
                <a:spcPts val="0"/>
              </a:spcAft>
              <a:buNone/>
            </a:pPr>
            <a:r>
              <a:rPr lang="vi" sz="1600">
                <a:solidFill>
                  <a:srgbClr val="434343"/>
                </a:solidFill>
                <a:latin typeface="Google Sans"/>
                <a:ea typeface="Google Sans"/>
                <a:cs typeface="Google Sans"/>
                <a:sym typeface="Google Sans"/>
              </a:rPr>
              <a:t>+ </a:t>
            </a:r>
            <a:r>
              <a:rPr lang="vi" sz="1600">
                <a:solidFill>
                  <a:srgbClr val="434343"/>
                </a:solidFill>
                <a:latin typeface="Google Sans"/>
                <a:ea typeface="Google Sans"/>
                <a:cs typeface="Google Sans"/>
                <a:sym typeface="Google Sans"/>
              </a:rPr>
              <a:t> R2_validation : 0.733 </a:t>
            </a:r>
            <a:endParaRPr sz="1600">
              <a:solidFill>
                <a:srgbClr val="434343"/>
              </a:solidFill>
              <a:latin typeface="Google Sans"/>
              <a:ea typeface="Google Sans"/>
              <a:cs typeface="Google Sans"/>
              <a:sym typeface="Google Sans"/>
            </a:endParaRPr>
          </a:p>
          <a:p>
            <a:pPr indent="0" lvl="0" marL="0" marR="0" rtl="0" algn="l">
              <a:lnSpc>
                <a:spcPct val="115000"/>
              </a:lnSpc>
              <a:spcBef>
                <a:spcPts val="0"/>
              </a:spcBef>
              <a:spcAft>
                <a:spcPts val="0"/>
              </a:spcAft>
              <a:buNone/>
            </a:pPr>
            <a:r>
              <a:rPr lang="vi" sz="1600">
                <a:solidFill>
                  <a:srgbClr val="434343"/>
                </a:solidFill>
                <a:latin typeface="Google Sans"/>
                <a:ea typeface="Google Sans"/>
                <a:cs typeface="Google Sans"/>
                <a:sym typeface="Google Sans"/>
              </a:rPr>
              <a:t> 	+  RMSE_validation : 0.65</a:t>
            </a:r>
            <a:endParaRPr sz="1600">
              <a:solidFill>
                <a:srgbClr val="434343"/>
              </a:solidFill>
              <a:latin typeface="Google Sans"/>
              <a:ea typeface="Google Sans"/>
              <a:cs typeface="Google Sans"/>
              <a:sym typeface="Google Sans"/>
            </a:endParaRPr>
          </a:p>
          <a:p>
            <a:pPr indent="0" lvl="0" marL="0" marR="0" rtl="0" algn="l">
              <a:lnSpc>
                <a:spcPct val="115000"/>
              </a:lnSpc>
              <a:spcBef>
                <a:spcPts val="0"/>
              </a:spcBef>
              <a:spcAft>
                <a:spcPts val="0"/>
              </a:spcAft>
              <a:buNone/>
            </a:pPr>
            <a:r>
              <a:t/>
            </a:r>
            <a:endParaRPr sz="1600">
              <a:solidFill>
                <a:srgbClr val="434343"/>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34343"/>
              </a:buClr>
              <a:buSzPts val="1600"/>
              <a:buFont typeface="Google Sans"/>
              <a:buChar char="●"/>
            </a:pPr>
            <a:r>
              <a:rPr b="1" lang="vi" sz="1700">
                <a:solidFill>
                  <a:srgbClr val="434343"/>
                </a:solidFill>
                <a:latin typeface="Google Sans"/>
                <a:ea typeface="Google Sans"/>
                <a:cs typeface="Google Sans"/>
                <a:sym typeface="Google Sans"/>
              </a:rPr>
              <a:t>Xgboosting </a:t>
            </a:r>
            <a:r>
              <a:rPr lang="vi" sz="1600">
                <a:solidFill>
                  <a:srgbClr val="434343"/>
                </a:solidFill>
                <a:latin typeface="Google Sans"/>
                <a:ea typeface="Google Sans"/>
                <a:cs typeface="Google Sans"/>
                <a:sym typeface="Google Sans"/>
              </a:rPr>
              <a:t>:</a:t>
            </a:r>
            <a:endParaRPr sz="1600">
              <a:solidFill>
                <a:srgbClr val="434343"/>
              </a:solidFill>
              <a:latin typeface="Google Sans"/>
              <a:ea typeface="Google Sans"/>
              <a:cs typeface="Google Sans"/>
              <a:sym typeface="Google Sans"/>
            </a:endParaRPr>
          </a:p>
          <a:p>
            <a:pPr indent="457200" lvl="0" marL="0" marR="0" rtl="0" algn="l">
              <a:lnSpc>
                <a:spcPct val="115000"/>
              </a:lnSpc>
              <a:spcBef>
                <a:spcPts val="0"/>
              </a:spcBef>
              <a:spcAft>
                <a:spcPts val="0"/>
              </a:spcAft>
              <a:buNone/>
            </a:pPr>
            <a:r>
              <a:rPr lang="vi" sz="1600">
                <a:solidFill>
                  <a:srgbClr val="434343"/>
                </a:solidFill>
                <a:latin typeface="Google Sans"/>
                <a:ea typeface="Google Sans"/>
                <a:cs typeface="Google Sans"/>
                <a:sym typeface="Google Sans"/>
              </a:rPr>
              <a:t> +   R2_validation : 0.75 </a:t>
            </a:r>
            <a:endParaRPr sz="1600">
              <a:solidFill>
                <a:srgbClr val="434343"/>
              </a:solidFill>
              <a:latin typeface="Google Sans"/>
              <a:ea typeface="Google Sans"/>
              <a:cs typeface="Google Sans"/>
              <a:sym typeface="Google Sans"/>
            </a:endParaRPr>
          </a:p>
          <a:p>
            <a:pPr indent="457200" lvl="0" marL="0" marR="0" rtl="0" algn="l">
              <a:lnSpc>
                <a:spcPct val="115000"/>
              </a:lnSpc>
              <a:spcBef>
                <a:spcPts val="0"/>
              </a:spcBef>
              <a:spcAft>
                <a:spcPts val="0"/>
              </a:spcAft>
              <a:buNone/>
            </a:pPr>
            <a:r>
              <a:rPr lang="vi" sz="1600">
                <a:solidFill>
                  <a:srgbClr val="434343"/>
                </a:solidFill>
                <a:latin typeface="Google Sans"/>
                <a:ea typeface="Google Sans"/>
                <a:cs typeface="Google Sans"/>
                <a:sym typeface="Google Sans"/>
              </a:rPr>
              <a:t> +   RMSE_validation : 0.6 </a:t>
            </a:r>
            <a:endParaRPr sz="1600">
              <a:solidFill>
                <a:srgbClr val="434343"/>
              </a:solidFill>
              <a:latin typeface="Google Sans"/>
              <a:ea typeface="Google Sans"/>
              <a:cs typeface="Google Sans"/>
              <a:sym typeface="Google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nvSpPr>
        <p:spPr>
          <a:xfrm>
            <a:off x="348700" y="108975"/>
            <a:ext cx="7998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Evaluation result after improvement</a:t>
            </a:r>
            <a:endParaRPr/>
          </a:p>
        </p:txBody>
      </p:sp>
      <p:sp>
        <p:nvSpPr>
          <p:cNvPr id="240" name="Google Shape;240;p40"/>
          <p:cNvSpPr txBox="1"/>
          <p:nvPr/>
        </p:nvSpPr>
        <p:spPr>
          <a:xfrm>
            <a:off x="348700" y="828200"/>
            <a:ext cx="4021200" cy="2732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A4A4A"/>
              </a:buClr>
              <a:buSzPts val="1600"/>
              <a:buFont typeface="Google Sans"/>
              <a:buChar char="●"/>
            </a:pPr>
            <a:r>
              <a:rPr b="1" lang="vi" sz="1700">
                <a:solidFill>
                  <a:srgbClr val="434343"/>
                </a:solidFill>
                <a:latin typeface="Google Sans"/>
                <a:ea typeface="Google Sans"/>
                <a:cs typeface="Google Sans"/>
                <a:sym typeface="Google Sans"/>
              </a:rPr>
              <a:t> LightGBM</a:t>
            </a:r>
            <a:r>
              <a:rPr lang="vi" sz="1600">
                <a:solidFill>
                  <a:srgbClr val="434343"/>
                </a:solidFill>
                <a:latin typeface="Google Sans"/>
                <a:ea typeface="Google Sans"/>
                <a:cs typeface="Google Sans"/>
                <a:sym typeface="Google Sans"/>
              </a:rPr>
              <a:t> :</a:t>
            </a:r>
            <a:endParaRPr sz="1600">
              <a:solidFill>
                <a:srgbClr val="434343"/>
              </a:solidFill>
              <a:latin typeface="Google Sans"/>
              <a:ea typeface="Google Sans"/>
              <a:cs typeface="Google Sans"/>
              <a:sym typeface="Google Sans"/>
            </a:endParaRPr>
          </a:p>
          <a:p>
            <a:pPr indent="0" lvl="0" marL="457200" marR="0" rtl="0" algn="l">
              <a:lnSpc>
                <a:spcPct val="115000"/>
              </a:lnSpc>
              <a:spcBef>
                <a:spcPts val="0"/>
              </a:spcBef>
              <a:spcAft>
                <a:spcPts val="0"/>
              </a:spcAft>
              <a:buNone/>
            </a:pPr>
            <a:r>
              <a:rPr lang="vi" sz="1600">
                <a:solidFill>
                  <a:srgbClr val="434343"/>
                </a:solidFill>
                <a:latin typeface="Google Sans"/>
                <a:ea typeface="Google Sans"/>
                <a:cs typeface="Google Sans"/>
                <a:sym typeface="Google Sans"/>
              </a:rPr>
              <a:t>+  R2_validation : 0.784 </a:t>
            </a:r>
            <a:endParaRPr sz="1600">
              <a:solidFill>
                <a:srgbClr val="434343"/>
              </a:solidFill>
              <a:latin typeface="Google Sans"/>
              <a:ea typeface="Google Sans"/>
              <a:cs typeface="Google Sans"/>
              <a:sym typeface="Google Sans"/>
            </a:endParaRPr>
          </a:p>
          <a:p>
            <a:pPr indent="0" lvl="0" marL="0" marR="0" rtl="0" algn="l">
              <a:lnSpc>
                <a:spcPct val="115000"/>
              </a:lnSpc>
              <a:spcBef>
                <a:spcPts val="0"/>
              </a:spcBef>
              <a:spcAft>
                <a:spcPts val="0"/>
              </a:spcAft>
              <a:buNone/>
            </a:pPr>
            <a:r>
              <a:rPr lang="vi" sz="1600">
                <a:solidFill>
                  <a:srgbClr val="434343"/>
                </a:solidFill>
                <a:latin typeface="Google Sans"/>
                <a:ea typeface="Google Sans"/>
                <a:cs typeface="Google Sans"/>
                <a:sym typeface="Google Sans"/>
              </a:rPr>
              <a:t> 	+  RMSE_validation : 0.508</a:t>
            </a:r>
            <a:endParaRPr sz="1600">
              <a:solidFill>
                <a:srgbClr val="434343"/>
              </a:solidFill>
              <a:latin typeface="Google Sans"/>
              <a:ea typeface="Google Sans"/>
              <a:cs typeface="Google Sans"/>
              <a:sym typeface="Google Sans"/>
            </a:endParaRPr>
          </a:p>
          <a:p>
            <a:pPr indent="0" lvl="0" marL="0" marR="0" rtl="0" algn="l">
              <a:lnSpc>
                <a:spcPct val="115000"/>
              </a:lnSpc>
              <a:spcBef>
                <a:spcPts val="0"/>
              </a:spcBef>
              <a:spcAft>
                <a:spcPts val="0"/>
              </a:spcAft>
              <a:buNone/>
            </a:pPr>
            <a:r>
              <a:rPr lang="vi" sz="1600">
                <a:solidFill>
                  <a:srgbClr val="434343"/>
                </a:solidFill>
                <a:latin typeface="Google Sans"/>
                <a:ea typeface="Google Sans"/>
                <a:cs typeface="Google Sans"/>
                <a:sym typeface="Google Sans"/>
              </a:rPr>
              <a:t>	+  RMSE_test : 0.572</a:t>
            </a:r>
            <a:endParaRPr sz="1600">
              <a:solidFill>
                <a:srgbClr val="434343"/>
              </a:solidFill>
              <a:latin typeface="Google Sans"/>
              <a:ea typeface="Google Sans"/>
              <a:cs typeface="Google Sans"/>
              <a:sym typeface="Google Sans"/>
            </a:endParaRPr>
          </a:p>
          <a:p>
            <a:pPr indent="0" lvl="0" marL="0" marR="0" rtl="0" algn="l">
              <a:lnSpc>
                <a:spcPct val="115000"/>
              </a:lnSpc>
              <a:spcBef>
                <a:spcPts val="0"/>
              </a:spcBef>
              <a:spcAft>
                <a:spcPts val="0"/>
              </a:spcAft>
              <a:buNone/>
            </a:pPr>
            <a:r>
              <a:t/>
            </a:r>
            <a:endParaRPr sz="1600">
              <a:solidFill>
                <a:srgbClr val="434343"/>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34343"/>
              </a:buClr>
              <a:buSzPts val="1600"/>
              <a:buFont typeface="Google Sans"/>
              <a:buChar char="●"/>
            </a:pPr>
            <a:r>
              <a:rPr b="1" lang="vi" sz="1700">
                <a:solidFill>
                  <a:srgbClr val="434343"/>
                </a:solidFill>
                <a:latin typeface="Google Sans"/>
                <a:ea typeface="Google Sans"/>
                <a:cs typeface="Google Sans"/>
                <a:sym typeface="Google Sans"/>
              </a:rPr>
              <a:t>Xgboosting</a:t>
            </a:r>
            <a:r>
              <a:rPr lang="vi" sz="1600">
                <a:solidFill>
                  <a:srgbClr val="434343"/>
                </a:solidFill>
                <a:latin typeface="Google Sans"/>
                <a:ea typeface="Google Sans"/>
                <a:cs typeface="Google Sans"/>
                <a:sym typeface="Google Sans"/>
              </a:rPr>
              <a:t> :</a:t>
            </a:r>
            <a:endParaRPr sz="1600">
              <a:solidFill>
                <a:srgbClr val="434343"/>
              </a:solidFill>
              <a:latin typeface="Google Sans"/>
              <a:ea typeface="Google Sans"/>
              <a:cs typeface="Google Sans"/>
              <a:sym typeface="Google Sans"/>
            </a:endParaRPr>
          </a:p>
          <a:p>
            <a:pPr indent="457200" lvl="0" marL="0" marR="0" rtl="0" algn="l">
              <a:lnSpc>
                <a:spcPct val="115000"/>
              </a:lnSpc>
              <a:spcBef>
                <a:spcPts val="0"/>
              </a:spcBef>
              <a:spcAft>
                <a:spcPts val="0"/>
              </a:spcAft>
              <a:buNone/>
            </a:pPr>
            <a:r>
              <a:rPr lang="vi" sz="1600">
                <a:solidFill>
                  <a:srgbClr val="434343"/>
                </a:solidFill>
                <a:latin typeface="Google Sans"/>
                <a:ea typeface="Google Sans"/>
                <a:cs typeface="Google Sans"/>
                <a:sym typeface="Google Sans"/>
              </a:rPr>
              <a:t> +   R2_validation : 0.8</a:t>
            </a:r>
            <a:endParaRPr sz="1600">
              <a:solidFill>
                <a:srgbClr val="434343"/>
              </a:solidFill>
              <a:latin typeface="Google Sans"/>
              <a:ea typeface="Google Sans"/>
              <a:cs typeface="Google Sans"/>
              <a:sym typeface="Google Sans"/>
            </a:endParaRPr>
          </a:p>
          <a:p>
            <a:pPr indent="457200" lvl="0" marL="0" marR="0" rtl="0" algn="l">
              <a:lnSpc>
                <a:spcPct val="115000"/>
              </a:lnSpc>
              <a:spcBef>
                <a:spcPts val="0"/>
              </a:spcBef>
              <a:spcAft>
                <a:spcPts val="0"/>
              </a:spcAft>
              <a:buNone/>
            </a:pPr>
            <a:r>
              <a:rPr lang="vi" sz="1600">
                <a:solidFill>
                  <a:srgbClr val="434343"/>
                </a:solidFill>
                <a:latin typeface="Google Sans"/>
                <a:ea typeface="Google Sans"/>
                <a:cs typeface="Google Sans"/>
                <a:sym typeface="Google Sans"/>
              </a:rPr>
              <a:t> +   RMSE_validation : 0.502</a:t>
            </a:r>
            <a:endParaRPr sz="1600">
              <a:solidFill>
                <a:srgbClr val="434343"/>
              </a:solidFill>
              <a:latin typeface="Google Sans"/>
              <a:ea typeface="Google Sans"/>
              <a:cs typeface="Google Sans"/>
              <a:sym typeface="Google Sans"/>
            </a:endParaRPr>
          </a:p>
          <a:p>
            <a:pPr indent="457200" lvl="0" marL="0" marR="0" rtl="0" algn="l">
              <a:lnSpc>
                <a:spcPct val="115000"/>
              </a:lnSpc>
              <a:spcBef>
                <a:spcPts val="0"/>
              </a:spcBef>
              <a:spcAft>
                <a:spcPts val="0"/>
              </a:spcAft>
              <a:buNone/>
            </a:pPr>
            <a:r>
              <a:rPr lang="vi" sz="1600">
                <a:solidFill>
                  <a:srgbClr val="434343"/>
                </a:solidFill>
                <a:latin typeface="Google Sans"/>
                <a:ea typeface="Google Sans"/>
                <a:cs typeface="Google Sans"/>
                <a:sym typeface="Google Sans"/>
              </a:rPr>
              <a:t> +   RMSE_test : 0.566</a:t>
            </a:r>
            <a:endParaRPr sz="1600">
              <a:solidFill>
                <a:srgbClr val="434343"/>
              </a:solidFill>
              <a:latin typeface="Google Sans"/>
              <a:ea typeface="Google Sans"/>
              <a:cs typeface="Google Sans"/>
              <a:sym typeface="Google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nvSpPr>
        <p:spPr>
          <a:xfrm>
            <a:off x="359425" y="99175"/>
            <a:ext cx="30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Conclusion</a:t>
            </a:r>
            <a:endParaRPr/>
          </a:p>
        </p:txBody>
      </p:sp>
      <p:sp>
        <p:nvSpPr>
          <p:cNvPr id="246" name="Google Shape;246;p41"/>
          <p:cNvSpPr txBox="1"/>
          <p:nvPr/>
        </p:nvSpPr>
        <p:spPr>
          <a:xfrm>
            <a:off x="359425" y="808100"/>
            <a:ext cx="7981800" cy="11697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50000"/>
              </a:lnSpc>
              <a:spcBef>
                <a:spcPts val="0"/>
              </a:spcBef>
              <a:spcAft>
                <a:spcPts val="0"/>
              </a:spcAft>
              <a:buClr>
                <a:srgbClr val="434343"/>
              </a:buClr>
              <a:buSzPts val="1500"/>
              <a:buFont typeface="Google Sans"/>
              <a:buChar char="●"/>
            </a:pPr>
            <a:r>
              <a:rPr lang="vi" sz="1600">
                <a:solidFill>
                  <a:srgbClr val="434343"/>
                </a:solidFill>
                <a:latin typeface="Google Sans"/>
                <a:ea typeface="Google Sans"/>
                <a:cs typeface="Google Sans"/>
                <a:sym typeface="Google Sans"/>
              </a:rPr>
              <a:t>XGboosting has higher accuracy in the test set than LightGBM after  fine-tuning for both algorithms.</a:t>
            </a:r>
            <a:endParaRPr sz="1600">
              <a:solidFill>
                <a:srgbClr val="434343"/>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34343"/>
              </a:buClr>
              <a:buSzPts val="1600"/>
              <a:buFont typeface="Google Sans"/>
              <a:buChar char="●"/>
            </a:pPr>
            <a:r>
              <a:rPr lang="vi" sz="1600">
                <a:solidFill>
                  <a:srgbClr val="434343"/>
                </a:solidFill>
                <a:latin typeface="Google Sans"/>
                <a:ea typeface="Google Sans"/>
                <a:cs typeface="Google Sans"/>
                <a:sym typeface="Google Sans"/>
              </a:rPr>
              <a:t>As a result,XGBoosting will be chosen for this regression problem </a:t>
            </a:r>
            <a:endParaRPr sz="1600">
              <a:solidFill>
                <a:srgbClr val="434343"/>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cxnSp>
        <p:nvCxnSpPr>
          <p:cNvPr id="76" name="Google Shape;76;p15"/>
          <p:cNvCxnSpPr/>
          <p:nvPr/>
        </p:nvCxnSpPr>
        <p:spPr>
          <a:xfrm flipH="1" rot="10800000">
            <a:off x="16950" y="2876950"/>
            <a:ext cx="9110100" cy="10800"/>
          </a:xfrm>
          <a:prstGeom prst="straightConnector1">
            <a:avLst/>
          </a:prstGeom>
          <a:noFill/>
          <a:ln cap="flat" cmpd="sng" w="9525">
            <a:solidFill>
              <a:schemeClr val="dk2"/>
            </a:solidFill>
            <a:prstDash val="solid"/>
            <a:round/>
            <a:headEnd len="med" w="med" type="none"/>
            <a:tailEnd len="med" w="med" type="none"/>
          </a:ln>
        </p:spPr>
      </p:cxnSp>
      <p:sp>
        <p:nvSpPr>
          <p:cNvPr id="77" name="Google Shape;77;p15"/>
          <p:cNvSpPr txBox="1"/>
          <p:nvPr/>
        </p:nvSpPr>
        <p:spPr>
          <a:xfrm>
            <a:off x="653825" y="3214775"/>
            <a:ext cx="32700" cy="1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78" name="Google Shape;78;p15"/>
          <p:cNvSpPr txBox="1"/>
          <p:nvPr/>
        </p:nvSpPr>
        <p:spPr>
          <a:xfrm>
            <a:off x="533950" y="2224675"/>
            <a:ext cx="506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Business Understanding</a:t>
            </a:r>
            <a:endParaRPr b="1" sz="2600">
              <a:solidFill>
                <a:srgbClr val="536DFE"/>
              </a:solidFill>
              <a:latin typeface="Google Sans"/>
              <a:ea typeface="Google Sans"/>
              <a:cs typeface="Google Sans"/>
              <a:sym typeface="Google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370500" y="948075"/>
            <a:ext cx="8434500" cy="3879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200000"/>
              </a:lnSpc>
              <a:spcBef>
                <a:spcPts val="0"/>
              </a:spcBef>
              <a:spcAft>
                <a:spcPts val="0"/>
              </a:spcAft>
              <a:buClr>
                <a:srgbClr val="4A4A4A"/>
              </a:buClr>
              <a:buSzPts val="1600"/>
              <a:buFont typeface="Google Sans"/>
              <a:buChar char="●"/>
            </a:pPr>
            <a:r>
              <a:rPr b="1" lang="vi" sz="1600">
                <a:solidFill>
                  <a:schemeClr val="dk1"/>
                </a:solidFill>
                <a:latin typeface="Google Sans"/>
                <a:ea typeface="Google Sans"/>
                <a:cs typeface="Google Sans"/>
                <a:sym typeface="Google Sans"/>
              </a:rPr>
              <a:t>Problem</a:t>
            </a:r>
            <a:r>
              <a:rPr lang="vi" sz="1600">
                <a:solidFill>
                  <a:srgbClr val="536DFE"/>
                </a:solidFill>
                <a:latin typeface="Google Sans"/>
                <a:ea typeface="Google Sans"/>
                <a:cs typeface="Google Sans"/>
                <a:sym typeface="Google Sans"/>
              </a:rPr>
              <a:t> </a:t>
            </a:r>
            <a:r>
              <a:rPr lang="vi" sz="1600">
                <a:solidFill>
                  <a:schemeClr val="dk1"/>
                </a:solidFill>
                <a:latin typeface="Google Sans"/>
                <a:ea typeface="Google Sans"/>
                <a:cs typeface="Google Sans"/>
                <a:sym typeface="Google Sans"/>
              </a:rPr>
              <a:t>:</a:t>
            </a:r>
            <a:r>
              <a:rPr lang="vi" sz="1600">
                <a:solidFill>
                  <a:srgbClr val="536DFE"/>
                </a:solidFill>
                <a:latin typeface="Google Sans"/>
                <a:ea typeface="Google Sans"/>
                <a:cs typeface="Google Sans"/>
                <a:sym typeface="Google Sans"/>
              </a:rPr>
              <a:t> </a:t>
            </a:r>
            <a:r>
              <a:rPr lang="vi" sz="1600">
                <a:solidFill>
                  <a:srgbClr val="4A4A4A"/>
                </a:solidFill>
                <a:highlight>
                  <a:srgbClr val="FFFFFF"/>
                </a:highlight>
                <a:latin typeface="Google Sans"/>
                <a:ea typeface="Google Sans"/>
                <a:cs typeface="Google Sans"/>
                <a:sym typeface="Google Sans"/>
              </a:rPr>
              <a:t>The client wants you to help food centers with demand forecasting for upcoming weeks so that these centers will plan the stock of raw materials accordingly.This is a regression problem with the input is the information related to order and the output is the number of orders </a:t>
            </a:r>
            <a:endParaRPr sz="1600">
              <a:solidFill>
                <a:srgbClr val="4A4A4A"/>
              </a:solidFill>
              <a:highlight>
                <a:srgbClr val="FFFFFF"/>
              </a:highlight>
              <a:latin typeface="Google Sans"/>
              <a:ea typeface="Google Sans"/>
              <a:cs typeface="Google Sans"/>
              <a:sym typeface="Google Sans"/>
            </a:endParaRPr>
          </a:p>
          <a:p>
            <a:pPr indent="-330200" lvl="0" marL="457200" marR="0" rtl="0" algn="l">
              <a:lnSpc>
                <a:spcPct val="200000"/>
              </a:lnSpc>
              <a:spcBef>
                <a:spcPts val="0"/>
              </a:spcBef>
              <a:spcAft>
                <a:spcPts val="0"/>
              </a:spcAft>
              <a:buClr>
                <a:srgbClr val="4A4A4A"/>
              </a:buClr>
              <a:buSzPts val="1600"/>
              <a:buFont typeface="Google Sans"/>
              <a:buChar char="●"/>
            </a:pPr>
            <a:r>
              <a:rPr b="1" lang="vi" sz="1600">
                <a:solidFill>
                  <a:srgbClr val="4A4A4A"/>
                </a:solidFill>
                <a:highlight>
                  <a:srgbClr val="FFFFFF"/>
                </a:highlight>
                <a:latin typeface="Google Sans"/>
                <a:ea typeface="Google Sans"/>
                <a:cs typeface="Google Sans"/>
                <a:sym typeface="Google Sans"/>
              </a:rPr>
              <a:t>Goal</a:t>
            </a:r>
            <a:r>
              <a:rPr lang="vi" sz="1600">
                <a:solidFill>
                  <a:srgbClr val="4A4A4A"/>
                </a:solidFill>
                <a:highlight>
                  <a:srgbClr val="FFFFFF"/>
                </a:highlight>
                <a:latin typeface="Google Sans"/>
                <a:ea typeface="Google Sans"/>
                <a:cs typeface="Google Sans"/>
                <a:sym typeface="Google Sans"/>
              </a:rPr>
              <a:t>  : Provide insights for client that will help them to plan the stock of raw materials</a:t>
            </a:r>
            <a:endParaRPr sz="1600">
              <a:solidFill>
                <a:srgbClr val="4A4A4A"/>
              </a:solidFill>
              <a:highlight>
                <a:srgbClr val="FFFFFF"/>
              </a:highlight>
              <a:latin typeface="Google Sans"/>
              <a:ea typeface="Google Sans"/>
              <a:cs typeface="Google Sans"/>
              <a:sym typeface="Google Sans"/>
            </a:endParaRPr>
          </a:p>
          <a:p>
            <a:pPr indent="-330200" lvl="0" marL="457200" marR="0" rtl="0" algn="l">
              <a:lnSpc>
                <a:spcPct val="200000"/>
              </a:lnSpc>
              <a:spcBef>
                <a:spcPts val="0"/>
              </a:spcBef>
              <a:spcAft>
                <a:spcPts val="0"/>
              </a:spcAft>
              <a:buClr>
                <a:srgbClr val="4A4A4A"/>
              </a:buClr>
              <a:buSzPts val="1600"/>
              <a:buFont typeface="Roboto"/>
              <a:buChar char="●"/>
            </a:pPr>
            <a:r>
              <a:rPr b="1" lang="vi" sz="1600">
                <a:solidFill>
                  <a:srgbClr val="4A4A4A"/>
                </a:solidFill>
                <a:highlight>
                  <a:srgbClr val="FFFFFF"/>
                </a:highlight>
                <a:latin typeface="Google Sans"/>
                <a:ea typeface="Google Sans"/>
                <a:cs typeface="Google Sans"/>
                <a:sym typeface="Google Sans"/>
              </a:rPr>
              <a:t>Objective</a:t>
            </a:r>
            <a:r>
              <a:rPr lang="vi" sz="1600">
                <a:solidFill>
                  <a:srgbClr val="4A4A4A"/>
                </a:solidFill>
                <a:highlight>
                  <a:srgbClr val="FFFFFF"/>
                </a:highlight>
                <a:latin typeface="Google Sans"/>
                <a:ea typeface="Google Sans"/>
                <a:cs typeface="Google Sans"/>
                <a:sym typeface="Google Sans"/>
              </a:rPr>
              <a:t> : Forecast precisely the number or orders in the next coming week</a:t>
            </a:r>
            <a:endParaRPr sz="1600">
              <a:solidFill>
                <a:srgbClr val="4A4A4A"/>
              </a:solidFill>
              <a:highlight>
                <a:srgbClr val="FFFFFF"/>
              </a:highlight>
              <a:latin typeface="Google Sans"/>
              <a:ea typeface="Google Sans"/>
              <a:cs typeface="Google Sans"/>
              <a:sym typeface="Google Sans"/>
            </a:endParaRPr>
          </a:p>
          <a:p>
            <a:pPr indent="-330200" lvl="0" marL="457200" marR="0" rtl="0" algn="l">
              <a:lnSpc>
                <a:spcPct val="200000"/>
              </a:lnSpc>
              <a:spcBef>
                <a:spcPts val="0"/>
              </a:spcBef>
              <a:spcAft>
                <a:spcPts val="0"/>
              </a:spcAft>
              <a:buClr>
                <a:srgbClr val="4A4A4A"/>
              </a:buClr>
              <a:buSzPts val="1600"/>
              <a:buFont typeface="Roboto"/>
              <a:buChar char="●"/>
            </a:pPr>
            <a:r>
              <a:rPr b="1" lang="vi" sz="1600">
                <a:solidFill>
                  <a:srgbClr val="3C3C3C"/>
                </a:solidFill>
                <a:highlight>
                  <a:srgbClr val="FFFFFF"/>
                </a:highlight>
                <a:latin typeface="Google Sans"/>
                <a:ea typeface="Google Sans"/>
                <a:cs typeface="Google Sans"/>
                <a:sym typeface="Google Sans"/>
              </a:rPr>
              <a:t>Criteria for a successful outcome :</a:t>
            </a:r>
            <a:r>
              <a:rPr lang="vi" sz="1600">
                <a:solidFill>
                  <a:srgbClr val="3C3C3C"/>
                </a:solidFill>
                <a:highlight>
                  <a:srgbClr val="FFFFFF"/>
                </a:highlight>
                <a:latin typeface="Google Sans"/>
                <a:ea typeface="Google Sans"/>
                <a:cs typeface="Google Sans"/>
                <a:sym typeface="Google Sans"/>
              </a:rPr>
              <a:t>  Precision of algorithm and the amount of useful insights</a:t>
            </a:r>
            <a:endParaRPr sz="1600">
              <a:solidFill>
                <a:srgbClr val="3C3C3C"/>
              </a:solidFill>
              <a:highlight>
                <a:srgbClr val="FFFFFF"/>
              </a:highlight>
              <a:latin typeface="Google Sans"/>
              <a:ea typeface="Google Sans"/>
              <a:cs typeface="Google Sans"/>
              <a:sym typeface="Google Sans"/>
            </a:endParaRPr>
          </a:p>
        </p:txBody>
      </p:sp>
      <p:sp>
        <p:nvSpPr>
          <p:cNvPr id="84" name="Google Shape;84;p16"/>
          <p:cNvSpPr txBox="1"/>
          <p:nvPr/>
        </p:nvSpPr>
        <p:spPr>
          <a:xfrm>
            <a:off x="130775" y="174350"/>
            <a:ext cx="4206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300">
                <a:solidFill>
                  <a:srgbClr val="536DFE"/>
                </a:solidFill>
                <a:latin typeface="Google Sans"/>
                <a:ea typeface="Google Sans"/>
                <a:cs typeface="Google Sans"/>
                <a:sym typeface="Google Sans"/>
              </a:rPr>
              <a:t>Business Understanding</a:t>
            </a:r>
            <a:endParaRPr b="1" sz="2300">
              <a:solidFill>
                <a:srgbClr val="536DFE"/>
              </a:solidFill>
              <a:latin typeface="Google Sans"/>
              <a:ea typeface="Google Sans"/>
              <a:cs typeface="Google Sans"/>
              <a:sym typeface="Googl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cxnSp>
        <p:nvCxnSpPr>
          <p:cNvPr id="89" name="Google Shape;89;p17"/>
          <p:cNvCxnSpPr/>
          <p:nvPr/>
        </p:nvCxnSpPr>
        <p:spPr>
          <a:xfrm flipH="1" rot="10800000">
            <a:off x="16950" y="2876950"/>
            <a:ext cx="9110100" cy="10800"/>
          </a:xfrm>
          <a:prstGeom prst="straightConnector1">
            <a:avLst/>
          </a:prstGeom>
          <a:noFill/>
          <a:ln cap="flat" cmpd="sng" w="9525">
            <a:solidFill>
              <a:schemeClr val="dk2"/>
            </a:solidFill>
            <a:prstDash val="solid"/>
            <a:round/>
            <a:headEnd len="med" w="med" type="none"/>
            <a:tailEnd len="med" w="med" type="none"/>
          </a:ln>
        </p:spPr>
      </p:cxnSp>
      <p:sp>
        <p:nvSpPr>
          <p:cNvPr id="90" name="Google Shape;90;p17"/>
          <p:cNvSpPr txBox="1"/>
          <p:nvPr/>
        </p:nvSpPr>
        <p:spPr>
          <a:xfrm>
            <a:off x="653825" y="3214775"/>
            <a:ext cx="3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1" name="Google Shape;91;p17"/>
          <p:cNvSpPr txBox="1"/>
          <p:nvPr/>
        </p:nvSpPr>
        <p:spPr>
          <a:xfrm>
            <a:off x="533950" y="2224675"/>
            <a:ext cx="506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Data</a:t>
            </a:r>
            <a:r>
              <a:rPr b="1" lang="vi" sz="2600">
                <a:solidFill>
                  <a:srgbClr val="536DFE"/>
                </a:solidFill>
                <a:latin typeface="Google Sans"/>
                <a:ea typeface="Google Sans"/>
                <a:cs typeface="Google Sans"/>
                <a:sym typeface="Google Sans"/>
              </a:rPr>
              <a:t> Understanding</a:t>
            </a:r>
            <a:endParaRPr b="1" sz="2600">
              <a:solidFill>
                <a:srgbClr val="536DFE"/>
              </a:solidFill>
              <a:latin typeface="Google Sans"/>
              <a:ea typeface="Google Sans"/>
              <a:cs typeface="Google Sans"/>
              <a:sym typeface="Google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147600" y="239750"/>
            <a:ext cx="4424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300">
                <a:solidFill>
                  <a:srgbClr val="536DFE"/>
                </a:solidFill>
                <a:latin typeface="Google Sans"/>
                <a:ea typeface="Google Sans"/>
                <a:cs typeface="Google Sans"/>
                <a:sym typeface="Google Sans"/>
              </a:rPr>
              <a:t>Data</a:t>
            </a:r>
            <a:r>
              <a:rPr b="1" lang="vi" sz="2300">
                <a:solidFill>
                  <a:srgbClr val="536DFE"/>
                </a:solidFill>
                <a:latin typeface="Google Sans"/>
                <a:ea typeface="Google Sans"/>
                <a:cs typeface="Google Sans"/>
                <a:sym typeface="Google Sans"/>
              </a:rPr>
              <a:t> Understanding</a:t>
            </a:r>
            <a:endParaRPr/>
          </a:p>
        </p:txBody>
      </p:sp>
      <p:sp>
        <p:nvSpPr>
          <p:cNvPr id="97" name="Google Shape;97;p18"/>
          <p:cNvSpPr txBox="1"/>
          <p:nvPr/>
        </p:nvSpPr>
        <p:spPr>
          <a:xfrm>
            <a:off x="392850" y="1124850"/>
            <a:ext cx="8358300" cy="28938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200000"/>
              </a:lnSpc>
              <a:spcBef>
                <a:spcPts val="0"/>
              </a:spcBef>
              <a:spcAft>
                <a:spcPts val="0"/>
              </a:spcAft>
              <a:buClr>
                <a:srgbClr val="4A4A4A"/>
              </a:buClr>
              <a:buSzPts val="1600"/>
              <a:buFont typeface="Google Sans"/>
              <a:buChar char="●"/>
            </a:pPr>
            <a:r>
              <a:rPr lang="vi" sz="1600">
                <a:solidFill>
                  <a:srgbClr val="4A4A4A"/>
                </a:solidFill>
                <a:highlight>
                  <a:srgbClr val="FFFFFF"/>
                </a:highlight>
                <a:latin typeface="Google Sans"/>
                <a:ea typeface="Google Sans"/>
                <a:cs typeface="Google Sans"/>
                <a:sym typeface="Google Sans"/>
              </a:rPr>
              <a:t>There are</a:t>
            </a:r>
            <a:r>
              <a:rPr b="1" lang="vi" sz="1600">
                <a:solidFill>
                  <a:srgbClr val="4A4A4A"/>
                </a:solidFill>
                <a:highlight>
                  <a:srgbClr val="FFFFFF"/>
                </a:highlight>
                <a:latin typeface="Google Sans"/>
                <a:ea typeface="Google Sans"/>
                <a:cs typeface="Google Sans"/>
                <a:sym typeface="Google Sans"/>
              </a:rPr>
              <a:t> four datasets </a:t>
            </a:r>
            <a:r>
              <a:rPr lang="vi" sz="1600">
                <a:solidFill>
                  <a:srgbClr val="4A4A4A"/>
                </a:solidFill>
                <a:highlight>
                  <a:srgbClr val="FFFFFF"/>
                </a:highlight>
                <a:latin typeface="Google Sans"/>
                <a:ea typeface="Google Sans"/>
                <a:cs typeface="Google Sans"/>
                <a:sym typeface="Google Sans"/>
              </a:rPr>
              <a:t> and two of them are train set and test set while the rest of datasets are center and meal info</a:t>
            </a:r>
            <a:endParaRPr b="1" sz="1600">
              <a:solidFill>
                <a:srgbClr val="4A4A4A"/>
              </a:solidFill>
              <a:highlight>
                <a:srgbClr val="FFFFFF"/>
              </a:highlight>
              <a:latin typeface="Google Sans"/>
              <a:ea typeface="Google Sans"/>
              <a:cs typeface="Google Sans"/>
              <a:sym typeface="Google Sans"/>
            </a:endParaRPr>
          </a:p>
          <a:p>
            <a:pPr indent="-330200" lvl="0" marL="457200" marR="0" rtl="0" algn="l">
              <a:lnSpc>
                <a:spcPct val="200000"/>
              </a:lnSpc>
              <a:spcBef>
                <a:spcPts val="0"/>
              </a:spcBef>
              <a:spcAft>
                <a:spcPts val="0"/>
              </a:spcAft>
              <a:buClr>
                <a:srgbClr val="4A4A4A"/>
              </a:buClr>
              <a:buSzPts val="1600"/>
              <a:buFont typeface="Google Sans"/>
              <a:buChar char="●"/>
            </a:pPr>
            <a:r>
              <a:rPr lang="vi" sz="1600">
                <a:latin typeface="Google Sans"/>
                <a:ea typeface="Google Sans"/>
                <a:cs typeface="Google Sans"/>
                <a:sym typeface="Google Sans"/>
              </a:rPr>
              <a:t>Train set has </a:t>
            </a:r>
            <a:r>
              <a:rPr b="1" lang="vi" sz="1600">
                <a:latin typeface="Google Sans"/>
                <a:ea typeface="Google Sans"/>
                <a:cs typeface="Google Sans"/>
                <a:sym typeface="Google Sans"/>
              </a:rPr>
              <a:t>9 fields</a:t>
            </a:r>
            <a:r>
              <a:rPr lang="vi" sz="1600">
                <a:latin typeface="Google Sans"/>
                <a:ea typeface="Google Sans"/>
                <a:cs typeface="Google Sans"/>
                <a:sym typeface="Google Sans"/>
              </a:rPr>
              <a:t> and </a:t>
            </a:r>
            <a:r>
              <a:rPr b="1" lang="vi" sz="1600">
                <a:latin typeface="Google Sans"/>
                <a:ea typeface="Google Sans"/>
                <a:cs typeface="Google Sans"/>
                <a:sym typeface="Google Sans"/>
              </a:rPr>
              <a:t>423611 rows</a:t>
            </a:r>
            <a:r>
              <a:rPr lang="vi" sz="1600">
                <a:latin typeface="Google Sans"/>
                <a:ea typeface="Google Sans"/>
                <a:cs typeface="Google Sans"/>
                <a:sym typeface="Google Sans"/>
              </a:rPr>
              <a:t> : 7 numeric cols and 2 one hot cols</a:t>
            </a:r>
            <a:endParaRPr sz="1600">
              <a:solidFill>
                <a:srgbClr val="4A4A4A"/>
              </a:solidFill>
              <a:highlight>
                <a:srgbClr val="FFFFFF"/>
              </a:highlight>
              <a:latin typeface="Google Sans"/>
              <a:ea typeface="Google Sans"/>
              <a:cs typeface="Google Sans"/>
              <a:sym typeface="Google Sans"/>
            </a:endParaRPr>
          </a:p>
          <a:p>
            <a:pPr indent="-330200" lvl="0" marL="457200" marR="0" rtl="0" algn="l">
              <a:lnSpc>
                <a:spcPct val="200000"/>
              </a:lnSpc>
              <a:spcBef>
                <a:spcPts val="0"/>
              </a:spcBef>
              <a:spcAft>
                <a:spcPts val="0"/>
              </a:spcAft>
              <a:buClr>
                <a:srgbClr val="4A4A4A"/>
              </a:buClr>
              <a:buSzPts val="1600"/>
              <a:buFont typeface="Google Sans"/>
              <a:buChar char="●"/>
            </a:pPr>
            <a:r>
              <a:rPr lang="vi" sz="1600">
                <a:latin typeface="Google Sans"/>
                <a:ea typeface="Google Sans"/>
                <a:cs typeface="Google Sans"/>
                <a:sym typeface="Google Sans"/>
              </a:rPr>
              <a:t>Test set has the </a:t>
            </a:r>
            <a:r>
              <a:rPr b="1" lang="vi" sz="1600">
                <a:latin typeface="Google Sans"/>
                <a:ea typeface="Google Sans"/>
                <a:cs typeface="Google Sans"/>
                <a:sym typeface="Google Sans"/>
              </a:rPr>
              <a:t>same fields </a:t>
            </a:r>
            <a:r>
              <a:rPr lang="vi" sz="1600">
                <a:latin typeface="Google Sans"/>
                <a:ea typeface="Google Sans"/>
                <a:cs typeface="Google Sans"/>
                <a:sym typeface="Google Sans"/>
              </a:rPr>
              <a:t>as train set but without num_orders and 32573 rows</a:t>
            </a:r>
            <a:endParaRPr sz="1600">
              <a:latin typeface="Google Sans"/>
              <a:ea typeface="Google Sans"/>
              <a:cs typeface="Google Sans"/>
              <a:sym typeface="Google Sans"/>
            </a:endParaRPr>
          </a:p>
          <a:p>
            <a:pPr indent="-330200" lvl="0" marL="457200" marR="0" rtl="0" algn="l">
              <a:lnSpc>
                <a:spcPct val="200000"/>
              </a:lnSpc>
              <a:spcBef>
                <a:spcPts val="0"/>
              </a:spcBef>
              <a:spcAft>
                <a:spcPts val="0"/>
              </a:spcAft>
              <a:buClr>
                <a:srgbClr val="4A4A4A"/>
              </a:buClr>
              <a:buSzPts val="1600"/>
              <a:buFont typeface="Google Sans"/>
              <a:buChar char="●"/>
            </a:pPr>
            <a:r>
              <a:rPr lang="vi" sz="1600">
                <a:solidFill>
                  <a:srgbClr val="4A4A4A"/>
                </a:solidFill>
                <a:latin typeface="Google Sans"/>
                <a:ea typeface="Google Sans"/>
                <a:cs typeface="Google Sans"/>
                <a:sym typeface="Google Sans"/>
              </a:rPr>
              <a:t>Fulfilment_center_info</a:t>
            </a:r>
            <a:r>
              <a:rPr lang="vi" sz="1600">
                <a:latin typeface="Google Sans"/>
                <a:ea typeface="Google Sans"/>
                <a:cs typeface="Google Sans"/>
                <a:sym typeface="Google Sans"/>
              </a:rPr>
              <a:t> </a:t>
            </a:r>
            <a:r>
              <a:rPr b="1" lang="vi" sz="1600">
                <a:latin typeface="Google Sans"/>
                <a:ea typeface="Google Sans"/>
                <a:cs typeface="Google Sans"/>
                <a:sym typeface="Google Sans"/>
              </a:rPr>
              <a:t>has 5 fields</a:t>
            </a:r>
            <a:r>
              <a:rPr lang="vi" sz="1600">
                <a:latin typeface="Google Sans"/>
                <a:ea typeface="Google Sans"/>
                <a:cs typeface="Google Sans"/>
                <a:sym typeface="Google Sans"/>
              </a:rPr>
              <a:t> and </a:t>
            </a:r>
            <a:r>
              <a:rPr b="1" lang="vi" sz="1600">
                <a:latin typeface="Google Sans"/>
                <a:ea typeface="Google Sans"/>
                <a:cs typeface="Google Sans"/>
                <a:sym typeface="Google Sans"/>
              </a:rPr>
              <a:t>77 rows</a:t>
            </a:r>
            <a:r>
              <a:rPr lang="vi" sz="1600">
                <a:latin typeface="Google Sans"/>
                <a:ea typeface="Google Sans"/>
                <a:cs typeface="Google Sans"/>
                <a:sym typeface="Google Sans"/>
              </a:rPr>
              <a:t> : 4 numeric and 1 categorical cols</a:t>
            </a:r>
            <a:endParaRPr sz="1600">
              <a:latin typeface="Google Sans"/>
              <a:ea typeface="Google Sans"/>
              <a:cs typeface="Google Sans"/>
              <a:sym typeface="Google Sans"/>
            </a:endParaRPr>
          </a:p>
          <a:p>
            <a:pPr indent="-330200" lvl="0" marL="457200" marR="0" rtl="0" algn="l">
              <a:lnSpc>
                <a:spcPct val="200000"/>
              </a:lnSpc>
              <a:spcBef>
                <a:spcPts val="0"/>
              </a:spcBef>
              <a:spcAft>
                <a:spcPts val="0"/>
              </a:spcAft>
              <a:buClr>
                <a:srgbClr val="4A4A4A"/>
              </a:buClr>
              <a:buSzPts val="1600"/>
              <a:buFont typeface="Google Sans"/>
              <a:buChar char="●"/>
            </a:pPr>
            <a:r>
              <a:rPr lang="vi" sz="1600">
                <a:solidFill>
                  <a:srgbClr val="4A4A4A"/>
                </a:solidFill>
                <a:latin typeface="Google Sans"/>
                <a:ea typeface="Google Sans"/>
                <a:cs typeface="Google Sans"/>
                <a:sym typeface="Google Sans"/>
              </a:rPr>
              <a:t>meal_info has </a:t>
            </a:r>
            <a:r>
              <a:rPr b="1" lang="vi" sz="1600">
                <a:solidFill>
                  <a:srgbClr val="4A4A4A"/>
                </a:solidFill>
                <a:latin typeface="Google Sans"/>
                <a:ea typeface="Google Sans"/>
                <a:cs typeface="Google Sans"/>
                <a:sym typeface="Google Sans"/>
              </a:rPr>
              <a:t>3 fields</a:t>
            </a:r>
            <a:r>
              <a:rPr lang="vi" sz="1600">
                <a:solidFill>
                  <a:srgbClr val="4A4A4A"/>
                </a:solidFill>
                <a:latin typeface="Google Sans"/>
                <a:ea typeface="Google Sans"/>
                <a:cs typeface="Google Sans"/>
                <a:sym typeface="Google Sans"/>
              </a:rPr>
              <a:t> and </a:t>
            </a:r>
            <a:r>
              <a:rPr b="1" lang="vi" sz="1600">
                <a:solidFill>
                  <a:srgbClr val="4A4A4A"/>
                </a:solidFill>
                <a:latin typeface="Google Sans"/>
                <a:ea typeface="Google Sans"/>
                <a:cs typeface="Google Sans"/>
                <a:sym typeface="Google Sans"/>
              </a:rPr>
              <a:t>51 rows</a:t>
            </a:r>
            <a:r>
              <a:rPr lang="vi" sz="1600">
                <a:solidFill>
                  <a:srgbClr val="4A4A4A"/>
                </a:solidFill>
                <a:latin typeface="Google Sans"/>
                <a:ea typeface="Google Sans"/>
                <a:cs typeface="Google Sans"/>
                <a:sym typeface="Google Sans"/>
              </a:rPr>
              <a:t> : 1 numeric and 2 categorical cols</a:t>
            </a:r>
            <a:endParaRPr sz="1600">
              <a:solidFill>
                <a:srgbClr val="3C3C3C"/>
              </a:solidFill>
              <a:highlight>
                <a:srgbClr val="FFFFFF"/>
              </a:highlight>
              <a:latin typeface="Google Sans"/>
              <a:ea typeface="Google Sans"/>
              <a:cs typeface="Google Sans"/>
              <a:sym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nvSpPr>
        <p:spPr>
          <a:xfrm>
            <a:off x="363100" y="214375"/>
            <a:ext cx="6763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300">
                <a:solidFill>
                  <a:srgbClr val="536DFE"/>
                </a:solidFill>
                <a:latin typeface="Google Sans"/>
                <a:ea typeface="Google Sans"/>
                <a:cs typeface="Google Sans"/>
                <a:sym typeface="Google Sans"/>
              </a:rPr>
              <a:t>Data Understanding</a:t>
            </a:r>
            <a:endParaRPr/>
          </a:p>
        </p:txBody>
      </p:sp>
      <p:sp>
        <p:nvSpPr>
          <p:cNvPr id="103" name="Google Shape;103;p19"/>
          <p:cNvSpPr txBox="1"/>
          <p:nvPr/>
        </p:nvSpPr>
        <p:spPr>
          <a:xfrm>
            <a:off x="363100" y="1096900"/>
            <a:ext cx="7978200" cy="19086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200000"/>
              </a:lnSpc>
              <a:spcBef>
                <a:spcPts val="0"/>
              </a:spcBef>
              <a:spcAft>
                <a:spcPts val="0"/>
              </a:spcAft>
              <a:buClr>
                <a:srgbClr val="4A4A4A"/>
              </a:buClr>
              <a:buSzPts val="1600"/>
              <a:buFont typeface="Google Sans"/>
              <a:buChar char="●"/>
            </a:pPr>
            <a:r>
              <a:rPr lang="vi" sz="1600">
                <a:solidFill>
                  <a:srgbClr val="4A4A4A"/>
                </a:solidFill>
                <a:highlight>
                  <a:schemeClr val="lt1"/>
                </a:highlight>
                <a:latin typeface="Google Sans"/>
                <a:ea typeface="Google Sans"/>
                <a:cs typeface="Google Sans"/>
                <a:sym typeface="Google Sans"/>
              </a:rPr>
              <a:t>The input features of train set : checkout_price,base_price,week and so on</a:t>
            </a:r>
            <a:endParaRPr sz="1600">
              <a:solidFill>
                <a:srgbClr val="4A4A4A"/>
              </a:solidFill>
              <a:highlight>
                <a:schemeClr val="lt1"/>
              </a:highlight>
              <a:latin typeface="Google Sans"/>
              <a:ea typeface="Google Sans"/>
              <a:cs typeface="Google Sans"/>
              <a:sym typeface="Google Sans"/>
            </a:endParaRPr>
          </a:p>
          <a:p>
            <a:pPr indent="-330200" lvl="0" marL="457200" marR="0" rtl="0" algn="l">
              <a:lnSpc>
                <a:spcPct val="200000"/>
              </a:lnSpc>
              <a:spcBef>
                <a:spcPts val="0"/>
              </a:spcBef>
              <a:spcAft>
                <a:spcPts val="0"/>
              </a:spcAft>
              <a:buClr>
                <a:srgbClr val="4A4A4A"/>
              </a:buClr>
              <a:buSzPts val="1600"/>
              <a:buFont typeface="Google Sans"/>
              <a:buChar char="●"/>
            </a:pPr>
            <a:r>
              <a:rPr lang="vi" sz="1600">
                <a:solidFill>
                  <a:srgbClr val="4A4A4A"/>
                </a:solidFill>
                <a:highlight>
                  <a:schemeClr val="lt1"/>
                </a:highlight>
                <a:latin typeface="Google Sans"/>
                <a:ea typeface="Google Sans"/>
                <a:cs typeface="Google Sans"/>
                <a:sym typeface="Google Sans"/>
              </a:rPr>
              <a:t>The input features of meal set : category,meal_id</a:t>
            </a:r>
            <a:endParaRPr sz="1600">
              <a:solidFill>
                <a:srgbClr val="4A4A4A"/>
              </a:solidFill>
              <a:highlight>
                <a:schemeClr val="lt1"/>
              </a:highlight>
              <a:latin typeface="Google Sans"/>
              <a:ea typeface="Google Sans"/>
              <a:cs typeface="Google Sans"/>
              <a:sym typeface="Google Sans"/>
            </a:endParaRPr>
          </a:p>
          <a:p>
            <a:pPr indent="-330200" lvl="0" marL="457200" marR="0" rtl="0" algn="l">
              <a:lnSpc>
                <a:spcPct val="200000"/>
              </a:lnSpc>
              <a:spcBef>
                <a:spcPts val="0"/>
              </a:spcBef>
              <a:spcAft>
                <a:spcPts val="0"/>
              </a:spcAft>
              <a:buClr>
                <a:srgbClr val="4A4A4A"/>
              </a:buClr>
              <a:buSzPts val="1600"/>
              <a:buFont typeface="Google Sans"/>
              <a:buChar char="●"/>
            </a:pPr>
            <a:r>
              <a:rPr lang="vi" sz="1600">
                <a:solidFill>
                  <a:srgbClr val="4A4A4A"/>
                </a:solidFill>
                <a:highlight>
                  <a:schemeClr val="lt1"/>
                </a:highlight>
                <a:latin typeface="Google Sans"/>
                <a:ea typeface="Google Sans"/>
                <a:cs typeface="Google Sans"/>
                <a:sym typeface="Google Sans"/>
              </a:rPr>
              <a:t>The input features of center set : center_id , </a:t>
            </a:r>
            <a:r>
              <a:rPr lang="vi" sz="1600">
                <a:solidFill>
                  <a:srgbClr val="4A4A4A"/>
                </a:solidFill>
                <a:highlight>
                  <a:schemeClr val="lt1"/>
                </a:highlight>
                <a:latin typeface="Google Sans"/>
                <a:ea typeface="Google Sans"/>
                <a:cs typeface="Google Sans"/>
                <a:sym typeface="Google Sans"/>
              </a:rPr>
              <a:t>cuisine, operation area ,center_type</a:t>
            </a:r>
            <a:endParaRPr sz="1600">
              <a:solidFill>
                <a:srgbClr val="4A4A4A"/>
              </a:solidFill>
              <a:highlight>
                <a:schemeClr val="lt1"/>
              </a:highlight>
              <a:latin typeface="Google Sans"/>
              <a:ea typeface="Google Sans"/>
              <a:cs typeface="Google Sans"/>
              <a:sym typeface="Google Sans"/>
            </a:endParaRPr>
          </a:p>
          <a:p>
            <a:pPr indent="-330200" lvl="0" marL="457200" marR="0" rtl="0" algn="l">
              <a:lnSpc>
                <a:spcPct val="200000"/>
              </a:lnSpc>
              <a:spcBef>
                <a:spcPts val="0"/>
              </a:spcBef>
              <a:spcAft>
                <a:spcPts val="0"/>
              </a:spcAft>
              <a:buClr>
                <a:srgbClr val="4A4A4A"/>
              </a:buClr>
              <a:buSzPts val="1600"/>
              <a:buFont typeface="Google Sans"/>
              <a:buChar char="●"/>
            </a:pPr>
            <a:r>
              <a:rPr lang="vi" sz="1600">
                <a:solidFill>
                  <a:srgbClr val="4A4A4A"/>
                </a:solidFill>
                <a:highlight>
                  <a:schemeClr val="lt1"/>
                </a:highlight>
                <a:latin typeface="Google Sans"/>
                <a:ea typeface="Google Sans"/>
                <a:cs typeface="Google Sans"/>
                <a:sym typeface="Google Sans"/>
              </a:rPr>
              <a:t>The output of the problem : num_orders </a:t>
            </a:r>
            <a:endParaRPr sz="1600">
              <a:solidFill>
                <a:srgbClr val="4A4A4A"/>
              </a:solidFill>
              <a:highlight>
                <a:schemeClr val="lt1"/>
              </a:highlight>
              <a:latin typeface="Google Sans"/>
              <a:ea typeface="Google Sans"/>
              <a:cs typeface="Google Sans"/>
              <a:sym typeface="Google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cxnSp>
        <p:nvCxnSpPr>
          <p:cNvPr id="108" name="Google Shape;108;p20"/>
          <p:cNvCxnSpPr/>
          <p:nvPr/>
        </p:nvCxnSpPr>
        <p:spPr>
          <a:xfrm flipH="1" rot="10800000">
            <a:off x="-59325" y="2892488"/>
            <a:ext cx="9110100" cy="10800"/>
          </a:xfrm>
          <a:prstGeom prst="straightConnector1">
            <a:avLst/>
          </a:prstGeom>
          <a:noFill/>
          <a:ln cap="flat" cmpd="sng" w="9525">
            <a:solidFill>
              <a:schemeClr val="dk2"/>
            </a:solidFill>
            <a:prstDash val="solid"/>
            <a:round/>
            <a:headEnd len="med" w="med" type="none"/>
            <a:tailEnd len="med" w="med" type="none"/>
          </a:ln>
        </p:spPr>
      </p:cxnSp>
      <p:sp>
        <p:nvSpPr>
          <p:cNvPr id="109" name="Google Shape;109;p20"/>
          <p:cNvSpPr txBox="1"/>
          <p:nvPr/>
        </p:nvSpPr>
        <p:spPr>
          <a:xfrm>
            <a:off x="457675" y="2240213"/>
            <a:ext cx="506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Exploratory Data Analysis</a:t>
            </a:r>
            <a:endParaRPr b="1" sz="2600">
              <a:solidFill>
                <a:srgbClr val="536DFE"/>
              </a:solidFill>
              <a:latin typeface="Google Sans"/>
              <a:ea typeface="Google Sans"/>
              <a:cs typeface="Google Sans"/>
              <a:sym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141650" y="54425"/>
            <a:ext cx="4773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2600">
                <a:solidFill>
                  <a:srgbClr val="536DFE"/>
                </a:solidFill>
                <a:latin typeface="Google Sans"/>
                <a:ea typeface="Google Sans"/>
                <a:cs typeface="Google Sans"/>
                <a:sym typeface="Google Sans"/>
              </a:rPr>
              <a:t>Total Order</a:t>
            </a:r>
            <a:endParaRPr/>
          </a:p>
        </p:txBody>
      </p:sp>
      <p:sp>
        <p:nvSpPr>
          <p:cNvPr id="115" name="Google Shape;115;p21"/>
          <p:cNvSpPr txBox="1"/>
          <p:nvPr/>
        </p:nvSpPr>
        <p:spPr>
          <a:xfrm>
            <a:off x="403075" y="639425"/>
            <a:ext cx="7181400" cy="1280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4A4A4A"/>
              </a:buClr>
              <a:buSzPts val="1600"/>
              <a:buFont typeface="Google Sans"/>
              <a:buChar char="●"/>
            </a:pPr>
            <a:r>
              <a:rPr lang="vi" sz="1600">
                <a:solidFill>
                  <a:srgbClr val="4A4A4A"/>
                </a:solidFill>
                <a:latin typeface="Google Sans"/>
                <a:ea typeface="Google Sans"/>
                <a:cs typeface="Google Sans"/>
                <a:sym typeface="Google Sans"/>
              </a:rPr>
              <a:t>Looking at the chart, the total order in each week seems to indicate that</a:t>
            </a:r>
            <a:r>
              <a:rPr b="1" lang="vi" sz="1600">
                <a:solidFill>
                  <a:srgbClr val="4A4A4A"/>
                </a:solidFill>
                <a:latin typeface="Google Sans"/>
                <a:ea typeface="Google Sans"/>
                <a:cs typeface="Google Sans"/>
                <a:sym typeface="Google Sans"/>
              </a:rPr>
              <a:t> weeks in the last  quarter</a:t>
            </a:r>
            <a:r>
              <a:rPr lang="vi" sz="1600">
                <a:solidFill>
                  <a:srgbClr val="4A4A4A"/>
                </a:solidFill>
                <a:latin typeface="Google Sans"/>
                <a:ea typeface="Google Sans"/>
                <a:cs typeface="Google Sans"/>
                <a:sym typeface="Google Sans"/>
              </a:rPr>
              <a:t> of the year have the highest orders during the whole year.</a:t>
            </a:r>
            <a:endParaRPr sz="1600">
              <a:solidFill>
                <a:srgbClr val="4A4A4A"/>
              </a:solidFill>
              <a:latin typeface="Google Sans"/>
              <a:ea typeface="Google Sans"/>
              <a:cs typeface="Google Sans"/>
              <a:sym typeface="Google Sans"/>
            </a:endParaRPr>
          </a:p>
          <a:p>
            <a:pPr indent="-330200" lvl="0" marL="457200" marR="0" rtl="0" algn="l">
              <a:lnSpc>
                <a:spcPct val="115000"/>
              </a:lnSpc>
              <a:spcBef>
                <a:spcPts val="0"/>
              </a:spcBef>
              <a:spcAft>
                <a:spcPts val="0"/>
              </a:spcAft>
              <a:buClr>
                <a:srgbClr val="4A4A4A"/>
              </a:buClr>
              <a:buSzPts val="1600"/>
              <a:buFont typeface="Google Sans"/>
              <a:buChar char="●"/>
            </a:pPr>
            <a:r>
              <a:rPr b="1" lang="vi" sz="1600">
                <a:solidFill>
                  <a:srgbClr val="4A4A4A"/>
                </a:solidFill>
                <a:latin typeface="Google Sans"/>
                <a:ea typeface="Google Sans"/>
                <a:cs typeface="Google Sans"/>
                <a:sym typeface="Google Sans"/>
              </a:rPr>
              <a:t>Week 18 and 61</a:t>
            </a:r>
            <a:r>
              <a:rPr lang="vi" sz="1600">
                <a:solidFill>
                  <a:srgbClr val="4A4A4A"/>
                </a:solidFill>
                <a:latin typeface="Google Sans"/>
                <a:ea typeface="Google Sans"/>
                <a:cs typeface="Google Sans"/>
                <a:sym typeface="Google Sans"/>
              </a:rPr>
              <a:t> witnessed a </a:t>
            </a:r>
            <a:r>
              <a:rPr b="1" lang="vi" sz="1600">
                <a:solidFill>
                  <a:srgbClr val="4A4A4A"/>
                </a:solidFill>
                <a:latin typeface="Google Sans"/>
                <a:ea typeface="Google Sans"/>
                <a:cs typeface="Google Sans"/>
                <a:sym typeface="Google Sans"/>
              </a:rPr>
              <a:t>dramatic dump</a:t>
            </a:r>
            <a:r>
              <a:rPr lang="vi" sz="1600">
                <a:solidFill>
                  <a:srgbClr val="4A4A4A"/>
                </a:solidFill>
                <a:latin typeface="Google Sans"/>
                <a:ea typeface="Google Sans"/>
                <a:cs typeface="Google Sans"/>
                <a:sym typeface="Google Sans"/>
              </a:rPr>
              <a:t> in the number of orders</a:t>
            </a:r>
            <a:endParaRPr sz="1600">
              <a:solidFill>
                <a:srgbClr val="4A4A4A"/>
              </a:solidFill>
              <a:latin typeface="Google Sans"/>
              <a:ea typeface="Google Sans"/>
              <a:cs typeface="Google Sans"/>
              <a:sym typeface="Google Sans"/>
            </a:endParaRPr>
          </a:p>
        </p:txBody>
      </p:sp>
      <p:pic>
        <p:nvPicPr>
          <p:cNvPr id="116" name="Google Shape;116;p21"/>
          <p:cNvPicPr preferRelativeResize="0"/>
          <p:nvPr/>
        </p:nvPicPr>
        <p:blipFill>
          <a:blip r:embed="rId3">
            <a:alphaModFix/>
          </a:blip>
          <a:stretch>
            <a:fillRect/>
          </a:stretch>
        </p:blipFill>
        <p:spPr>
          <a:xfrm>
            <a:off x="403075" y="2148975"/>
            <a:ext cx="8173050" cy="270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