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211300" cy="20104100"/>
  <p:notesSz cx="142113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589" y="-288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323" y="6232271"/>
            <a:ext cx="1208500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2647" y="11258296"/>
            <a:ext cx="995235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0882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22089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211935" cy="3968750"/>
          </a:xfrm>
          <a:custGeom>
            <a:avLst/>
            <a:gdLst/>
            <a:ahLst/>
            <a:cxnLst/>
            <a:rect l="l" t="t" r="r" b="b"/>
            <a:pathLst>
              <a:path w="14211935" h="3968750">
                <a:moveTo>
                  <a:pt x="14211673" y="3968191"/>
                </a:moveTo>
                <a:lnTo>
                  <a:pt x="0" y="3968191"/>
                </a:lnTo>
                <a:lnTo>
                  <a:pt x="0" y="0"/>
                </a:lnTo>
                <a:lnTo>
                  <a:pt x="14211673" y="0"/>
                </a:lnTo>
                <a:lnTo>
                  <a:pt x="14211673" y="3968191"/>
                </a:lnTo>
                <a:close/>
              </a:path>
            </a:pathLst>
          </a:custGeom>
          <a:solidFill>
            <a:srgbClr val="2936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98697"/>
            <a:ext cx="14190980" cy="161290"/>
          </a:xfrm>
          <a:custGeom>
            <a:avLst/>
            <a:gdLst/>
            <a:ahLst/>
            <a:cxnLst/>
            <a:rect l="l" t="t" r="r" b="b"/>
            <a:pathLst>
              <a:path w="14190980" h="161290">
                <a:moveTo>
                  <a:pt x="14190753" y="161258"/>
                </a:moveTo>
                <a:lnTo>
                  <a:pt x="0" y="161258"/>
                </a:lnTo>
                <a:lnTo>
                  <a:pt x="0" y="0"/>
                </a:lnTo>
                <a:lnTo>
                  <a:pt x="14190753" y="0"/>
                </a:lnTo>
                <a:lnTo>
                  <a:pt x="14190753" y="161258"/>
                </a:lnTo>
                <a:close/>
              </a:path>
            </a:pathLst>
          </a:custGeom>
          <a:solidFill>
            <a:srgbClr val="00B3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2417" y="1099225"/>
            <a:ext cx="1782803" cy="178280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52299" y="773829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5">
                <a:moveTo>
                  <a:pt x="35513" y="62711"/>
                </a:moveTo>
                <a:lnTo>
                  <a:pt x="27197" y="62711"/>
                </a:lnTo>
                <a:lnTo>
                  <a:pt x="23198" y="61916"/>
                </a:lnTo>
                <a:lnTo>
                  <a:pt x="0" y="35513"/>
                </a:lnTo>
                <a:lnTo>
                  <a:pt x="0" y="27197"/>
                </a:lnTo>
                <a:lnTo>
                  <a:pt x="27197" y="0"/>
                </a:lnTo>
                <a:lnTo>
                  <a:pt x="35513" y="0"/>
                </a:lnTo>
                <a:lnTo>
                  <a:pt x="62711" y="27197"/>
                </a:lnTo>
                <a:lnTo>
                  <a:pt x="62711" y="31355"/>
                </a:lnTo>
                <a:lnTo>
                  <a:pt x="62711" y="35513"/>
                </a:lnTo>
                <a:lnTo>
                  <a:pt x="35513" y="62711"/>
                </a:lnTo>
                <a:close/>
              </a:path>
            </a:pathLst>
          </a:custGeom>
          <a:solidFill>
            <a:srgbClr val="171B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7962" y="903677"/>
            <a:ext cx="9641725" cy="2504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882" y="4623943"/>
            <a:ext cx="1279588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34001" y="18696814"/>
            <a:ext cx="454964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0882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36708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1967" y="6998991"/>
          <a:ext cx="4485005" cy="1284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357"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350" b="1" spc="-5" dirty="0">
                          <a:latin typeface="Arial"/>
                          <a:cs typeface="Arial"/>
                        </a:rPr>
                        <a:t>MỤC</a:t>
                      </a:r>
                      <a:r>
                        <a:rPr sz="235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50" b="1" spc="-25" dirty="0">
                          <a:latin typeface="Arial"/>
                          <a:cs typeface="Arial"/>
                        </a:rPr>
                        <a:t>TIÊU</a:t>
                      </a:r>
                      <a:endParaRPr sz="235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B3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0836"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550" spc="6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Robot</a:t>
                      </a:r>
                      <a:r>
                        <a:rPr sz="1550" spc="-13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50" spc="4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tự</a:t>
                      </a:r>
                      <a:r>
                        <a:rPr sz="1550" spc="-13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50" spc="6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hành</a:t>
                      </a:r>
                      <a:r>
                        <a:rPr sz="1550" spc="-13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50" spc="7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có</a:t>
                      </a:r>
                      <a:r>
                        <a:rPr sz="1550" spc="-13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50" spc="6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gắn</a:t>
                      </a:r>
                      <a:r>
                        <a:rPr sz="1550" spc="-13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50" spc="4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camera</a:t>
                      </a:r>
                      <a:endParaRPr sz="1550">
                        <a:latin typeface="Verdana"/>
                        <a:cs typeface="Verdana"/>
                      </a:endParaRPr>
                    </a:p>
                    <a:p>
                      <a:pPr marL="248920" marR="28575">
                        <a:lnSpc>
                          <a:spcPct val="106200"/>
                        </a:lnSpc>
                      </a:pPr>
                      <a:r>
                        <a:rPr sz="1550" spc="5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Điều </a:t>
                      </a:r>
                      <a:r>
                        <a:rPr sz="1550" spc="5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khiển </a:t>
                      </a:r>
                      <a:r>
                        <a:rPr sz="1550" spc="6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nhận </a:t>
                      </a:r>
                      <a:r>
                        <a:rPr sz="1550" spc="7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dạng </a:t>
                      </a:r>
                      <a:r>
                        <a:rPr sz="1550" spc="5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đối </a:t>
                      </a:r>
                      <a:r>
                        <a:rPr sz="1550" spc="2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tượng, </a:t>
                      </a:r>
                      <a:r>
                        <a:rPr sz="1550" spc="8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bám </a:t>
                      </a:r>
                      <a:r>
                        <a:rPr sz="1550" spc="9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50" spc="5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theo</a:t>
                      </a:r>
                      <a:r>
                        <a:rPr sz="1550" spc="-12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50" spc="-2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và</a:t>
                      </a:r>
                      <a:r>
                        <a:rPr sz="1550" spc="-12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50" spc="7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đo</a:t>
                      </a:r>
                      <a:r>
                        <a:rPr sz="1550" spc="-12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50" spc="6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khoảng</a:t>
                      </a:r>
                      <a:r>
                        <a:rPr sz="1550" spc="-12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50" spc="6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cách</a:t>
                      </a:r>
                      <a:r>
                        <a:rPr sz="1550" spc="-12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50" spc="4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từ</a:t>
                      </a:r>
                      <a:r>
                        <a:rPr sz="1550" spc="-12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50" spc="5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đối</a:t>
                      </a:r>
                      <a:r>
                        <a:rPr sz="1550" spc="-12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50" spc="6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tượng</a:t>
                      </a:r>
                      <a:r>
                        <a:rPr sz="1550" spc="-12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50" spc="7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đến </a:t>
                      </a:r>
                      <a:r>
                        <a:rPr sz="1550" spc="-53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50" spc="4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camera</a:t>
                      </a:r>
                      <a:endParaRPr sz="1550">
                        <a:latin typeface="Verdana"/>
                        <a:cs typeface="Verdana"/>
                      </a:endParaRPr>
                    </a:p>
                    <a:p>
                      <a:pPr marL="2489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550" spc="9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Dùng</a:t>
                      </a:r>
                      <a:r>
                        <a:rPr sz="1550" spc="-13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50" spc="4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thị</a:t>
                      </a:r>
                      <a:r>
                        <a:rPr sz="1550" spc="-13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50" spc="5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giác</a:t>
                      </a:r>
                      <a:r>
                        <a:rPr sz="1550" spc="-13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50" spc="3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máy</a:t>
                      </a:r>
                      <a:r>
                        <a:rPr sz="1550" spc="-135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50" spc="50" dirty="0">
                          <a:solidFill>
                            <a:srgbClr val="171B20"/>
                          </a:solidFill>
                          <a:latin typeface="Verdana"/>
                          <a:cs typeface="Verdana"/>
                        </a:rPr>
                        <a:t>tính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T="1974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146"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350" b="1" spc="-45" dirty="0">
                          <a:latin typeface="Arial"/>
                          <a:cs typeface="Arial"/>
                        </a:rPr>
                        <a:t>TỔNG</a:t>
                      </a:r>
                      <a:r>
                        <a:rPr sz="2350" b="1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50" b="1" spc="-15" dirty="0">
                          <a:latin typeface="Arial"/>
                          <a:cs typeface="Arial"/>
                        </a:rPr>
                        <a:t>QUAN</a:t>
                      </a:r>
                      <a:r>
                        <a:rPr sz="2350" b="1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50" b="1" spc="-75" dirty="0">
                          <a:latin typeface="Arial"/>
                          <a:cs typeface="Arial"/>
                        </a:rPr>
                        <a:t>HỆ</a:t>
                      </a:r>
                      <a:r>
                        <a:rPr sz="2350" b="1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50" b="1" spc="-5" dirty="0">
                          <a:latin typeface="Arial"/>
                          <a:cs typeface="Arial"/>
                        </a:rPr>
                        <a:t>THỐNG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00B3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7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554480">
                        <a:lnSpc>
                          <a:spcPct val="100000"/>
                        </a:lnSpc>
                      </a:pPr>
                      <a:r>
                        <a:rPr sz="1100" spc="70" dirty="0">
                          <a:latin typeface="Microsoft Sans Serif"/>
                          <a:cs typeface="Microsoft Sans Serif"/>
                        </a:rPr>
                        <a:t>Hình</a:t>
                      </a:r>
                      <a:r>
                        <a:rPr sz="110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1:</a:t>
                      </a:r>
                      <a:r>
                        <a:rPr sz="110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45" dirty="0">
                          <a:latin typeface="Microsoft Sans Serif"/>
                          <a:cs typeface="Microsoft Sans Serif"/>
                        </a:rPr>
                        <a:t>Sơ</a:t>
                      </a:r>
                      <a:r>
                        <a:rPr sz="110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55" dirty="0">
                          <a:latin typeface="Microsoft Sans Serif"/>
                          <a:cs typeface="Microsoft Sans Serif"/>
                        </a:rPr>
                        <a:t>đồ</a:t>
                      </a:r>
                      <a:r>
                        <a:rPr sz="1100" spc="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75" dirty="0">
                          <a:latin typeface="Microsoft Sans Serif"/>
                          <a:cs typeface="Microsoft Sans Serif"/>
                        </a:rPr>
                        <a:t>khối</a:t>
                      </a:r>
                      <a:r>
                        <a:rPr sz="110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35" dirty="0">
                          <a:latin typeface="Microsoft Sans Serif"/>
                          <a:cs typeface="Microsoft Sans Serif"/>
                        </a:rPr>
                        <a:t>hệ</a:t>
                      </a:r>
                      <a:r>
                        <a:rPr sz="110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75" dirty="0">
                          <a:latin typeface="Microsoft Sans Serif"/>
                          <a:cs typeface="Microsoft Sans Serif"/>
                        </a:rPr>
                        <a:t>thống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306705" marR="57785" algn="just">
                        <a:lnSpc>
                          <a:spcPct val="108400"/>
                        </a:lnSpc>
                        <a:spcBef>
                          <a:spcPts val="640"/>
                        </a:spcBef>
                      </a:pPr>
                      <a:r>
                        <a:rPr sz="1550" spc="13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Camera </a:t>
                      </a:r>
                      <a:r>
                        <a:rPr sz="1550" spc="-2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550" spc="-24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9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Thu </a:t>
                      </a:r>
                      <a:r>
                        <a:rPr sz="1550" spc="14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hình </a:t>
                      </a:r>
                      <a:r>
                        <a:rPr sz="1550" spc="114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ả</a:t>
                      </a:r>
                      <a:r>
                        <a:rPr sz="1550" spc="114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nh </a:t>
                      </a:r>
                      <a:r>
                        <a:rPr sz="1550" spc="10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550" spc="10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ầ</a:t>
                      </a:r>
                      <a:r>
                        <a:rPr sz="1550" spc="10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u </a:t>
                      </a:r>
                      <a:r>
                        <a:rPr sz="1550" spc="7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vào </a:t>
                      </a:r>
                      <a:r>
                        <a:rPr sz="1550" spc="9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550" spc="9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ể 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phát </a:t>
                      </a:r>
                      <a:r>
                        <a:rPr sz="1550" spc="14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0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hi</a:t>
                      </a:r>
                      <a:r>
                        <a:rPr sz="1550" spc="10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ệ</a:t>
                      </a:r>
                      <a:r>
                        <a:rPr sz="1550" spc="10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550" spc="-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9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550" spc="19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ụ</a:t>
                      </a:r>
                      <a:r>
                        <a:rPr sz="1550" spc="19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5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tiêu.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306705" marR="55880" indent="53975" algn="just">
                        <a:lnSpc>
                          <a:spcPct val="108400"/>
                        </a:lnSpc>
                      </a:pPr>
                      <a:r>
                        <a:rPr sz="1550" spc="9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Jetson</a:t>
                      </a:r>
                      <a:r>
                        <a:rPr sz="15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2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Xavier:</a:t>
                      </a:r>
                      <a:r>
                        <a:rPr sz="15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4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có</a:t>
                      </a:r>
                      <a:r>
                        <a:rPr sz="1550" spc="-5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7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ch</a:t>
                      </a:r>
                      <a:r>
                        <a:rPr sz="1550" spc="17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ứ</a:t>
                      </a:r>
                      <a:r>
                        <a:rPr sz="1550" spc="17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5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năng</a:t>
                      </a:r>
                      <a:r>
                        <a:rPr sz="15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4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chính</a:t>
                      </a:r>
                      <a:r>
                        <a:rPr sz="1550" spc="-5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8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là</a:t>
                      </a:r>
                      <a:r>
                        <a:rPr sz="15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1550" spc="12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ử</a:t>
                      </a:r>
                      <a:r>
                        <a:rPr sz="1550" spc="2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spc="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lý </a:t>
                      </a:r>
                      <a:r>
                        <a:rPr sz="1550" spc="-47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và</a:t>
                      </a:r>
                      <a:r>
                        <a:rPr sz="1550" spc="-1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5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phân</a:t>
                      </a:r>
                      <a:r>
                        <a:rPr sz="1550" spc="-1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2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tích</a:t>
                      </a:r>
                      <a:r>
                        <a:rPr sz="1550" spc="-1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4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hình</a:t>
                      </a:r>
                      <a:r>
                        <a:rPr sz="1550" spc="-1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14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ả</a:t>
                      </a:r>
                      <a:r>
                        <a:rPr sz="1550" spc="114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nh</a:t>
                      </a:r>
                      <a:r>
                        <a:rPr sz="1550" spc="-1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4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550" spc="14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ừ</a:t>
                      </a:r>
                      <a:r>
                        <a:rPr sz="1550" spc="6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spc="13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camera</a:t>
                      </a:r>
                      <a:r>
                        <a:rPr sz="1550" spc="-1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9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550" spc="9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ể</a:t>
                      </a:r>
                      <a:r>
                        <a:rPr sz="1550" spc="6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spc="1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nh</a:t>
                      </a:r>
                      <a:r>
                        <a:rPr sz="1550" spc="12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ậ</a:t>
                      </a:r>
                      <a:r>
                        <a:rPr sz="1550" spc="1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 </a:t>
                      </a:r>
                      <a:r>
                        <a:rPr sz="1550" spc="-47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1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di</a:t>
                      </a:r>
                      <a:r>
                        <a:rPr sz="1550" spc="11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ệ</a:t>
                      </a:r>
                      <a:r>
                        <a:rPr sz="1550" spc="11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550" spc="-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và</a:t>
                      </a:r>
                      <a:r>
                        <a:rPr sz="15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2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theo</a:t>
                      </a:r>
                      <a:r>
                        <a:rPr sz="15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3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dõi</a:t>
                      </a:r>
                      <a:r>
                        <a:rPr sz="1550" spc="-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9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550" spc="19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ụ</a:t>
                      </a:r>
                      <a:r>
                        <a:rPr sz="1550" spc="19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5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tiêu.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306705" marR="57785" indent="132715" algn="just">
                        <a:lnSpc>
                          <a:spcPct val="108400"/>
                        </a:lnSpc>
                      </a:pPr>
                      <a:r>
                        <a:rPr sz="1550" spc="4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Pin:</a:t>
                      </a:r>
                      <a:r>
                        <a:rPr sz="1550" spc="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9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550" spc="9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ể</a:t>
                      </a:r>
                      <a:r>
                        <a:rPr sz="1550" spc="9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spc="1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550" spc="12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ấ</a:t>
                      </a:r>
                      <a:r>
                        <a:rPr sz="1550" spc="1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p 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ngu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ồ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 </a:t>
                      </a:r>
                      <a:r>
                        <a:rPr sz="1550" spc="15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cho </a:t>
                      </a:r>
                      <a:r>
                        <a:rPr sz="1550" spc="1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board </a:t>
                      </a:r>
                      <a:r>
                        <a:rPr sz="1550" spc="9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Jetson </a:t>
                      </a:r>
                      <a:r>
                        <a:rPr sz="1550" spc="10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Xavier</a:t>
                      </a:r>
                      <a:r>
                        <a:rPr sz="1550" spc="-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và</a:t>
                      </a:r>
                      <a:r>
                        <a:rPr sz="15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0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kh</a:t>
                      </a:r>
                      <a:r>
                        <a:rPr sz="1550" spc="10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ố</a:t>
                      </a:r>
                      <a:r>
                        <a:rPr sz="1550" spc="10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5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ộ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ng</a:t>
                      </a:r>
                      <a:r>
                        <a:rPr sz="15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3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550" spc="13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ơ</a:t>
                      </a:r>
                      <a:r>
                        <a:rPr sz="1550" spc="1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spc="18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D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306705" marR="61594" indent="97155" algn="just">
                        <a:lnSpc>
                          <a:spcPct val="108400"/>
                        </a:lnSpc>
                      </a:pPr>
                      <a:r>
                        <a:rPr sz="1550" spc="12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Kh</a:t>
                      </a:r>
                      <a:r>
                        <a:rPr sz="1550" spc="12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ố</a:t>
                      </a:r>
                      <a:r>
                        <a:rPr sz="1550" spc="12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i 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ộ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ng </a:t>
                      </a:r>
                      <a:r>
                        <a:rPr sz="1550" spc="13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550" spc="13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ơ </a:t>
                      </a:r>
                      <a:r>
                        <a:rPr sz="1550" spc="3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DC: </a:t>
                      </a:r>
                      <a:r>
                        <a:rPr sz="1550" spc="1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dùng </a:t>
                      </a:r>
                      <a:r>
                        <a:rPr sz="1550" spc="9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550" spc="9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ể </a:t>
                      </a:r>
                      <a:r>
                        <a:rPr sz="1550" spc="7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550" spc="7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ạ</a:t>
                      </a:r>
                      <a:r>
                        <a:rPr sz="1550" spc="7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o </a:t>
                      </a:r>
                      <a:r>
                        <a:rPr sz="1550" spc="11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chuy</a:t>
                      </a:r>
                      <a:r>
                        <a:rPr sz="1550" spc="11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ể</a:t>
                      </a:r>
                      <a:r>
                        <a:rPr sz="1550" spc="11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 </a:t>
                      </a:r>
                      <a:r>
                        <a:rPr sz="1550" spc="114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ộ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ng</a:t>
                      </a:r>
                      <a:r>
                        <a:rPr sz="1550" spc="-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3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di</a:t>
                      </a:r>
                      <a:r>
                        <a:rPr sz="15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1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chuy</a:t>
                      </a:r>
                      <a:r>
                        <a:rPr sz="1550" spc="11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ể</a:t>
                      </a:r>
                      <a:r>
                        <a:rPr sz="1550" spc="11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550" spc="-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5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cho</a:t>
                      </a:r>
                      <a:r>
                        <a:rPr sz="15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robot.</a:t>
                      </a:r>
                      <a:r>
                        <a:rPr sz="15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-1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306705" marR="58419" indent="104139" algn="just">
                        <a:lnSpc>
                          <a:spcPct val="108400"/>
                        </a:lnSpc>
                      </a:pPr>
                      <a:r>
                        <a:rPr sz="1550" spc="12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Kh</a:t>
                      </a:r>
                      <a:r>
                        <a:rPr sz="1550" spc="12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ố</a:t>
                      </a:r>
                      <a:r>
                        <a:rPr sz="1550" spc="12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i 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ộ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ng </a:t>
                      </a:r>
                      <a:r>
                        <a:rPr sz="1550" spc="13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550" spc="13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ơ </a:t>
                      </a:r>
                      <a:r>
                        <a:rPr sz="155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servo: </a:t>
                      </a:r>
                      <a:r>
                        <a:rPr sz="1550" spc="9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đi</a:t>
                      </a:r>
                      <a:r>
                        <a:rPr sz="1550" spc="9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ề</a:t>
                      </a:r>
                      <a:r>
                        <a:rPr sz="1550" spc="9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u </a:t>
                      </a:r>
                      <a:r>
                        <a:rPr sz="1550" spc="14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ch</a:t>
                      </a:r>
                      <a:r>
                        <a:rPr sz="1550" spc="14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ỉ</a:t>
                      </a:r>
                      <a:r>
                        <a:rPr sz="1550" spc="14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nh </a:t>
                      </a:r>
                      <a:r>
                        <a:rPr sz="1550" spc="15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550" spc="15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ướ</a:t>
                      </a:r>
                      <a:r>
                        <a:rPr sz="1550" spc="15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ng </a:t>
                      </a:r>
                      <a:r>
                        <a:rPr sz="1550" spc="1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1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chuy</a:t>
                      </a:r>
                      <a:r>
                        <a:rPr sz="1550" spc="11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ể</a:t>
                      </a:r>
                      <a:r>
                        <a:rPr sz="1550" spc="11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550" spc="-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ộ</a:t>
                      </a:r>
                      <a:r>
                        <a:rPr sz="1550" spc="13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ng</a:t>
                      </a:r>
                      <a:r>
                        <a:rPr sz="15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114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550" spc="114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ủ</a:t>
                      </a:r>
                      <a:r>
                        <a:rPr sz="1550" spc="114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550" spc="-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50" spc="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robot.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58"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350" b="1" spc="15" dirty="0">
                          <a:latin typeface="Arial"/>
                          <a:cs typeface="Arial"/>
                        </a:rPr>
                        <a:t>MÔ</a:t>
                      </a:r>
                      <a:r>
                        <a:rPr sz="2350" b="1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50" b="1" spc="100" dirty="0">
                          <a:latin typeface="Arial"/>
                          <a:cs typeface="Arial"/>
                        </a:rPr>
                        <a:t>HÌNH</a:t>
                      </a:r>
                      <a:r>
                        <a:rPr sz="2350" b="1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50" b="1" spc="-75" dirty="0">
                          <a:latin typeface="Arial"/>
                          <a:cs typeface="Arial"/>
                        </a:rPr>
                        <a:t>THỰC</a:t>
                      </a:r>
                      <a:r>
                        <a:rPr sz="2350" b="1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50" b="1" spc="-160" dirty="0">
                          <a:latin typeface="Arial"/>
                          <a:cs typeface="Arial"/>
                        </a:rPr>
                        <a:t>TẾ</a:t>
                      </a:r>
                      <a:endParaRPr sz="2350" dirty="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00B3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8699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100" spc="70" dirty="0">
                          <a:latin typeface="Microsoft Sans Serif"/>
                          <a:cs typeface="Microsoft Sans Serif"/>
                        </a:rPr>
                        <a:t>Hình</a:t>
                      </a:r>
                      <a:r>
                        <a:rPr sz="1100" spc="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2:</a:t>
                      </a:r>
                      <a:r>
                        <a:rPr sz="1100" spc="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Mô</a:t>
                      </a:r>
                      <a:r>
                        <a:rPr sz="1100" spc="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70" dirty="0">
                          <a:latin typeface="Microsoft Sans Serif"/>
                          <a:cs typeface="Microsoft Sans Serif"/>
                        </a:rPr>
                        <a:t>hình</a:t>
                      </a:r>
                      <a:r>
                        <a:rPr sz="1100" spc="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20" dirty="0">
                          <a:latin typeface="Microsoft Sans Serif"/>
                          <a:cs typeface="Microsoft Sans Serif"/>
                        </a:rPr>
                        <a:t>xe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52299" y="798914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5">
                <a:moveTo>
                  <a:pt x="35513" y="62711"/>
                </a:moveTo>
                <a:lnTo>
                  <a:pt x="27197" y="62711"/>
                </a:lnTo>
                <a:lnTo>
                  <a:pt x="23198" y="61916"/>
                </a:lnTo>
                <a:lnTo>
                  <a:pt x="0" y="35513"/>
                </a:lnTo>
                <a:lnTo>
                  <a:pt x="0" y="27197"/>
                </a:lnTo>
                <a:lnTo>
                  <a:pt x="27197" y="0"/>
                </a:lnTo>
                <a:lnTo>
                  <a:pt x="35513" y="0"/>
                </a:lnTo>
                <a:lnTo>
                  <a:pt x="62711" y="27197"/>
                </a:lnTo>
                <a:lnTo>
                  <a:pt x="62711" y="31355"/>
                </a:lnTo>
                <a:lnTo>
                  <a:pt x="62711" y="35513"/>
                </a:lnTo>
                <a:lnTo>
                  <a:pt x="35513" y="62711"/>
                </a:lnTo>
                <a:close/>
              </a:path>
            </a:pathLst>
          </a:custGeom>
          <a:solidFill>
            <a:srgbClr val="171B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99" y="874168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5">
                <a:moveTo>
                  <a:pt x="35513" y="62711"/>
                </a:moveTo>
                <a:lnTo>
                  <a:pt x="27197" y="62711"/>
                </a:lnTo>
                <a:lnTo>
                  <a:pt x="23198" y="61915"/>
                </a:lnTo>
                <a:lnTo>
                  <a:pt x="0" y="35513"/>
                </a:lnTo>
                <a:lnTo>
                  <a:pt x="0" y="27197"/>
                </a:lnTo>
                <a:lnTo>
                  <a:pt x="27197" y="0"/>
                </a:lnTo>
                <a:lnTo>
                  <a:pt x="35513" y="0"/>
                </a:lnTo>
                <a:lnTo>
                  <a:pt x="62711" y="27197"/>
                </a:lnTo>
                <a:lnTo>
                  <a:pt x="62711" y="31355"/>
                </a:lnTo>
                <a:lnTo>
                  <a:pt x="62711" y="35513"/>
                </a:lnTo>
                <a:lnTo>
                  <a:pt x="35513" y="62711"/>
                </a:lnTo>
                <a:close/>
              </a:path>
            </a:pathLst>
          </a:custGeom>
          <a:solidFill>
            <a:srgbClr val="171B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14" y="9942450"/>
            <a:ext cx="4318146" cy="20605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736" y="12286146"/>
            <a:ext cx="63998" cy="639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736" y="12798138"/>
            <a:ext cx="63998" cy="639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736" y="13566125"/>
            <a:ext cx="63998" cy="639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736" y="14078117"/>
            <a:ext cx="63998" cy="639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736" y="14590109"/>
            <a:ext cx="63998" cy="6399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9881" y="15897345"/>
            <a:ext cx="1926144" cy="3234130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40549"/>
              </p:ext>
            </p:extLst>
          </p:nvPr>
        </p:nvGraphicFramePr>
        <p:xfrm>
          <a:off x="9594867" y="7029395"/>
          <a:ext cx="4485005" cy="12805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154">
                <a:tc>
                  <a:txBody>
                    <a:bodyPr/>
                    <a:lstStyle/>
                    <a:p>
                      <a:pPr marR="22860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350" b="1" spc="-185" dirty="0">
                          <a:latin typeface="Arial"/>
                          <a:cs typeface="Arial"/>
                        </a:rPr>
                        <a:t>KẾT</a:t>
                      </a:r>
                      <a:r>
                        <a:rPr sz="2350" b="1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50" b="1" spc="-55" dirty="0">
                          <a:latin typeface="Arial"/>
                          <a:cs typeface="Arial"/>
                        </a:rPr>
                        <a:t>QUẢ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00B3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42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100" spc="70" dirty="0" err="1">
                          <a:latin typeface="Microsoft Sans Serif"/>
                          <a:cs typeface="Microsoft Sans Serif"/>
                        </a:rPr>
                        <a:t>Hình</a:t>
                      </a:r>
                      <a:r>
                        <a:rPr sz="1100" spc="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7:</a:t>
                      </a:r>
                      <a:r>
                        <a:rPr sz="1100" spc="9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30" dirty="0">
                          <a:latin typeface="Microsoft Sans Serif"/>
                          <a:cs typeface="Microsoft Sans Serif"/>
                        </a:rPr>
                        <a:t>Kết</a:t>
                      </a:r>
                      <a:r>
                        <a:rPr sz="1100" spc="9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50" dirty="0">
                          <a:latin typeface="Microsoft Sans Serif"/>
                          <a:cs typeface="Microsoft Sans Serif"/>
                        </a:rPr>
                        <a:t>quả</a:t>
                      </a:r>
                      <a:r>
                        <a:rPr sz="1100" spc="9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70" dirty="0">
                          <a:latin typeface="Microsoft Sans Serif"/>
                          <a:cs typeface="Microsoft Sans Serif"/>
                        </a:rPr>
                        <a:t>thực</a:t>
                      </a:r>
                      <a:r>
                        <a:rPr sz="1100" spc="9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65" dirty="0">
                          <a:latin typeface="Microsoft Sans Serif"/>
                          <a:cs typeface="Microsoft Sans Serif"/>
                        </a:rPr>
                        <a:t>nghiệm</a:t>
                      </a:r>
                      <a:r>
                        <a:rPr sz="1100" spc="9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85" dirty="0">
                          <a:latin typeface="Microsoft Sans Serif"/>
                          <a:cs typeface="Microsoft Sans Serif"/>
                        </a:rPr>
                        <a:t>thuật </a:t>
                      </a:r>
                      <a:r>
                        <a:rPr sz="1100" spc="70" dirty="0">
                          <a:latin typeface="Microsoft Sans Serif"/>
                          <a:cs typeface="Microsoft Sans Serif"/>
                        </a:rPr>
                        <a:t>toán</a:t>
                      </a:r>
                      <a:r>
                        <a:rPr sz="1100" spc="9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55" dirty="0">
                          <a:latin typeface="Microsoft Sans Serif"/>
                          <a:cs typeface="Microsoft Sans Serif"/>
                        </a:rPr>
                        <a:t>đo</a:t>
                      </a:r>
                      <a:r>
                        <a:rPr sz="1100" spc="9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65" dirty="0">
                          <a:latin typeface="Microsoft Sans Serif"/>
                          <a:cs typeface="Microsoft Sans Serif"/>
                        </a:rPr>
                        <a:t>khoảng</a:t>
                      </a:r>
                      <a:r>
                        <a:rPr sz="1100" spc="9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45" dirty="0">
                          <a:latin typeface="Microsoft Sans Serif"/>
                          <a:cs typeface="Microsoft Sans Serif"/>
                        </a:rPr>
                        <a:t>cách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1050" spc="60" dirty="0">
                          <a:latin typeface="Microsoft Sans Serif"/>
                          <a:cs typeface="Microsoft Sans Serif"/>
                        </a:rPr>
                        <a:t>Hình</a:t>
                      </a:r>
                      <a:r>
                        <a:rPr sz="1050" spc="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50" spc="-25" dirty="0">
                          <a:latin typeface="Microsoft Sans Serif"/>
                          <a:cs typeface="Microsoft Sans Serif"/>
                        </a:rPr>
                        <a:t>8:</a:t>
                      </a:r>
                      <a:r>
                        <a:rPr sz="105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50" spc="25" dirty="0">
                          <a:latin typeface="Microsoft Sans Serif"/>
                          <a:cs typeface="Microsoft Sans Serif"/>
                        </a:rPr>
                        <a:t>Kết</a:t>
                      </a:r>
                      <a:r>
                        <a:rPr sz="105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50" spc="40" dirty="0">
                          <a:latin typeface="Microsoft Sans Serif"/>
                          <a:cs typeface="Microsoft Sans Serif"/>
                        </a:rPr>
                        <a:t>quả</a:t>
                      </a:r>
                      <a:r>
                        <a:rPr sz="1050" spc="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50" spc="60" dirty="0">
                          <a:latin typeface="Microsoft Sans Serif"/>
                          <a:cs typeface="Microsoft Sans Serif"/>
                        </a:rPr>
                        <a:t>thực</a:t>
                      </a:r>
                      <a:r>
                        <a:rPr sz="105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50" spc="55" dirty="0">
                          <a:latin typeface="Microsoft Sans Serif"/>
                          <a:cs typeface="Microsoft Sans Serif"/>
                        </a:rPr>
                        <a:t>nghiệm</a:t>
                      </a:r>
                      <a:r>
                        <a:rPr sz="105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50" spc="70" dirty="0">
                          <a:latin typeface="Microsoft Sans Serif"/>
                          <a:cs typeface="Microsoft Sans Serif"/>
                        </a:rPr>
                        <a:t>thuật</a:t>
                      </a:r>
                      <a:r>
                        <a:rPr sz="1050" spc="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50" spc="60" dirty="0">
                          <a:latin typeface="Microsoft Sans Serif"/>
                          <a:cs typeface="Microsoft Sans Serif"/>
                        </a:rPr>
                        <a:t>toán</a:t>
                      </a:r>
                      <a:r>
                        <a:rPr sz="105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50" spc="55" dirty="0">
                          <a:latin typeface="Microsoft Sans Serif"/>
                          <a:cs typeface="Microsoft Sans Serif"/>
                        </a:rPr>
                        <a:t>bob</a:t>
                      </a:r>
                      <a:endParaRPr sz="1050" dirty="0">
                        <a:latin typeface="Microsoft Sans Serif"/>
                        <a:cs typeface="Microsoft Sans Serif"/>
                      </a:endParaRPr>
                    </a:p>
                    <a:p>
                      <a:pPr marL="351790" marR="98425" algn="just">
                        <a:lnSpc>
                          <a:spcPct val="107500"/>
                        </a:lnSpc>
                        <a:spcBef>
                          <a:spcPts val="50"/>
                        </a:spcBef>
                      </a:pPr>
                      <a:r>
                        <a:rPr sz="1500" spc="10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đi</a:t>
                      </a:r>
                      <a:r>
                        <a:rPr sz="1500" spc="10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ề</a:t>
                      </a:r>
                      <a:r>
                        <a:rPr sz="1500" spc="10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u </a:t>
                      </a:r>
                      <a:r>
                        <a:rPr sz="1500" spc="9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ki</a:t>
                      </a:r>
                      <a:r>
                        <a:rPr sz="1500" spc="9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ệ</a:t>
                      </a:r>
                      <a:r>
                        <a:rPr sz="1500" spc="9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 </a:t>
                      </a:r>
                      <a:r>
                        <a:rPr sz="1500" spc="1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ánh </a:t>
                      </a:r>
                      <a:r>
                        <a:rPr sz="1500" spc="10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sáng </a:t>
                      </a:r>
                      <a:r>
                        <a:rPr sz="1500" spc="13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thích </a:t>
                      </a:r>
                      <a:r>
                        <a:rPr sz="1500" spc="1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500" spc="16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ợ</a:t>
                      </a:r>
                      <a:r>
                        <a:rPr sz="1500" spc="1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p </a:t>
                      </a:r>
                      <a:r>
                        <a:rPr sz="1500" spc="10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500" spc="10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ể</a:t>
                      </a:r>
                      <a:r>
                        <a:rPr sz="1500" spc="10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spc="1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cho </a:t>
                      </a:r>
                      <a:r>
                        <a:rPr sz="1500" spc="1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10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thu</a:t>
                      </a:r>
                      <a:r>
                        <a:rPr sz="1500" spc="10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ậ</a:t>
                      </a:r>
                      <a:r>
                        <a:rPr sz="1500" spc="10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500" spc="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12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toán</a:t>
                      </a:r>
                      <a:r>
                        <a:rPr sz="1500" spc="7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13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ổ</a:t>
                      </a:r>
                      <a:r>
                        <a:rPr sz="1500" spc="13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500" spc="7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14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500" spc="14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ị</a:t>
                      </a:r>
                      <a:r>
                        <a:rPr sz="1500" spc="14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nh</a:t>
                      </a:r>
                      <a:r>
                        <a:rPr sz="1500" spc="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8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là</a:t>
                      </a:r>
                      <a:r>
                        <a:rPr sz="1500" spc="7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11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ở</a:t>
                      </a:r>
                      <a:r>
                        <a:rPr sz="1500" spc="14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spc="11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trong</a:t>
                      </a:r>
                      <a:r>
                        <a:rPr sz="1500" spc="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17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môi</a:t>
                      </a:r>
                      <a:r>
                        <a:rPr sz="1500" spc="7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12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tr</a:t>
                      </a:r>
                      <a:r>
                        <a:rPr sz="1500" spc="12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ườ</a:t>
                      </a:r>
                      <a:r>
                        <a:rPr sz="1500" spc="12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ng </a:t>
                      </a:r>
                      <a:r>
                        <a:rPr sz="1500" spc="-4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1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ánh</a:t>
                      </a:r>
                      <a:r>
                        <a:rPr sz="150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10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sáng</a:t>
                      </a:r>
                      <a:r>
                        <a:rPr sz="1500" spc="-5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10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500" spc="10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ừ</a:t>
                      </a:r>
                      <a:r>
                        <a:rPr sz="1500" spc="10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500" spc="-5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ph</a:t>
                      </a:r>
                      <a:r>
                        <a:rPr sz="1500" spc="6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ả</a:t>
                      </a:r>
                      <a:r>
                        <a:rPr sz="1500" spc="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i.</a:t>
                      </a:r>
                      <a:endParaRPr sz="1500" dirty="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50" dirty="0">
                        <a:latin typeface="Times New Roman"/>
                        <a:cs typeface="Times New Roman"/>
                      </a:endParaRPr>
                    </a:p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1100" spc="70" dirty="0">
                          <a:latin typeface="Microsoft Sans Serif"/>
                          <a:cs typeface="Microsoft Sans Serif"/>
                        </a:rPr>
                        <a:t>Hình</a:t>
                      </a:r>
                      <a:r>
                        <a:rPr sz="110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9:</a:t>
                      </a:r>
                      <a:r>
                        <a:rPr sz="1100" spc="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20" dirty="0">
                          <a:latin typeface="Microsoft Sans Serif"/>
                          <a:cs typeface="Microsoft Sans Serif"/>
                        </a:rPr>
                        <a:t>Cho</a:t>
                      </a:r>
                      <a:r>
                        <a:rPr sz="1100" spc="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20" dirty="0">
                          <a:latin typeface="Microsoft Sans Serif"/>
                          <a:cs typeface="Microsoft Sans Serif"/>
                        </a:rPr>
                        <a:t>xe</a:t>
                      </a:r>
                      <a:r>
                        <a:rPr sz="1100" spc="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45" dirty="0">
                          <a:latin typeface="Microsoft Sans Serif"/>
                          <a:cs typeface="Microsoft Sans Serif"/>
                        </a:rPr>
                        <a:t>chạy</a:t>
                      </a:r>
                      <a:r>
                        <a:rPr sz="1100" spc="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70" dirty="0">
                          <a:latin typeface="Microsoft Sans Serif"/>
                          <a:cs typeface="Microsoft Sans Serif"/>
                        </a:rPr>
                        <a:t>thực</a:t>
                      </a:r>
                      <a:r>
                        <a:rPr sz="1100" spc="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65" dirty="0">
                          <a:latin typeface="Microsoft Sans Serif"/>
                          <a:cs typeface="Microsoft Sans Serif"/>
                        </a:rPr>
                        <a:t>nghiệm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  <a:p>
                      <a:pPr marR="22860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350" b="1" spc="-185" dirty="0">
                          <a:latin typeface="Arial"/>
                          <a:cs typeface="Arial"/>
                        </a:rPr>
                        <a:t>KẾT</a:t>
                      </a:r>
                      <a:r>
                        <a:rPr sz="235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50" b="1" spc="-60" dirty="0">
                          <a:latin typeface="Arial"/>
                          <a:cs typeface="Arial"/>
                        </a:rPr>
                        <a:t>LUẬN</a:t>
                      </a:r>
                      <a:endParaRPr sz="2350" dirty="0">
                        <a:latin typeface="Arial"/>
                        <a:cs typeface="Arial"/>
                      </a:endParaRPr>
                    </a:p>
                    <a:p>
                      <a:pPr marL="3536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50" spc="12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Ư</a:t>
                      </a:r>
                      <a:r>
                        <a:rPr sz="1450" spc="12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450" spc="-9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đi</a:t>
                      </a:r>
                      <a:r>
                        <a:rPr sz="1450" spc="6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ể</a:t>
                      </a:r>
                      <a:r>
                        <a:rPr sz="1450" spc="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m:</a:t>
                      </a:r>
                      <a:endParaRPr sz="1450" dirty="0">
                        <a:latin typeface="Tahoma"/>
                        <a:cs typeface="Tahoma"/>
                      </a:endParaRPr>
                    </a:p>
                    <a:p>
                      <a:pPr marL="353695" marR="96520">
                        <a:lnSpc>
                          <a:spcPct val="106700"/>
                        </a:lnSpc>
                      </a:pPr>
                      <a:r>
                        <a:rPr sz="1450" spc="13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Nh</a:t>
                      </a:r>
                      <a:r>
                        <a:rPr sz="1450" spc="13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ậ</a:t>
                      </a:r>
                      <a:r>
                        <a:rPr sz="1450" spc="13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50" spc="4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0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di</a:t>
                      </a:r>
                      <a:r>
                        <a:rPr sz="1450" spc="10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ệ</a:t>
                      </a:r>
                      <a:r>
                        <a:rPr sz="1450" spc="10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50" spc="4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450" spc="14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ượ</a:t>
                      </a:r>
                      <a:r>
                        <a:rPr sz="1450" spc="1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450" spc="4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9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450" spc="19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ụ</a:t>
                      </a:r>
                      <a:r>
                        <a:rPr sz="1450" spc="19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450" spc="47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9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tiêu</a:t>
                      </a:r>
                      <a:r>
                        <a:rPr sz="1450" spc="4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và</a:t>
                      </a:r>
                      <a:r>
                        <a:rPr sz="1450" spc="4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9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bám</a:t>
                      </a:r>
                      <a:r>
                        <a:rPr sz="1450" spc="47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14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theo </a:t>
                      </a:r>
                      <a:r>
                        <a:rPr sz="1450" spc="-44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3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450" spc="13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ươ</a:t>
                      </a:r>
                      <a:r>
                        <a:rPr sz="1450" spc="13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ng</a:t>
                      </a:r>
                      <a:r>
                        <a:rPr sz="14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0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450" spc="10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ố</a:t>
                      </a:r>
                      <a:r>
                        <a:rPr sz="1450" spc="10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450" spc="-5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14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ổ</a:t>
                      </a:r>
                      <a:r>
                        <a:rPr sz="1450" spc="114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50" spc="-5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7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450" spc="7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ị</a:t>
                      </a:r>
                      <a:r>
                        <a:rPr sz="1450" spc="7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nh.</a:t>
                      </a:r>
                      <a:endParaRPr sz="1450" dirty="0">
                        <a:latin typeface="Tahoma"/>
                        <a:cs typeface="Tahoma"/>
                      </a:endParaRPr>
                    </a:p>
                    <a:p>
                      <a:pPr marL="353695" marR="683260">
                        <a:lnSpc>
                          <a:spcPct val="106700"/>
                        </a:lnSpc>
                      </a:pPr>
                      <a:r>
                        <a:rPr sz="1450" spc="1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Chi</a:t>
                      </a:r>
                      <a:r>
                        <a:rPr sz="1450" spc="-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3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phí</a:t>
                      </a:r>
                      <a:r>
                        <a:rPr sz="14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phù</a:t>
                      </a:r>
                      <a:r>
                        <a:rPr sz="14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5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450" spc="15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ợ</a:t>
                      </a:r>
                      <a:r>
                        <a:rPr sz="1450" spc="15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4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cho</a:t>
                      </a:r>
                      <a:r>
                        <a:rPr sz="14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vi</a:t>
                      </a:r>
                      <a:r>
                        <a:rPr sz="1450" spc="6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ệ</a:t>
                      </a:r>
                      <a:r>
                        <a:rPr sz="1450" spc="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4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nghiên</a:t>
                      </a:r>
                      <a:r>
                        <a:rPr sz="14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8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450" spc="8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ứ</a:t>
                      </a:r>
                      <a:r>
                        <a:rPr sz="1450" spc="8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u. </a:t>
                      </a:r>
                      <a:r>
                        <a:rPr sz="1450" spc="-44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Nh</a:t>
                      </a:r>
                      <a:r>
                        <a:rPr sz="1450" spc="16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ượ</a:t>
                      </a:r>
                      <a:r>
                        <a:rPr sz="1450" spc="1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4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đi</a:t>
                      </a:r>
                      <a:r>
                        <a:rPr sz="1450" spc="6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ể</a:t>
                      </a:r>
                      <a:r>
                        <a:rPr sz="1450" spc="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m:</a:t>
                      </a:r>
                      <a:endParaRPr sz="1450" dirty="0">
                        <a:latin typeface="Tahoma"/>
                        <a:cs typeface="Tahoma"/>
                      </a:endParaRPr>
                    </a:p>
                    <a:p>
                      <a:pPr marL="353695" marR="98425" algn="just">
                        <a:lnSpc>
                          <a:spcPct val="106700"/>
                        </a:lnSpc>
                      </a:pPr>
                      <a:r>
                        <a:rPr sz="1450" spc="1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Camera</a:t>
                      </a:r>
                      <a:r>
                        <a:rPr sz="1450" spc="7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3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có</a:t>
                      </a:r>
                      <a:r>
                        <a:rPr sz="1450" spc="7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2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450" spc="12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ộ</a:t>
                      </a:r>
                      <a:r>
                        <a:rPr sz="1450" spc="14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50" spc="1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phân</a:t>
                      </a:r>
                      <a:r>
                        <a:rPr sz="1450" spc="7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gi</a:t>
                      </a:r>
                      <a:r>
                        <a:rPr sz="1450" spc="6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ả</a:t>
                      </a:r>
                      <a:r>
                        <a:rPr sz="1450" spc="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450" spc="7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ch</a:t>
                      </a:r>
                      <a:r>
                        <a:rPr sz="1450" spc="14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ư</a:t>
                      </a:r>
                      <a:r>
                        <a:rPr sz="1450" spc="1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50" spc="7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2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cao</a:t>
                      </a:r>
                      <a:r>
                        <a:rPr sz="1450" spc="7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làm</a:t>
                      </a:r>
                      <a:r>
                        <a:rPr sz="1450" spc="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1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ả</a:t>
                      </a:r>
                      <a:r>
                        <a:rPr sz="1450" spc="11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nh </a:t>
                      </a:r>
                      <a:r>
                        <a:rPr sz="1450" spc="-44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450" spc="14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ưở</a:t>
                      </a:r>
                      <a:r>
                        <a:rPr sz="1450" spc="1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ng</a:t>
                      </a:r>
                      <a:r>
                        <a:rPr sz="1450" spc="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1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450" spc="11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ế</a:t>
                      </a:r>
                      <a:r>
                        <a:rPr sz="1450" spc="11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50" spc="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vi</a:t>
                      </a:r>
                      <a:r>
                        <a:rPr sz="1450" spc="6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ệ</a:t>
                      </a:r>
                      <a:r>
                        <a:rPr sz="1450" spc="6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450" spc="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2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nh</a:t>
                      </a:r>
                      <a:r>
                        <a:rPr sz="1450" spc="12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ậ</a:t>
                      </a:r>
                      <a:r>
                        <a:rPr sz="1450" spc="12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50" spc="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0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di</a:t>
                      </a:r>
                      <a:r>
                        <a:rPr sz="1450" spc="10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ệ</a:t>
                      </a:r>
                      <a:r>
                        <a:rPr sz="1450" spc="10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50" spc="3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và</a:t>
                      </a:r>
                      <a:r>
                        <a:rPr sz="1450" spc="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14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theo</a:t>
                      </a:r>
                      <a:r>
                        <a:rPr sz="1450" spc="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dõi</a:t>
                      </a:r>
                      <a:r>
                        <a:rPr sz="1450" spc="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9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450" spc="19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ụ</a:t>
                      </a:r>
                      <a:r>
                        <a:rPr sz="1450" spc="19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 </a:t>
                      </a:r>
                      <a:r>
                        <a:rPr sz="1450" spc="-44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tiêu.</a:t>
                      </a:r>
                      <a:endParaRPr sz="1450" dirty="0">
                        <a:latin typeface="Tahoma"/>
                        <a:cs typeface="Tahoma"/>
                      </a:endParaRPr>
                    </a:p>
                    <a:p>
                      <a:pPr marL="353695" marR="613410" algn="just">
                        <a:lnSpc>
                          <a:spcPct val="106700"/>
                        </a:lnSpc>
                      </a:pPr>
                      <a:r>
                        <a:rPr sz="1450" spc="1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Ch</a:t>
                      </a:r>
                      <a:r>
                        <a:rPr sz="1450" spc="12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ị</a:t>
                      </a:r>
                      <a:r>
                        <a:rPr sz="1450" spc="1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4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1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ả</a:t>
                      </a:r>
                      <a:r>
                        <a:rPr sz="1450" spc="11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nh</a:t>
                      </a:r>
                      <a:r>
                        <a:rPr sz="14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450" spc="14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ưở</a:t>
                      </a:r>
                      <a:r>
                        <a:rPr sz="1450" spc="1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ng</a:t>
                      </a:r>
                      <a:r>
                        <a:rPr sz="14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3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450" spc="13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ừ</a:t>
                      </a:r>
                      <a:r>
                        <a:rPr sz="1450" spc="1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50" spc="13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ánh</a:t>
                      </a:r>
                      <a:r>
                        <a:rPr sz="14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sáng,</a:t>
                      </a:r>
                      <a:r>
                        <a:rPr sz="14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9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450" spc="9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ị</a:t>
                      </a:r>
                      <a:r>
                        <a:rPr sz="1450" spc="9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7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hình. </a:t>
                      </a:r>
                      <a:r>
                        <a:rPr sz="1450" spc="-44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450" spc="12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ộ</a:t>
                      </a:r>
                      <a:r>
                        <a:rPr sz="1450" spc="1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ng</a:t>
                      </a:r>
                      <a:r>
                        <a:rPr sz="14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2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450" spc="12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ơ</a:t>
                      </a:r>
                      <a:r>
                        <a:rPr sz="1450" spc="1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50" spc="16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DC</a:t>
                      </a:r>
                      <a:r>
                        <a:rPr sz="1450" spc="-5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ch</a:t>
                      </a:r>
                      <a:r>
                        <a:rPr sz="1450" spc="145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ư</a:t>
                      </a:r>
                      <a:r>
                        <a:rPr sz="1450" spc="145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50" spc="-5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50" spc="13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450" spc="13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ủ</a:t>
                      </a:r>
                      <a:r>
                        <a:rPr sz="1450" spc="1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50" spc="10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450" spc="100" dirty="0">
                          <a:solidFill>
                            <a:srgbClr val="171B20"/>
                          </a:solidFill>
                          <a:latin typeface="Microsoft Sans Serif"/>
                          <a:cs typeface="Microsoft Sans Serif"/>
                        </a:rPr>
                        <a:t>ạ</a:t>
                      </a:r>
                      <a:r>
                        <a:rPr sz="1450" spc="100" dirty="0">
                          <a:solidFill>
                            <a:srgbClr val="171B20"/>
                          </a:solidFill>
                          <a:latin typeface="Tahoma"/>
                          <a:cs typeface="Tahoma"/>
                        </a:rPr>
                        <a:t>nh.</a:t>
                      </a:r>
                      <a:endParaRPr sz="14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66">
                <a:tc>
                  <a:txBody>
                    <a:bodyPr/>
                    <a:lstStyle/>
                    <a:p>
                      <a:pPr marL="102552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700" spc="-30" dirty="0">
                          <a:latin typeface="Microsoft Sans Serif"/>
                          <a:cs typeface="Microsoft Sans Serif"/>
                        </a:rPr>
                        <a:t>GVHD:</a:t>
                      </a:r>
                      <a:r>
                        <a:rPr sz="1700" spc="10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spc="-45" dirty="0">
                          <a:latin typeface="Microsoft Sans Serif"/>
                          <a:cs typeface="Microsoft Sans Serif"/>
                        </a:rPr>
                        <a:t>TRẦN</a:t>
                      </a:r>
                      <a:r>
                        <a:rPr sz="1700" spc="1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spc="-15" dirty="0">
                          <a:latin typeface="Microsoft Sans Serif"/>
                          <a:cs typeface="Microsoft Sans Serif"/>
                        </a:rPr>
                        <a:t>VĂN</a:t>
                      </a:r>
                      <a:r>
                        <a:rPr sz="1700" spc="1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spc="5" dirty="0">
                          <a:latin typeface="Microsoft Sans Serif"/>
                          <a:cs typeface="Microsoft Sans Serif"/>
                        </a:rPr>
                        <a:t>HÙNG</a:t>
                      </a:r>
                      <a:endParaRPr sz="17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23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B3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9594867" y="19854019"/>
            <a:ext cx="4521200" cy="0"/>
          </a:xfrm>
          <a:custGeom>
            <a:avLst/>
            <a:gdLst/>
            <a:ahLst/>
            <a:cxnLst/>
            <a:rect l="l" t="t" r="r" b="b"/>
            <a:pathLst>
              <a:path w="4521200">
                <a:moveTo>
                  <a:pt x="0" y="0"/>
                </a:moveTo>
                <a:lnTo>
                  <a:pt x="4520817" y="0"/>
                </a:lnTo>
              </a:path>
            </a:pathLst>
          </a:custGeom>
          <a:ln w="73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776759" y="7011806"/>
            <a:ext cx="4641215" cy="12849860"/>
            <a:chOff x="4776759" y="7011806"/>
            <a:chExt cx="4641215" cy="12849860"/>
          </a:xfrm>
        </p:grpSpPr>
        <p:sp>
          <p:nvSpPr>
            <p:cNvPr id="15" name="object 15"/>
            <p:cNvSpPr/>
            <p:nvPr/>
          </p:nvSpPr>
          <p:spPr>
            <a:xfrm>
              <a:off x="4794676" y="7034826"/>
              <a:ext cx="4605655" cy="12791440"/>
            </a:xfrm>
            <a:custGeom>
              <a:avLst/>
              <a:gdLst/>
              <a:ahLst/>
              <a:cxnLst/>
              <a:rect l="l" t="t" r="r" b="b"/>
              <a:pathLst>
                <a:path w="4605655" h="12791440">
                  <a:moveTo>
                    <a:pt x="0" y="0"/>
                  </a:moveTo>
                  <a:lnTo>
                    <a:pt x="0" y="12790976"/>
                  </a:lnTo>
                </a:path>
                <a:path w="4605655" h="12791440">
                  <a:moveTo>
                    <a:pt x="4605315" y="0"/>
                  </a:moveTo>
                  <a:lnTo>
                    <a:pt x="4605315" y="12790976"/>
                  </a:lnTo>
                </a:path>
              </a:pathLst>
            </a:custGeom>
            <a:ln w="3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76759" y="7014357"/>
              <a:ext cx="4641215" cy="18415"/>
            </a:xfrm>
            <a:custGeom>
              <a:avLst/>
              <a:gdLst/>
              <a:ahLst/>
              <a:cxnLst/>
              <a:rect l="l" t="t" r="r" b="b"/>
              <a:pathLst>
                <a:path w="4641215" h="18415">
                  <a:moveTo>
                    <a:pt x="0" y="17917"/>
                  </a:moveTo>
                  <a:lnTo>
                    <a:pt x="4641150" y="17917"/>
                  </a:lnTo>
                </a:path>
                <a:path w="4641215" h="18415">
                  <a:moveTo>
                    <a:pt x="0" y="0"/>
                  </a:moveTo>
                  <a:lnTo>
                    <a:pt x="4641150" y="0"/>
                  </a:lnTo>
                </a:path>
              </a:pathLst>
            </a:custGeom>
            <a:ln w="5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76759" y="19843720"/>
              <a:ext cx="4641215" cy="0"/>
            </a:xfrm>
            <a:custGeom>
              <a:avLst/>
              <a:gdLst/>
              <a:ahLst/>
              <a:cxnLst/>
              <a:rect l="l" t="t" r="r" b="b"/>
              <a:pathLst>
                <a:path w="4641215">
                  <a:moveTo>
                    <a:pt x="0" y="0"/>
                  </a:moveTo>
                  <a:lnTo>
                    <a:pt x="4641150" y="0"/>
                  </a:lnTo>
                </a:path>
              </a:pathLst>
            </a:custGeom>
            <a:ln w="35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7458" y="7029724"/>
              <a:ext cx="4578350" cy="430530"/>
            </a:xfrm>
            <a:custGeom>
              <a:avLst/>
              <a:gdLst/>
              <a:ahLst/>
              <a:cxnLst/>
              <a:rect l="l" t="t" r="r" b="b"/>
              <a:pathLst>
                <a:path w="4578350" h="430529">
                  <a:moveTo>
                    <a:pt x="4577951" y="430023"/>
                  </a:moveTo>
                  <a:lnTo>
                    <a:pt x="0" y="430023"/>
                  </a:lnTo>
                  <a:lnTo>
                    <a:pt x="0" y="0"/>
                  </a:lnTo>
                  <a:lnTo>
                    <a:pt x="4577951" y="0"/>
                  </a:lnTo>
                  <a:lnTo>
                    <a:pt x="4577951" y="430023"/>
                  </a:lnTo>
                  <a:close/>
                </a:path>
              </a:pathLst>
            </a:custGeom>
            <a:solidFill>
              <a:srgbClr val="00B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2540" y="9634288"/>
              <a:ext cx="4488363" cy="263388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0756" y="7570774"/>
              <a:ext cx="4398775" cy="175592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833083" y="12684950"/>
              <a:ext cx="4524375" cy="923290"/>
            </a:xfrm>
            <a:custGeom>
              <a:avLst/>
              <a:gdLst/>
              <a:ahLst/>
              <a:cxnLst/>
              <a:rect l="l" t="t" r="r" b="b"/>
              <a:pathLst>
                <a:path w="4524375" h="923290">
                  <a:moveTo>
                    <a:pt x="0" y="922756"/>
                  </a:moveTo>
                  <a:lnTo>
                    <a:pt x="0" y="0"/>
                  </a:lnTo>
                  <a:lnTo>
                    <a:pt x="4524199" y="0"/>
                  </a:lnTo>
                  <a:lnTo>
                    <a:pt x="4524199" y="922757"/>
                  </a:lnTo>
                  <a:lnTo>
                    <a:pt x="0" y="922756"/>
                  </a:lnTo>
                  <a:close/>
                </a:path>
              </a:pathLst>
            </a:custGeom>
            <a:solidFill>
              <a:srgbClr val="00B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61871" y="13644707"/>
              <a:ext cx="2329290" cy="26518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2540" y="16608839"/>
              <a:ext cx="4515240" cy="2463672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04814" y="15768270"/>
            <a:ext cx="1621544" cy="170217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04814" y="17570665"/>
            <a:ext cx="1621544" cy="1594668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812594" y="7025868"/>
            <a:ext cx="4570095" cy="434340"/>
          </a:xfrm>
          <a:prstGeom prst="rect">
            <a:avLst/>
          </a:prstGeom>
          <a:solidFill>
            <a:srgbClr val="00B3B9"/>
          </a:solidFill>
        </p:spPr>
        <p:txBody>
          <a:bodyPr vert="horz" wrap="square" lIns="0" tIns="1270" rIns="0" bIns="0" rtlCol="0">
            <a:spAutoFit/>
          </a:bodyPr>
          <a:lstStyle/>
          <a:p>
            <a:pPr marL="26034" algn="ctr">
              <a:lnSpc>
                <a:spcPct val="100000"/>
              </a:lnSpc>
              <a:spcBef>
                <a:spcPts val="10"/>
              </a:spcBef>
            </a:pPr>
            <a:r>
              <a:rPr sz="2350" b="1" spc="-20" dirty="0">
                <a:latin typeface="Arial"/>
                <a:cs typeface="Arial"/>
              </a:rPr>
              <a:t>THUẬT</a:t>
            </a:r>
            <a:r>
              <a:rPr sz="2350" b="1" spc="120" dirty="0">
                <a:latin typeface="Arial"/>
                <a:cs typeface="Arial"/>
              </a:rPr>
              <a:t> </a:t>
            </a:r>
            <a:r>
              <a:rPr sz="2350" b="1" spc="-45" dirty="0">
                <a:latin typeface="Arial"/>
                <a:cs typeface="Arial"/>
              </a:rPr>
              <a:t>TOÁN</a:t>
            </a:r>
            <a:r>
              <a:rPr sz="2350" b="1" spc="125" dirty="0">
                <a:latin typeface="Arial"/>
                <a:cs typeface="Arial"/>
              </a:rPr>
              <a:t> </a:t>
            </a:r>
            <a:r>
              <a:rPr sz="2350" b="1" spc="-170" dirty="0">
                <a:latin typeface="Arial"/>
                <a:cs typeface="Arial"/>
              </a:rPr>
              <a:t>BLOB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648232" y="7591247"/>
            <a:ext cx="4425651" cy="246367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642020" y="10409017"/>
            <a:ext cx="4416692" cy="231137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825552" y="13842181"/>
            <a:ext cx="1988855" cy="106609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01955" y="13851780"/>
            <a:ext cx="1881349" cy="105713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770690" y="14962981"/>
            <a:ext cx="2275537" cy="1137768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5695525" y="19258207"/>
            <a:ext cx="28162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100" spc="70" dirty="0">
                <a:latin typeface="Microsoft Sans Serif"/>
                <a:cs typeface="Microsoft Sans Serif"/>
              </a:rPr>
              <a:t>Hình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6: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Ví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dụ</a:t>
            </a:r>
            <a:r>
              <a:rPr sz="1100" spc="85" dirty="0">
                <a:latin typeface="Microsoft Sans Serif"/>
                <a:cs typeface="Microsoft Sans Serif"/>
              </a:rPr>
              <a:t> thuật </a:t>
            </a:r>
            <a:r>
              <a:rPr sz="1100" spc="70" dirty="0">
                <a:latin typeface="Microsoft Sans Serif"/>
                <a:cs typeface="Microsoft Sans Serif"/>
              </a:rPr>
              <a:t>toán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đo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65" dirty="0">
                <a:latin typeface="Microsoft Sans Serif"/>
                <a:cs typeface="Microsoft Sans Serif"/>
              </a:rPr>
              <a:t>khoảng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cách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225499" y="1099225"/>
            <a:ext cx="1836555" cy="1684256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951491" y="141633"/>
            <a:ext cx="10311130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00505" algn="l"/>
                <a:tab pos="2209165" algn="l"/>
                <a:tab pos="3001010" algn="l"/>
                <a:tab pos="4091940" algn="l"/>
                <a:tab pos="5659755" algn="l"/>
                <a:tab pos="6731000" algn="l"/>
                <a:tab pos="7821930" algn="l"/>
                <a:tab pos="8895715" algn="l"/>
                <a:tab pos="9843770" algn="l"/>
              </a:tabLst>
            </a:pPr>
            <a:r>
              <a:rPr sz="2450" b="1" spc="2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50" b="1" spc="3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50" b="1" spc="345" dirty="0">
                <a:solidFill>
                  <a:srgbClr val="FFFFFF"/>
                </a:solidFill>
                <a:latin typeface="Arial"/>
                <a:cs typeface="Arial"/>
              </a:rPr>
              <a:t>ư</a:t>
            </a:r>
            <a:r>
              <a:rPr sz="2450" b="1" spc="180" dirty="0">
                <a:solidFill>
                  <a:srgbClr val="FFFFFF"/>
                </a:solidFill>
                <a:latin typeface="Arial"/>
                <a:cs typeface="Arial"/>
              </a:rPr>
              <a:t>ờ</a:t>
            </a:r>
            <a:r>
              <a:rPr sz="2450" b="1" spc="4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50" b="1" spc="1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50" b="1" spc="28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2450" b="1" spc="375" dirty="0">
                <a:solidFill>
                  <a:srgbClr val="FFFFFF"/>
                </a:solidFill>
                <a:latin typeface="Arial"/>
                <a:cs typeface="Arial"/>
              </a:rPr>
              <a:t>ạ</a:t>
            </a:r>
            <a:r>
              <a:rPr sz="2450" b="1" spc="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50" b="1" spc="4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50" b="1" spc="280" dirty="0">
                <a:solidFill>
                  <a:srgbClr val="FFFFFF"/>
                </a:solidFill>
                <a:latin typeface="Arial"/>
                <a:cs typeface="Arial"/>
              </a:rPr>
              <a:t>ọ</a:t>
            </a:r>
            <a:r>
              <a:rPr sz="2450" b="1" spc="1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50" b="1" spc="3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b="1" spc="325" dirty="0">
                <a:solidFill>
                  <a:srgbClr val="FFFFFF"/>
                </a:solidFill>
                <a:latin typeface="Arial"/>
                <a:cs typeface="Arial"/>
              </a:rPr>
              <a:t>ô</a:t>
            </a:r>
            <a:r>
              <a:rPr sz="2450" b="1" spc="4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50" b="1" spc="1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5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50" b="1" spc="4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50" b="1" spc="4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50" b="1" spc="30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50" b="1" spc="345" dirty="0">
                <a:solidFill>
                  <a:srgbClr val="FFFFFF"/>
                </a:solidFill>
                <a:latin typeface="Arial"/>
                <a:cs typeface="Arial"/>
              </a:rPr>
              <a:t>ệ</a:t>
            </a:r>
            <a:r>
              <a:rPr sz="2450" b="1" spc="4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50" b="1" spc="2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50" b="1" spc="19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450" b="1" spc="4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50" b="1" spc="3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50" b="1" spc="2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50" b="1" spc="3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b="1" spc="325" dirty="0">
                <a:solidFill>
                  <a:srgbClr val="FFFFFF"/>
                </a:solidFill>
                <a:latin typeface="Arial"/>
                <a:cs typeface="Arial"/>
              </a:rPr>
              <a:t>ô</a:t>
            </a:r>
            <a:r>
              <a:rPr sz="2450" b="1" spc="4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50" b="1" spc="1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5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50" b="1" spc="4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50" b="1" spc="4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50" b="1" spc="80" dirty="0">
                <a:solidFill>
                  <a:srgbClr val="FFFFFF"/>
                </a:solidFill>
                <a:latin typeface="Arial"/>
                <a:cs typeface="Arial"/>
              </a:rPr>
              <a:t>ệ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50" b="1" spc="285" dirty="0">
                <a:solidFill>
                  <a:srgbClr val="FFFFFF"/>
                </a:solidFill>
                <a:latin typeface="Arial"/>
                <a:cs typeface="Arial"/>
              </a:rPr>
              <a:t>Đ</a:t>
            </a:r>
            <a:r>
              <a:rPr sz="2450" b="1" spc="30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50" b="1" spc="345" dirty="0">
                <a:solidFill>
                  <a:srgbClr val="FFFFFF"/>
                </a:solidFill>
                <a:latin typeface="Arial"/>
                <a:cs typeface="Arial"/>
              </a:rPr>
              <a:t>ệ</a:t>
            </a:r>
            <a:r>
              <a:rPr sz="2450" b="1" spc="1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50" b="1" spc="2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50" b="1" spc="80" dirty="0">
                <a:solidFill>
                  <a:srgbClr val="FFFFFF"/>
                </a:solidFill>
                <a:latin typeface="Arial"/>
                <a:cs typeface="Arial"/>
              </a:rPr>
              <a:t>ử</a:t>
            </a:r>
            <a:endParaRPr sz="245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5875" marR="5080" indent="594360">
              <a:lnSpc>
                <a:spcPts val="6559"/>
              </a:lnSpc>
              <a:spcBef>
                <a:spcPts val="185"/>
              </a:spcBef>
              <a:tabLst>
                <a:tab pos="2679065" algn="l"/>
                <a:tab pos="3512185" algn="l"/>
                <a:tab pos="5324475" algn="l"/>
                <a:tab pos="5520690" algn="l"/>
                <a:tab pos="7830184" algn="l"/>
                <a:tab pos="8267065" algn="l"/>
              </a:tabLst>
            </a:pPr>
            <a:r>
              <a:rPr spc="325" dirty="0"/>
              <a:t>ĐIỀU	</a:t>
            </a:r>
            <a:r>
              <a:rPr spc="405" dirty="0"/>
              <a:t>KHIỂN	</a:t>
            </a:r>
            <a:r>
              <a:rPr spc="345" dirty="0"/>
              <a:t>ROBOT	</a:t>
            </a:r>
            <a:r>
              <a:rPr spc="365" dirty="0"/>
              <a:t>DI </a:t>
            </a:r>
            <a:r>
              <a:rPr spc="370" dirty="0"/>
              <a:t> </a:t>
            </a:r>
            <a:r>
              <a:rPr spc="819" dirty="0"/>
              <a:t>C</a:t>
            </a:r>
            <a:r>
              <a:rPr spc="655" dirty="0"/>
              <a:t>H</a:t>
            </a:r>
            <a:r>
              <a:rPr spc="515" dirty="0"/>
              <a:t>U</a:t>
            </a:r>
            <a:r>
              <a:rPr spc="625" dirty="0"/>
              <a:t>Y</a:t>
            </a:r>
            <a:r>
              <a:rPr spc="35" dirty="0"/>
              <a:t>Ể</a:t>
            </a:r>
            <a:r>
              <a:rPr spc="180" dirty="0"/>
              <a:t>N</a:t>
            </a:r>
            <a:r>
              <a:rPr dirty="0"/>
              <a:t>	</a:t>
            </a:r>
            <a:r>
              <a:rPr spc="270" dirty="0"/>
              <a:t>B</a:t>
            </a:r>
            <a:r>
              <a:rPr spc="685" dirty="0"/>
              <a:t>Á</a:t>
            </a:r>
            <a:r>
              <a:rPr spc="480" dirty="0"/>
              <a:t>M</a:t>
            </a:r>
            <a:r>
              <a:rPr dirty="0"/>
              <a:t>		</a:t>
            </a:r>
            <a:r>
              <a:rPr spc="495" dirty="0"/>
              <a:t>T</a:t>
            </a:r>
            <a:r>
              <a:rPr spc="655" dirty="0"/>
              <a:t>H</a:t>
            </a:r>
            <a:r>
              <a:rPr spc="-70" dirty="0"/>
              <a:t>E</a:t>
            </a:r>
            <a:r>
              <a:rPr spc="65" dirty="0"/>
              <a:t>O</a:t>
            </a:r>
            <a:r>
              <a:rPr dirty="0"/>
              <a:t>	</a:t>
            </a:r>
            <a:r>
              <a:rPr spc="1065" dirty="0"/>
              <a:t>M</a:t>
            </a:r>
            <a:r>
              <a:rPr spc="785" dirty="0"/>
              <a:t>Ụ</a:t>
            </a:r>
            <a:r>
              <a:rPr spc="235" dirty="0"/>
              <a:t>C</a:t>
            </a:r>
          </a:p>
          <a:p>
            <a:pPr marL="3988435">
              <a:lnSpc>
                <a:spcPts val="6310"/>
              </a:lnSpc>
            </a:pPr>
            <a:r>
              <a:rPr spc="260" dirty="0"/>
              <a:t>TIÊU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464689" y="3582549"/>
            <a:ext cx="928433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26794" algn="l"/>
                <a:tab pos="1924685" algn="l"/>
                <a:tab pos="2774315" algn="l"/>
                <a:tab pos="3276600" algn="l"/>
                <a:tab pos="4028440" algn="l"/>
                <a:tab pos="5247005" algn="l"/>
                <a:tab pos="5483860" algn="l"/>
                <a:tab pos="6475095" algn="l"/>
                <a:tab pos="7422515" algn="l"/>
                <a:tab pos="8127365" algn="l"/>
              </a:tabLst>
            </a:pPr>
            <a:r>
              <a:rPr sz="1750" b="1" spc="1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-3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dirty="0">
                <a:solidFill>
                  <a:srgbClr val="FFFFFF"/>
                </a:solidFill>
                <a:latin typeface="Verdana"/>
                <a:cs typeface="Verdana"/>
              </a:rPr>
              <a:t>Ạ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75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750" b="1" spc="-3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dirty="0">
                <a:solidFill>
                  <a:srgbClr val="FFFFFF"/>
                </a:solidFill>
                <a:latin typeface="Verdana"/>
                <a:cs typeface="Verdana"/>
              </a:rPr>
              <a:t>À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-3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75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750" b="1" spc="-3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-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-9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-1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75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750" b="1" spc="-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dirty="0">
                <a:solidFill>
                  <a:srgbClr val="FFFFFF"/>
                </a:solidFill>
                <a:latin typeface="Verdana"/>
                <a:cs typeface="Verdana"/>
              </a:rPr>
              <a:t>Ã	</a:t>
            </a:r>
            <a:r>
              <a:rPr sz="1750" b="1" spc="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-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-9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75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750" b="1" spc="1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-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-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75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750" b="1" spc="-15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75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750" b="1" spc="-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-3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10" dirty="0">
                <a:solidFill>
                  <a:srgbClr val="FFFFFF"/>
                </a:solidFill>
                <a:latin typeface="Verdana"/>
                <a:cs typeface="Verdana"/>
              </a:rPr>
              <a:t>Ó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dirty="0">
                <a:solidFill>
                  <a:srgbClr val="FFFFFF"/>
                </a:solidFill>
                <a:latin typeface="Verdana"/>
                <a:cs typeface="Verdana"/>
              </a:rPr>
              <a:t>A	</a:t>
            </a:r>
            <a:r>
              <a:rPr sz="1750" b="1" spc="-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-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dirty="0">
                <a:solidFill>
                  <a:srgbClr val="FFFFFF"/>
                </a:solidFill>
                <a:latin typeface="Verdana"/>
                <a:cs typeface="Verdana"/>
              </a:rPr>
              <a:t>Ậ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75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750" b="1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10" dirty="0">
                <a:solidFill>
                  <a:srgbClr val="FFFFFF"/>
                </a:solidFill>
                <a:latin typeface="Verdana"/>
                <a:cs typeface="Verdana"/>
              </a:rPr>
              <a:t>Ố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75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750" b="1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-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-3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-3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-5" dirty="0">
                <a:solidFill>
                  <a:srgbClr val="FFFFFF"/>
                </a:solidFill>
                <a:latin typeface="Verdana"/>
                <a:cs typeface="Verdana"/>
              </a:rPr>
              <a:t>Ệ</a:t>
            </a:r>
            <a:r>
              <a:rPr sz="17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b="1" spc="1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2844" y="4194758"/>
            <a:ext cx="14035405" cy="2131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3350" b="1" spc="25" dirty="0">
                <a:solidFill>
                  <a:srgbClr val="0E374F"/>
                </a:solidFill>
                <a:latin typeface="Arial"/>
                <a:cs typeface="Arial"/>
              </a:rPr>
              <a:t>TÓM</a:t>
            </a:r>
            <a:r>
              <a:rPr sz="3350" b="1" spc="170" dirty="0">
                <a:solidFill>
                  <a:srgbClr val="0E374F"/>
                </a:solidFill>
                <a:latin typeface="Arial"/>
                <a:cs typeface="Arial"/>
              </a:rPr>
              <a:t> </a:t>
            </a:r>
            <a:r>
              <a:rPr sz="3350" b="1" spc="-130" dirty="0">
                <a:solidFill>
                  <a:srgbClr val="0E374F"/>
                </a:solidFill>
                <a:latin typeface="Arial"/>
                <a:cs typeface="Arial"/>
              </a:rPr>
              <a:t>TẮT</a:t>
            </a:r>
            <a:endParaRPr sz="3350">
              <a:latin typeface="Arial"/>
              <a:cs typeface="Arial"/>
            </a:endParaRPr>
          </a:p>
          <a:p>
            <a:pPr marL="12700" marR="5080" algn="just">
              <a:lnSpc>
                <a:spcPct val="104200"/>
              </a:lnSpc>
              <a:spcBef>
                <a:spcPts val="1520"/>
              </a:spcBef>
            </a:pPr>
            <a:r>
              <a:rPr sz="2200" b="1" spc="-145" dirty="0">
                <a:solidFill>
                  <a:srgbClr val="171B20"/>
                </a:solidFill>
                <a:latin typeface="Arial"/>
                <a:cs typeface="Arial"/>
              </a:rPr>
              <a:t>Cùng </a:t>
            </a:r>
            <a:r>
              <a:rPr sz="2200" b="1" spc="-160" dirty="0">
                <a:solidFill>
                  <a:srgbClr val="171B20"/>
                </a:solidFill>
                <a:latin typeface="Arial"/>
                <a:cs typeface="Arial"/>
              </a:rPr>
              <a:t>với </a:t>
            </a:r>
            <a:r>
              <a:rPr sz="2200" b="1" spc="-335" dirty="0">
                <a:solidFill>
                  <a:srgbClr val="171B20"/>
                </a:solidFill>
                <a:latin typeface="Arial"/>
                <a:cs typeface="Arial"/>
              </a:rPr>
              <a:t>sự</a:t>
            </a:r>
            <a:r>
              <a:rPr sz="2200" b="1" spc="-330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40" dirty="0">
                <a:solidFill>
                  <a:srgbClr val="171B20"/>
                </a:solidFill>
                <a:latin typeface="Arial"/>
                <a:cs typeface="Arial"/>
              </a:rPr>
              <a:t>phát triển </a:t>
            </a:r>
            <a:r>
              <a:rPr sz="2200" b="1" spc="-95" dirty="0">
                <a:solidFill>
                  <a:srgbClr val="171B20"/>
                </a:solidFill>
                <a:latin typeface="Arial"/>
                <a:cs typeface="Arial"/>
              </a:rPr>
              <a:t>của </a:t>
            </a:r>
            <a:r>
              <a:rPr sz="2200" b="1" spc="-120" dirty="0">
                <a:solidFill>
                  <a:srgbClr val="171B20"/>
                </a:solidFill>
                <a:latin typeface="Arial"/>
                <a:cs typeface="Arial"/>
              </a:rPr>
              <a:t>công </a:t>
            </a:r>
            <a:r>
              <a:rPr sz="2200" b="1" spc="-95" dirty="0">
                <a:solidFill>
                  <a:srgbClr val="171B20"/>
                </a:solidFill>
                <a:latin typeface="Arial"/>
                <a:cs typeface="Arial"/>
              </a:rPr>
              <a:t>nghệ </a:t>
            </a:r>
            <a:r>
              <a:rPr sz="2200" b="1" spc="-190" dirty="0">
                <a:solidFill>
                  <a:srgbClr val="171B20"/>
                </a:solidFill>
                <a:latin typeface="Arial"/>
                <a:cs typeface="Arial"/>
              </a:rPr>
              <a:t>như</a:t>
            </a:r>
            <a:r>
              <a:rPr sz="2200" b="1" spc="229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65" dirty="0">
                <a:solidFill>
                  <a:srgbClr val="171B20"/>
                </a:solidFill>
                <a:latin typeface="Arial"/>
                <a:cs typeface="Arial"/>
              </a:rPr>
              <a:t>hiện </a:t>
            </a:r>
            <a:r>
              <a:rPr sz="2200" b="1" spc="-114" dirty="0">
                <a:solidFill>
                  <a:srgbClr val="171B20"/>
                </a:solidFill>
                <a:latin typeface="Arial"/>
                <a:cs typeface="Arial"/>
              </a:rPr>
              <a:t>nay, </a:t>
            </a:r>
            <a:r>
              <a:rPr sz="2200" b="1" spc="-85" dirty="0">
                <a:solidFill>
                  <a:srgbClr val="171B20"/>
                </a:solidFill>
                <a:latin typeface="Arial"/>
                <a:cs typeface="Arial"/>
              </a:rPr>
              <a:t>đặc </a:t>
            </a:r>
            <a:r>
              <a:rPr sz="2200" b="1" spc="-30" dirty="0">
                <a:solidFill>
                  <a:srgbClr val="171B20"/>
                </a:solidFill>
                <a:latin typeface="Arial"/>
                <a:cs typeface="Arial"/>
              </a:rPr>
              <a:t>biệt </a:t>
            </a:r>
            <a:r>
              <a:rPr sz="2200" b="1" spc="15" dirty="0">
                <a:solidFill>
                  <a:srgbClr val="171B20"/>
                </a:solidFill>
                <a:latin typeface="Arial"/>
                <a:cs typeface="Arial"/>
              </a:rPr>
              <a:t>là </a:t>
            </a:r>
            <a:r>
              <a:rPr sz="2200" b="1" spc="-130" dirty="0">
                <a:solidFill>
                  <a:srgbClr val="171B20"/>
                </a:solidFill>
                <a:latin typeface="Arial"/>
                <a:cs typeface="Arial"/>
              </a:rPr>
              <a:t>xu </a:t>
            </a:r>
            <a:r>
              <a:rPr sz="2200" b="1" spc="-35" dirty="0">
                <a:solidFill>
                  <a:srgbClr val="171B20"/>
                </a:solidFill>
                <a:latin typeface="Arial"/>
                <a:cs typeface="Arial"/>
              </a:rPr>
              <a:t>thế </a:t>
            </a:r>
            <a:r>
              <a:rPr sz="2200" b="1" spc="-105" dirty="0">
                <a:solidFill>
                  <a:srgbClr val="171B20"/>
                </a:solidFill>
                <a:latin typeface="Arial"/>
                <a:cs typeface="Arial"/>
              </a:rPr>
              <a:t>cách </a:t>
            </a:r>
            <a:r>
              <a:rPr sz="2200" b="1" spc="-85" dirty="0">
                <a:solidFill>
                  <a:srgbClr val="171B20"/>
                </a:solidFill>
                <a:latin typeface="Arial"/>
                <a:cs typeface="Arial"/>
              </a:rPr>
              <a:t>mạng </a:t>
            </a:r>
            <a:r>
              <a:rPr sz="2200" b="1" spc="-110" dirty="0">
                <a:solidFill>
                  <a:srgbClr val="171B20"/>
                </a:solidFill>
                <a:latin typeface="Arial"/>
                <a:cs typeface="Arial"/>
              </a:rPr>
              <a:t>4.0. </a:t>
            </a:r>
            <a:r>
              <a:rPr sz="2200" b="1" spc="-80" dirty="0">
                <a:solidFill>
                  <a:srgbClr val="171B20"/>
                </a:solidFill>
                <a:latin typeface="Arial"/>
                <a:cs typeface="Arial"/>
              </a:rPr>
              <a:t>Việc </a:t>
            </a:r>
            <a:r>
              <a:rPr sz="2200" b="1" spc="-110" dirty="0">
                <a:solidFill>
                  <a:srgbClr val="171B20"/>
                </a:solidFill>
                <a:latin typeface="Arial"/>
                <a:cs typeface="Arial"/>
              </a:rPr>
              <a:t>xây </a:t>
            </a:r>
            <a:r>
              <a:rPr sz="2200" b="1" spc="-175" dirty="0">
                <a:solidFill>
                  <a:srgbClr val="171B20"/>
                </a:solidFill>
                <a:latin typeface="Arial"/>
                <a:cs typeface="Arial"/>
              </a:rPr>
              <a:t>dựng </a:t>
            </a:r>
            <a:r>
              <a:rPr sz="2200" b="1" spc="-60" dirty="0">
                <a:solidFill>
                  <a:srgbClr val="171B20"/>
                </a:solidFill>
                <a:latin typeface="Arial"/>
                <a:cs typeface="Arial"/>
              </a:rPr>
              <a:t>hệ </a:t>
            </a:r>
            <a:r>
              <a:rPr sz="2200" b="1" spc="-80" dirty="0">
                <a:solidFill>
                  <a:srgbClr val="171B20"/>
                </a:solidFill>
                <a:latin typeface="Arial"/>
                <a:cs typeface="Arial"/>
              </a:rPr>
              <a:t>thống </a:t>
            </a:r>
            <a:r>
              <a:rPr sz="2200" b="1" spc="-75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55" dirty="0">
                <a:solidFill>
                  <a:srgbClr val="171B20"/>
                </a:solidFill>
                <a:latin typeface="Arial"/>
                <a:cs typeface="Arial"/>
              </a:rPr>
              <a:t>robot </a:t>
            </a:r>
            <a:r>
              <a:rPr sz="2200" b="1" spc="-170" dirty="0">
                <a:solidFill>
                  <a:srgbClr val="171B20"/>
                </a:solidFill>
                <a:latin typeface="Arial"/>
                <a:cs typeface="Arial"/>
              </a:rPr>
              <a:t>tự </a:t>
            </a:r>
            <a:r>
              <a:rPr sz="2200" b="1" spc="-80" dirty="0">
                <a:solidFill>
                  <a:srgbClr val="171B20"/>
                </a:solidFill>
                <a:latin typeface="Arial"/>
                <a:cs typeface="Arial"/>
              </a:rPr>
              <a:t>hành </a:t>
            </a:r>
            <a:r>
              <a:rPr sz="2200" b="1" spc="-130" dirty="0">
                <a:solidFill>
                  <a:srgbClr val="171B20"/>
                </a:solidFill>
                <a:latin typeface="Arial"/>
                <a:cs typeface="Arial"/>
              </a:rPr>
              <a:t>cũng </a:t>
            </a:r>
            <a:r>
              <a:rPr sz="2200" b="1" spc="-90" dirty="0">
                <a:solidFill>
                  <a:srgbClr val="171B20"/>
                </a:solidFill>
                <a:latin typeface="Arial"/>
                <a:cs typeface="Arial"/>
              </a:rPr>
              <a:t>đang </a:t>
            </a:r>
            <a:r>
              <a:rPr sz="2200" b="1" spc="15" dirty="0">
                <a:solidFill>
                  <a:srgbClr val="171B20"/>
                </a:solidFill>
                <a:latin typeface="Arial"/>
                <a:cs typeface="Arial"/>
              </a:rPr>
              <a:t>là </a:t>
            </a:r>
            <a:r>
              <a:rPr sz="2200" b="1" spc="-95" dirty="0">
                <a:solidFill>
                  <a:srgbClr val="171B20"/>
                </a:solidFill>
                <a:latin typeface="Arial"/>
                <a:cs typeface="Arial"/>
              </a:rPr>
              <a:t>vấn </a:t>
            </a:r>
            <a:r>
              <a:rPr sz="2200" b="1" spc="-60" dirty="0">
                <a:solidFill>
                  <a:srgbClr val="171B20"/>
                </a:solidFill>
                <a:latin typeface="Arial"/>
                <a:cs typeface="Arial"/>
              </a:rPr>
              <a:t>đề </a:t>
            </a:r>
            <a:r>
              <a:rPr sz="2200" b="1" spc="-229" dirty="0">
                <a:solidFill>
                  <a:srgbClr val="171B20"/>
                </a:solidFill>
                <a:latin typeface="Arial"/>
                <a:cs typeface="Arial"/>
              </a:rPr>
              <a:t>được</a:t>
            </a:r>
            <a:r>
              <a:rPr sz="2200" b="1" spc="-225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171B20"/>
                </a:solidFill>
                <a:latin typeface="Arial"/>
                <a:cs typeface="Arial"/>
              </a:rPr>
              <a:t>quan </a:t>
            </a:r>
            <a:r>
              <a:rPr sz="2200" b="1" spc="-25" dirty="0">
                <a:solidFill>
                  <a:srgbClr val="171B20"/>
                </a:solidFill>
                <a:latin typeface="Arial"/>
                <a:cs typeface="Arial"/>
              </a:rPr>
              <a:t>tâm </a:t>
            </a:r>
            <a:r>
              <a:rPr sz="2200" b="1" spc="-75" dirty="0">
                <a:solidFill>
                  <a:srgbClr val="171B20"/>
                </a:solidFill>
                <a:latin typeface="Arial"/>
                <a:cs typeface="Arial"/>
              </a:rPr>
              <a:t>nhằm </a:t>
            </a:r>
            <a:r>
              <a:rPr sz="2200" b="1" spc="-110" dirty="0">
                <a:solidFill>
                  <a:srgbClr val="171B20"/>
                </a:solidFill>
                <a:latin typeface="Arial"/>
                <a:cs typeface="Arial"/>
              </a:rPr>
              <a:t>phục </a:t>
            </a:r>
            <a:r>
              <a:rPr sz="2200" b="1" spc="-130" dirty="0">
                <a:solidFill>
                  <a:srgbClr val="171B20"/>
                </a:solidFill>
                <a:latin typeface="Arial"/>
                <a:cs typeface="Arial"/>
              </a:rPr>
              <a:t>vụ </a:t>
            </a:r>
            <a:r>
              <a:rPr sz="2200" b="1" spc="-114" dirty="0">
                <a:solidFill>
                  <a:srgbClr val="171B20"/>
                </a:solidFill>
                <a:latin typeface="Arial"/>
                <a:cs typeface="Arial"/>
              </a:rPr>
              <a:t>con </a:t>
            </a:r>
            <a:r>
              <a:rPr sz="2200" b="1" spc="-190" dirty="0">
                <a:solidFill>
                  <a:srgbClr val="171B20"/>
                </a:solidFill>
                <a:latin typeface="Arial"/>
                <a:cs typeface="Arial"/>
              </a:rPr>
              <a:t>người</a:t>
            </a:r>
            <a:r>
              <a:rPr sz="2200" b="1" spc="229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300" dirty="0">
                <a:solidFill>
                  <a:srgbClr val="171B20"/>
                </a:solidFill>
                <a:latin typeface="Arial"/>
                <a:cs typeface="Arial"/>
              </a:rPr>
              <a:t>ở</a:t>
            </a:r>
            <a:r>
              <a:rPr sz="2200" b="1" spc="10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75" dirty="0">
                <a:solidFill>
                  <a:srgbClr val="171B20"/>
                </a:solidFill>
                <a:latin typeface="Arial"/>
                <a:cs typeface="Arial"/>
              </a:rPr>
              <a:t>nhiều </a:t>
            </a:r>
            <a:r>
              <a:rPr sz="2200" b="1" spc="-50" dirty="0">
                <a:solidFill>
                  <a:srgbClr val="171B20"/>
                </a:solidFill>
                <a:latin typeface="Arial"/>
                <a:cs typeface="Arial"/>
              </a:rPr>
              <a:t>lĩnh </a:t>
            </a:r>
            <a:r>
              <a:rPr sz="2200" b="1" spc="-220" dirty="0">
                <a:solidFill>
                  <a:srgbClr val="171B20"/>
                </a:solidFill>
                <a:latin typeface="Arial"/>
                <a:cs typeface="Arial"/>
              </a:rPr>
              <a:t>vực</a:t>
            </a:r>
            <a:r>
              <a:rPr sz="2200" b="1" spc="170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171B20"/>
                </a:solidFill>
                <a:latin typeface="Arial"/>
                <a:cs typeface="Arial"/>
              </a:rPr>
              <a:t>khác </a:t>
            </a:r>
            <a:r>
              <a:rPr sz="2200" b="1" spc="-105" dirty="0">
                <a:solidFill>
                  <a:srgbClr val="171B20"/>
                </a:solidFill>
                <a:latin typeface="Arial"/>
                <a:cs typeface="Arial"/>
              </a:rPr>
              <a:t>nhau. </a:t>
            </a:r>
            <a:r>
              <a:rPr sz="2200" b="1" spc="-40" dirty="0">
                <a:solidFill>
                  <a:srgbClr val="171B20"/>
                </a:solidFill>
                <a:latin typeface="Arial"/>
                <a:cs typeface="Arial"/>
              </a:rPr>
              <a:t>Đề </a:t>
            </a:r>
            <a:r>
              <a:rPr sz="2200" b="1" spc="-10" dirty="0">
                <a:solidFill>
                  <a:srgbClr val="171B20"/>
                </a:solidFill>
                <a:latin typeface="Arial"/>
                <a:cs typeface="Arial"/>
              </a:rPr>
              <a:t>tài </a:t>
            </a:r>
            <a:r>
              <a:rPr sz="2200" b="1" spc="-5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95" dirty="0">
                <a:solidFill>
                  <a:srgbClr val="171B20"/>
                </a:solidFill>
                <a:latin typeface="Arial"/>
                <a:cs typeface="Arial"/>
              </a:rPr>
              <a:t>này </a:t>
            </a:r>
            <a:r>
              <a:rPr sz="2200" b="1" spc="-75" dirty="0">
                <a:solidFill>
                  <a:srgbClr val="171B20"/>
                </a:solidFill>
                <a:latin typeface="Arial"/>
                <a:cs typeface="Arial"/>
              </a:rPr>
              <a:t>nói </a:t>
            </a:r>
            <a:r>
              <a:rPr sz="2200" b="1" spc="-90" dirty="0">
                <a:solidFill>
                  <a:srgbClr val="171B20"/>
                </a:solidFill>
                <a:latin typeface="Arial"/>
                <a:cs typeface="Arial"/>
              </a:rPr>
              <a:t>về </a:t>
            </a:r>
            <a:r>
              <a:rPr sz="2200" b="1" spc="-120" dirty="0">
                <a:solidFill>
                  <a:srgbClr val="171B20"/>
                </a:solidFill>
                <a:latin typeface="Arial"/>
                <a:cs typeface="Arial"/>
              </a:rPr>
              <a:t>chủ </a:t>
            </a:r>
            <a:r>
              <a:rPr sz="2200" b="1" spc="-60" dirty="0">
                <a:solidFill>
                  <a:srgbClr val="171B20"/>
                </a:solidFill>
                <a:latin typeface="Arial"/>
                <a:cs typeface="Arial"/>
              </a:rPr>
              <a:t>đề </a:t>
            </a:r>
            <a:r>
              <a:rPr sz="2200" b="1" spc="-110" dirty="0">
                <a:solidFill>
                  <a:srgbClr val="171B20"/>
                </a:solidFill>
                <a:latin typeface="Arial"/>
                <a:cs typeface="Arial"/>
              </a:rPr>
              <a:t>“Điều </a:t>
            </a:r>
            <a:r>
              <a:rPr sz="2200" b="1" spc="-65" dirty="0">
                <a:solidFill>
                  <a:srgbClr val="171B20"/>
                </a:solidFill>
                <a:latin typeface="Arial"/>
                <a:cs typeface="Arial"/>
              </a:rPr>
              <a:t>khiển </a:t>
            </a:r>
            <a:r>
              <a:rPr sz="2200" b="1" spc="-95" dirty="0">
                <a:solidFill>
                  <a:srgbClr val="171B20"/>
                </a:solidFill>
                <a:latin typeface="Arial"/>
                <a:cs typeface="Arial"/>
              </a:rPr>
              <a:t>Robot </a:t>
            </a:r>
            <a:r>
              <a:rPr sz="2200" b="1" spc="-60" dirty="0">
                <a:solidFill>
                  <a:srgbClr val="171B20"/>
                </a:solidFill>
                <a:latin typeface="Arial"/>
                <a:cs typeface="Arial"/>
              </a:rPr>
              <a:t>bám </a:t>
            </a:r>
            <a:r>
              <a:rPr sz="2200" b="1" spc="-45" dirty="0">
                <a:solidFill>
                  <a:srgbClr val="171B20"/>
                </a:solidFill>
                <a:latin typeface="Arial"/>
                <a:cs typeface="Arial"/>
              </a:rPr>
              <a:t>theo </a:t>
            </a:r>
            <a:r>
              <a:rPr sz="2200" b="1" spc="-114" dirty="0">
                <a:solidFill>
                  <a:srgbClr val="171B20"/>
                </a:solidFill>
                <a:latin typeface="Arial"/>
                <a:cs typeface="Arial"/>
              </a:rPr>
              <a:t>mục </a:t>
            </a:r>
            <a:r>
              <a:rPr sz="2200" b="1" spc="-110" dirty="0">
                <a:solidFill>
                  <a:srgbClr val="171B20"/>
                </a:solidFill>
                <a:latin typeface="Arial"/>
                <a:cs typeface="Arial"/>
              </a:rPr>
              <a:t>tiêu”. </a:t>
            </a:r>
            <a:r>
              <a:rPr sz="2200" b="1" spc="-135" dirty="0">
                <a:solidFill>
                  <a:srgbClr val="171B20"/>
                </a:solidFill>
                <a:latin typeface="Arial"/>
                <a:cs typeface="Arial"/>
              </a:rPr>
              <a:t>Chúng </a:t>
            </a:r>
            <a:r>
              <a:rPr sz="2200" b="1" spc="-30" dirty="0">
                <a:solidFill>
                  <a:srgbClr val="171B20"/>
                </a:solidFill>
                <a:latin typeface="Arial"/>
                <a:cs typeface="Arial"/>
              </a:rPr>
              <a:t>tôi </a:t>
            </a:r>
            <a:r>
              <a:rPr sz="2200" b="1" spc="-170" dirty="0">
                <a:solidFill>
                  <a:srgbClr val="171B20"/>
                </a:solidFill>
                <a:latin typeface="Arial"/>
                <a:cs typeface="Arial"/>
              </a:rPr>
              <a:t>sẽ </a:t>
            </a:r>
            <a:r>
              <a:rPr sz="2200" b="1" spc="-125" dirty="0">
                <a:solidFill>
                  <a:srgbClr val="171B20"/>
                </a:solidFill>
                <a:latin typeface="Arial"/>
                <a:cs typeface="Arial"/>
              </a:rPr>
              <a:t>giới </a:t>
            </a:r>
            <a:r>
              <a:rPr sz="2200" b="1" spc="-50" dirty="0">
                <a:solidFill>
                  <a:srgbClr val="171B20"/>
                </a:solidFill>
                <a:latin typeface="Arial"/>
                <a:cs typeface="Arial"/>
              </a:rPr>
              <a:t>thiệu </a:t>
            </a:r>
            <a:r>
              <a:rPr sz="2200" b="1" spc="-105" dirty="0">
                <a:solidFill>
                  <a:srgbClr val="171B20"/>
                </a:solidFill>
                <a:latin typeface="Arial"/>
                <a:cs typeface="Arial"/>
              </a:rPr>
              <a:t>các các </a:t>
            </a:r>
            <a:r>
              <a:rPr sz="2200" b="1" spc="-114" dirty="0">
                <a:solidFill>
                  <a:srgbClr val="171B20"/>
                </a:solidFill>
                <a:latin typeface="Arial"/>
                <a:cs typeface="Arial"/>
              </a:rPr>
              <a:t>kỹ </a:t>
            </a:r>
            <a:r>
              <a:rPr sz="2200" b="1" spc="-35" dirty="0">
                <a:solidFill>
                  <a:srgbClr val="171B20"/>
                </a:solidFill>
                <a:latin typeface="Arial"/>
                <a:cs typeface="Arial"/>
              </a:rPr>
              <a:t>thuật </a:t>
            </a:r>
            <a:r>
              <a:rPr sz="2200" b="1" spc="-70" dirty="0">
                <a:solidFill>
                  <a:srgbClr val="171B20"/>
                </a:solidFill>
                <a:latin typeface="Arial"/>
                <a:cs typeface="Arial"/>
              </a:rPr>
              <a:t>trong </a:t>
            </a:r>
            <a:r>
              <a:rPr sz="2200" b="1" spc="-35" dirty="0">
                <a:solidFill>
                  <a:srgbClr val="171B20"/>
                </a:solidFill>
                <a:latin typeface="Arial"/>
                <a:cs typeface="Arial"/>
              </a:rPr>
              <a:t>thị </a:t>
            </a:r>
            <a:r>
              <a:rPr sz="2200" b="1" spc="-85" dirty="0">
                <a:solidFill>
                  <a:srgbClr val="171B20"/>
                </a:solidFill>
                <a:latin typeface="Arial"/>
                <a:cs typeface="Arial"/>
              </a:rPr>
              <a:t>giác </a:t>
            </a:r>
            <a:r>
              <a:rPr sz="2200" b="1" spc="-80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171B20"/>
                </a:solidFill>
                <a:latin typeface="Arial"/>
                <a:cs typeface="Arial"/>
              </a:rPr>
              <a:t>máy</a:t>
            </a:r>
            <a:r>
              <a:rPr sz="2200" b="1" spc="-80" dirty="0">
                <a:solidFill>
                  <a:srgbClr val="171B20"/>
                </a:solidFill>
                <a:latin typeface="Arial"/>
                <a:cs typeface="Arial"/>
              </a:rPr>
              <a:t> tính, </a:t>
            </a:r>
            <a:r>
              <a:rPr sz="2200" b="1" spc="-200" dirty="0">
                <a:solidFill>
                  <a:srgbClr val="171B20"/>
                </a:solidFill>
                <a:latin typeface="Arial"/>
                <a:cs typeface="Arial"/>
              </a:rPr>
              <a:t>ứng</a:t>
            </a:r>
            <a:r>
              <a:rPr sz="2200" b="1" spc="-80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114" dirty="0">
                <a:solidFill>
                  <a:srgbClr val="171B20"/>
                </a:solidFill>
                <a:latin typeface="Arial"/>
                <a:cs typeface="Arial"/>
              </a:rPr>
              <a:t>dụng</a:t>
            </a:r>
            <a:r>
              <a:rPr sz="2200" b="1" spc="-80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95" dirty="0">
                <a:solidFill>
                  <a:srgbClr val="171B20"/>
                </a:solidFill>
                <a:latin typeface="Arial"/>
                <a:cs typeface="Arial"/>
              </a:rPr>
              <a:t>nó</a:t>
            </a:r>
            <a:r>
              <a:rPr sz="2200" b="1" spc="-80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60" dirty="0">
                <a:solidFill>
                  <a:srgbClr val="171B20"/>
                </a:solidFill>
                <a:latin typeface="Arial"/>
                <a:cs typeface="Arial"/>
              </a:rPr>
              <a:t>để</a:t>
            </a:r>
            <a:r>
              <a:rPr sz="2200" b="1" spc="-80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171B20"/>
                </a:solidFill>
                <a:latin typeface="Arial"/>
                <a:cs typeface="Arial"/>
              </a:rPr>
              <a:t>nhận</a:t>
            </a:r>
            <a:r>
              <a:rPr sz="2200" b="1" spc="-80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65" dirty="0">
                <a:solidFill>
                  <a:srgbClr val="171B20"/>
                </a:solidFill>
                <a:latin typeface="Arial"/>
                <a:cs typeface="Arial"/>
              </a:rPr>
              <a:t>diện</a:t>
            </a:r>
            <a:r>
              <a:rPr sz="2200" b="1" spc="-80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171B20"/>
                </a:solidFill>
                <a:latin typeface="Arial"/>
                <a:cs typeface="Arial"/>
              </a:rPr>
              <a:t>và</a:t>
            </a:r>
            <a:r>
              <a:rPr sz="2200" b="1" spc="-80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171B20"/>
                </a:solidFill>
                <a:latin typeface="Arial"/>
                <a:cs typeface="Arial"/>
              </a:rPr>
              <a:t>kết</a:t>
            </a:r>
            <a:r>
              <a:rPr sz="2200" b="1" spc="-80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160" dirty="0">
                <a:solidFill>
                  <a:srgbClr val="171B20"/>
                </a:solidFill>
                <a:latin typeface="Arial"/>
                <a:cs typeface="Arial"/>
              </a:rPr>
              <a:t>hợp</a:t>
            </a:r>
            <a:r>
              <a:rPr sz="2200" b="1" spc="-80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160" dirty="0">
                <a:solidFill>
                  <a:srgbClr val="171B20"/>
                </a:solidFill>
                <a:latin typeface="Arial"/>
                <a:cs typeface="Arial"/>
              </a:rPr>
              <a:t>với</a:t>
            </a:r>
            <a:r>
              <a:rPr sz="2200" b="1" spc="-80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65" dirty="0">
                <a:solidFill>
                  <a:srgbClr val="171B20"/>
                </a:solidFill>
                <a:latin typeface="Arial"/>
                <a:cs typeface="Arial"/>
              </a:rPr>
              <a:t>điều</a:t>
            </a:r>
            <a:r>
              <a:rPr sz="2200" b="1" spc="-80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65" dirty="0">
                <a:solidFill>
                  <a:srgbClr val="171B20"/>
                </a:solidFill>
                <a:latin typeface="Arial"/>
                <a:cs typeface="Arial"/>
              </a:rPr>
              <a:t>khiển</a:t>
            </a:r>
            <a:r>
              <a:rPr sz="2200" b="1" spc="-80" dirty="0">
                <a:solidFill>
                  <a:srgbClr val="171B20"/>
                </a:solidFill>
                <a:latin typeface="Arial"/>
                <a:cs typeface="Arial"/>
              </a:rPr>
              <a:t> </a:t>
            </a:r>
            <a:r>
              <a:rPr sz="2200" b="1" spc="-110" dirty="0">
                <a:solidFill>
                  <a:srgbClr val="171B20"/>
                </a:solidFill>
                <a:latin typeface="Arial"/>
                <a:cs typeface="Arial"/>
              </a:rPr>
              <a:t>Robot.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41176" y="9363097"/>
            <a:ext cx="214058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100" spc="70" dirty="0">
                <a:latin typeface="Microsoft Sans Serif"/>
                <a:cs typeface="Microsoft Sans Serif"/>
              </a:rPr>
              <a:t>Hình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3: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Lưu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đồ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85" dirty="0">
                <a:latin typeface="Microsoft Sans Serif"/>
                <a:cs typeface="Microsoft Sans Serif"/>
              </a:rPr>
              <a:t>thuật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70" dirty="0">
                <a:latin typeface="Microsoft Sans Serif"/>
                <a:cs typeface="Microsoft Sans Serif"/>
              </a:rPr>
              <a:t>toán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85" dirty="0">
                <a:latin typeface="Microsoft Sans Serif"/>
                <a:cs typeface="Microsoft Sans Serif"/>
              </a:rPr>
              <a:t>blob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48927" y="12367407"/>
            <a:ext cx="3867150" cy="1151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25"/>
              </a:spcBef>
            </a:pPr>
            <a:r>
              <a:rPr sz="1100" spc="70" dirty="0">
                <a:latin typeface="Microsoft Sans Serif"/>
                <a:cs typeface="Microsoft Sans Serif"/>
              </a:rPr>
              <a:t>Hình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4: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Ví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dụ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85" dirty="0">
                <a:latin typeface="Microsoft Sans Serif"/>
                <a:cs typeface="Microsoft Sans Serif"/>
              </a:rPr>
              <a:t>thuật </a:t>
            </a:r>
            <a:r>
              <a:rPr sz="1100" spc="70" dirty="0">
                <a:latin typeface="Microsoft Sans Serif"/>
                <a:cs typeface="Microsoft Sans Serif"/>
              </a:rPr>
              <a:t>toán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85" dirty="0">
                <a:latin typeface="Microsoft Sans Serif"/>
                <a:cs typeface="Microsoft Sans Serif"/>
              </a:rPr>
              <a:t>blob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Microsoft Sans Serif"/>
              <a:cs typeface="Microsoft Sans Serif"/>
            </a:endParaRPr>
          </a:p>
          <a:p>
            <a:pPr marL="1518920" marR="5080" indent="-1519555">
              <a:lnSpc>
                <a:spcPct val="102600"/>
              </a:lnSpc>
            </a:pPr>
            <a:r>
              <a:rPr sz="2350" b="1" spc="-20" dirty="0">
                <a:latin typeface="Arial"/>
                <a:cs typeface="Arial"/>
              </a:rPr>
              <a:t>THUẬT</a:t>
            </a:r>
            <a:r>
              <a:rPr sz="2350" b="1" spc="130" dirty="0">
                <a:latin typeface="Arial"/>
                <a:cs typeface="Arial"/>
              </a:rPr>
              <a:t> </a:t>
            </a:r>
            <a:r>
              <a:rPr sz="2350" b="1" spc="-45" dirty="0">
                <a:latin typeface="Arial"/>
                <a:cs typeface="Arial"/>
              </a:rPr>
              <a:t>TOÁN</a:t>
            </a:r>
            <a:r>
              <a:rPr sz="2350" b="1" spc="130" dirty="0">
                <a:latin typeface="Arial"/>
                <a:cs typeface="Arial"/>
              </a:rPr>
              <a:t> </a:t>
            </a:r>
            <a:r>
              <a:rPr sz="2350" b="1" spc="-30" dirty="0">
                <a:latin typeface="Arial"/>
                <a:cs typeface="Arial"/>
              </a:rPr>
              <a:t>ĐO</a:t>
            </a:r>
            <a:r>
              <a:rPr sz="2350" b="1" spc="135" dirty="0">
                <a:latin typeface="Arial"/>
                <a:cs typeface="Arial"/>
              </a:rPr>
              <a:t> </a:t>
            </a:r>
            <a:r>
              <a:rPr sz="2350" b="1" spc="-65" dirty="0">
                <a:latin typeface="Arial"/>
                <a:cs typeface="Arial"/>
              </a:rPr>
              <a:t>KHOẢNG </a:t>
            </a:r>
            <a:r>
              <a:rPr sz="2350" b="1" spc="-640" dirty="0">
                <a:latin typeface="Arial"/>
                <a:cs typeface="Arial"/>
              </a:rPr>
              <a:t> </a:t>
            </a:r>
            <a:r>
              <a:rPr sz="2350" b="1" spc="-95" dirty="0">
                <a:latin typeface="Arial"/>
                <a:cs typeface="Arial"/>
              </a:rPr>
              <a:t>CÁCH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18497" y="16303364"/>
            <a:ext cx="2844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100" spc="70" dirty="0">
                <a:latin typeface="Microsoft Sans Serif"/>
                <a:cs typeface="Microsoft Sans Serif"/>
              </a:rPr>
              <a:t>Hình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5: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75" dirty="0">
                <a:latin typeface="Microsoft Sans Serif"/>
                <a:cs typeface="Microsoft Sans Serif"/>
              </a:rPr>
              <a:t>lưu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đồ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65" dirty="0">
                <a:latin typeface="Microsoft Sans Serif"/>
                <a:cs typeface="Microsoft Sans Serif"/>
              </a:rPr>
              <a:t>giải</a:t>
            </a:r>
            <a:r>
              <a:rPr sz="1100" spc="85" dirty="0">
                <a:latin typeface="Microsoft Sans Serif"/>
                <a:cs typeface="Microsoft Sans Serif"/>
              </a:rPr>
              <a:t> thuật </a:t>
            </a:r>
            <a:r>
              <a:rPr sz="1100" spc="55" dirty="0">
                <a:latin typeface="Microsoft Sans Serif"/>
                <a:cs typeface="Microsoft Sans Serif"/>
              </a:rPr>
              <a:t>đo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65" dirty="0">
                <a:latin typeface="Microsoft Sans Serif"/>
                <a:cs typeface="Microsoft Sans Serif"/>
              </a:rPr>
              <a:t>khoảng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cách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782080" y="1308601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34781" y="61418"/>
                </a:moveTo>
                <a:lnTo>
                  <a:pt x="26636" y="61418"/>
                </a:lnTo>
                <a:lnTo>
                  <a:pt x="22719" y="60638"/>
                </a:lnTo>
                <a:lnTo>
                  <a:pt x="0" y="34781"/>
                </a:lnTo>
                <a:lnTo>
                  <a:pt x="0" y="26636"/>
                </a:lnTo>
                <a:lnTo>
                  <a:pt x="26636" y="0"/>
                </a:lnTo>
                <a:lnTo>
                  <a:pt x="34781" y="0"/>
                </a:lnTo>
                <a:lnTo>
                  <a:pt x="61418" y="30709"/>
                </a:lnTo>
                <a:lnTo>
                  <a:pt x="61418" y="34781"/>
                </a:lnTo>
                <a:lnTo>
                  <a:pt x="34781" y="61418"/>
                </a:lnTo>
                <a:close/>
              </a:path>
            </a:pathLst>
          </a:custGeom>
          <a:solidFill>
            <a:srgbClr val="171B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91406" y="16916342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33386" y="58954"/>
                </a:moveTo>
                <a:lnTo>
                  <a:pt x="25568" y="58954"/>
                </a:lnTo>
                <a:lnTo>
                  <a:pt x="21808" y="58206"/>
                </a:lnTo>
                <a:lnTo>
                  <a:pt x="0" y="33385"/>
                </a:lnTo>
                <a:lnTo>
                  <a:pt x="0" y="25568"/>
                </a:lnTo>
                <a:lnTo>
                  <a:pt x="25568" y="0"/>
                </a:lnTo>
                <a:lnTo>
                  <a:pt x="33386" y="0"/>
                </a:lnTo>
                <a:lnTo>
                  <a:pt x="58954" y="29477"/>
                </a:lnTo>
                <a:lnTo>
                  <a:pt x="58954" y="33385"/>
                </a:lnTo>
                <a:lnTo>
                  <a:pt x="33386" y="58954"/>
                </a:lnTo>
                <a:close/>
              </a:path>
            </a:pathLst>
          </a:custGeom>
          <a:solidFill>
            <a:srgbClr val="171B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91406" y="1715215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33386" y="58954"/>
                </a:moveTo>
                <a:lnTo>
                  <a:pt x="25568" y="58954"/>
                </a:lnTo>
                <a:lnTo>
                  <a:pt x="21808" y="58206"/>
                </a:lnTo>
                <a:lnTo>
                  <a:pt x="0" y="33386"/>
                </a:lnTo>
                <a:lnTo>
                  <a:pt x="0" y="25568"/>
                </a:lnTo>
                <a:lnTo>
                  <a:pt x="25568" y="0"/>
                </a:lnTo>
                <a:lnTo>
                  <a:pt x="33386" y="0"/>
                </a:lnTo>
                <a:lnTo>
                  <a:pt x="58954" y="29477"/>
                </a:lnTo>
                <a:lnTo>
                  <a:pt x="58954" y="33386"/>
                </a:lnTo>
                <a:lnTo>
                  <a:pt x="33386" y="58954"/>
                </a:lnTo>
                <a:close/>
              </a:path>
            </a:pathLst>
          </a:custGeom>
          <a:solidFill>
            <a:srgbClr val="171B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91406" y="1762379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33386" y="58954"/>
                </a:moveTo>
                <a:lnTo>
                  <a:pt x="25568" y="58954"/>
                </a:lnTo>
                <a:lnTo>
                  <a:pt x="21808" y="58206"/>
                </a:lnTo>
                <a:lnTo>
                  <a:pt x="0" y="33385"/>
                </a:lnTo>
                <a:lnTo>
                  <a:pt x="0" y="25568"/>
                </a:lnTo>
                <a:lnTo>
                  <a:pt x="25568" y="0"/>
                </a:lnTo>
                <a:lnTo>
                  <a:pt x="33386" y="0"/>
                </a:lnTo>
                <a:lnTo>
                  <a:pt x="58954" y="29477"/>
                </a:lnTo>
                <a:lnTo>
                  <a:pt x="58954" y="33385"/>
                </a:lnTo>
                <a:lnTo>
                  <a:pt x="33386" y="58954"/>
                </a:lnTo>
                <a:close/>
              </a:path>
            </a:pathLst>
          </a:custGeom>
          <a:solidFill>
            <a:srgbClr val="171B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91406" y="17859610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33386" y="58954"/>
                </a:moveTo>
                <a:lnTo>
                  <a:pt x="25568" y="58954"/>
                </a:lnTo>
                <a:lnTo>
                  <a:pt x="21808" y="58206"/>
                </a:lnTo>
                <a:lnTo>
                  <a:pt x="0" y="33385"/>
                </a:lnTo>
                <a:lnTo>
                  <a:pt x="0" y="25568"/>
                </a:lnTo>
                <a:lnTo>
                  <a:pt x="25568" y="0"/>
                </a:lnTo>
                <a:lnTo>
                  <a:pt x="33386" y="0"/>
                </a:lnTo>
                <a:lnTo>
                  <a:pt x="58954" y="29477"/>
                </a:lnTo>
                <a:lnTo>
                  <a:pt x="58954" y="33385"/>
                </a:lnTo>
                <a:lnTo>
                  <a:pt x="33386" y="58954"/>
                </a:lnTo>
                <a:close/>
              </a:path>
            </a:pathLst>
          </a:custGeom>
          <a:solidFill>
            <a:srgbClr val="171B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91406" y="18095427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33386" y="58954"/>
                </a:moveTo>
                <a:lnTo>
                  <a:pt x="25568" y="58954"/>
                </a:lnTo>
                <a:lnTo>
                  <a:pt x="21808" y="58206"/>
                </a:lnTo>
                <a:lnTo>
                  <a:pt x="0" y="33385"/>
                </a:lnTo>
                <a:lnTo>
                  <a:pt x="0" y="25568"/>
                </a:lnTo>
                <a:lnTo>
                  <a:pt x="25568" y="0"/>
                </a:lnTo>
                <a:lnTo>
                  <a:pt x="33386" y="0"/>
                </a:lnTo>
                <a:lnTo>
                  <a:pt x="58954" y="29477"/>
                </a:lnTo>
                <a:lnTo>
                  <a:pt x="58954" y="33385"/>
                </a:lnTo>
                <a:lnTo>
                  <a:pt x="33386" y="58954"/>
                </a:lnTo>
                <a:close/>
              </a:path>
            </a:pathLst>
          </a:custGeom>
          <a:solidFill>
            <a:srgbClr val="171B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791406" y="18802877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33386" y="58954"/>
                </a:moveTo>
                <a:lnTo>
                  <a:pt x="25568" y="58954"/>
                </a:lnTo>
                <a:lnTo>
                  <a:pt x="21808" y="58206"/>
                </a:lnTo>
                <a:lnTo>
                  <a:pt x="0" y="33385"/>
                </a:lnTo>
                <a:lnTo>
                  <a:pt x="0" y="25567"/>
                </a:lnTo>
                <a:lnTo>
                  <a:pt x="25568" y="0"/>
                </a:lnTo>
                <a:lnTo>
                  <a:pt x="33386" y="0"/>
                </a:lnTo>
                <a:lnTo>
                  <a:pt x="58954" y="29477"/>
                </a:lnTo>
                <a:lnTo>
                  <a:pt x="58954" y="33385"/>
                </a:lnTo>
                <a:lnTo>
                  <a:pt x="33386" y="58954"/>
                </a:lnTo>
                <a:close/>
              </a:path>
            </a:pathLst>
          </a:custGeom>
          <a:solidFill>
            <a:srgbClr val="171B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91406" y="19038693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33386" y="58953"/>
                </a:moveTo>
                <a:lnTo>
                  <a:pt x="25568" y="58953"/>
                </a:lnTo>
                <a:lnTo>
                  <a:pt x="21808" y="58205"/>
                </a:lnTo>
                <a:lnTo>
                  <a:pt x="0" y="33385"/>
                </a:lnTo>
                <a:lnTo>
                  <a:pt x="0" y="25568"/>
                </a:lnTo>
                <a:lnTo>
                  <a:pt x="25568" y="0"/>
                </a:lnTo>
                <a:lnTo>
                  <a:pt x="33386" y="0"/>
                </a:lnTo>
                <a:lnTo>
                  <a:pt x="58954" y="29477"/>
                </a:lnTo>
                <a:lnTo>
                  <a:pt x="58954" y="33385"/>
                </a:lnTo>
                <a:lnTo>
                  <a:pt x="33386" y="58953"/>
                </a:lnTo>
                <a:close/>
              </a:path>
            </a:pathLst>
          </a:custGeom>
          <a:solidFill>
            <a:srgbClr val="171B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id="{36CF2978-C4DA-054D-ED62-379FA39C6A06}"/>
              </a:ext>
            </a:extLst>
          </p:cNvPr>
          <p:cNvSpPr txBox="1"/>
          <p:nvPr/>
        </p:nvSpPr>
        <p:spPr>
          <a:xfrm>
            <a:off x="9626605" y="16533964"/>
            <a:ext cx="4425652" cy="362920"/>
          </a:xfrm>
          <a:prstGeom prst="rect">
            <a:avLst/>
          </a:prstGeom>
          <a:solidFill>
            <a:srgbClr val="00B3B9"/>
          </a:solidFill>
        </p:spPr>
        <p:txBody>
          <a:bodyPr vert="horz" wrap="square" lIns="0" tIns="1270" rIns="0" bIns="0" rtlCol="0">
            <a:spAutoFit/>
          </a:bodyPr>
          <a:lstStyle/>
          <a:p>
            <a:pPr marL="26034" algn="ctr">
              <a:lnSpc>
                <a:spcPct val="100000"/>
              </a:lnSpc>
              <a:spcBef>
                <a:spcPts val="10"/>
              </a:spcBef>
            </a:pPr>
            <a:r>
              <a:rPr lang="en-US" sz="2350" b="1" spc="-20" dirty="0">
                <a:latin typeface="Arial"/>
                <a:cs typeface="Arial"/>
              </a:rPr>
              <a:t>KẾT LUẬN</a:t>
            </a:r>
            <a:endParaRPr sz="2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489</Words>
  <Application>Microsoft Office PowerPoint</Application>
  <PresentationFormat>Custom</PresentationFormat>
  <Paragraphs>102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Microsoft Sans Serif</vt:lpstr>
      <vt:lpstr>Tahoma</vt:lpstr>
      <vt:lpstr>Times New Roman</vt:lpstr>
      <vt:lpstr>Verdana</vt:lpstr>
      <vt:lpstr>Office Theme</vt:lpstr>
      <vt:lpstr>ĐIỀU KHIỂN ROBOT DI  CHUYỂN BÁM  THEO MỤC TIÊU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Scientific Poster</dc:title>
  <dc:creator>Huy Cheat</dc:creator>
  <cp:keywords>DAFkQm4Q-hY,BAEhQkSYDPQ</cp:keywords>
  <cp:lastModifiedBy>Hoài Huy Phạm</cp:lastModifiedBy>
  <cp:revision>1</cp:revision>
  <dcterms:created xsi:type="dcterms:W3CDTF">2023-06-05T07:22:24Z</dcterms:created>
  <dcterms:modified xsi:type="dcterms:W3CDTF">2023-06-05T07:23:56Z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2023-06-05T00:00:00Z</vt:filetime>
  </property>
  <property fmtid="{D5CDD505-2E9C-101B-9397-08002B2CF9AE}" pid="3" name="Creator">
    <vt:lpwstr>Canva</vt:lpwstr>
  </property>
  <property fmtid="{D5CDD505-2E9C-101B-9397-08002B2CF9AE}" pid="4" name="LastSaved">
    <vt:filetime>2023-06-05T00:00:00Z</vt:filetime>
  </property>
</Properties>
</file>