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798058-217D-4AAD-9430-C36EE9DB9607}">
  <a:tblStyle styleId="{D9798058-217D-4AAD-9430-C36EE9DB960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48dcd907b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48dcd90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46bdcb72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46bdcb7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3486a873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3486a87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48dcd907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48dcd90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5a3fd69f8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5a3fd69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5a3fd69f8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5a3fd69f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60348719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6034871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48dcd907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48dcd90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3f3b79ba1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3f3b79b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5247249" y="1057048"/>
            <a:ext cx="678062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rebuchet MS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5247249" y="3536723"/>
            <a:ext cx="6780628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D6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04943" y="1683613"/>
            <a:ext cx="8251553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D65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04943" y="4563338"/>
            <a:ext cx="8251553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D6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04943" y="1873975"/>
            <a:ext cx="420624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730926" y="1873975"/>
            <a:ext cx="429768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04943" y="299811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D6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04940" y="1615849"/>
            <a:ext cx="43891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04941" y="2439761"/>
            <a:ext cx="438912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4911629" y="1615849"/>
            <a:ext cx="411697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4911629" y="2439761"/>
            <a:ext cx="411697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D6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04943" y="465138"/>
            <a:ext cx="309998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D65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657594" y="465138"/>
            <a:ext cx="5371011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04943" y="2065338"/>
            <a:ext cx="309998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404944" y="483326"/>
            <a:ext cx="267788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D65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3218899" y="483326"/>
            <a:ext cx="5809707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404944" y="2083526"/>
            <a:ext cx="2677886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D65"/>
              </a:buClr>
              <a:buSzPts val="4400"/>
              <a:buFont typeface="Trebuchet MS"/>
              <a:buNone/>
              <a:defRPr b="1" i="0" sz="4400" u="none" cap="none" strike="noStrike">
                <a:solidFill>
                  <a:srgbClr val="9CCD6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610475" y="4914981"/>
            <a:ext cx="896556" cy="32439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 rot="-5400000">
            <a:off x="-2113768" y="2546065"/>
            <a:ext cx="38886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s-Latn-BA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Find more PowerPoint templates on </a:t>
            </a:r>
            <a:r>
              <a:rPr b="1" i="0" lang="bs-Latn-BA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prezentr.com</a:t>
            </a:r>
            <a:r>
              <a:rPr b="0" i="0" lang="bs-Latn-BA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  <a:endParaRPr sz="1200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at I've Learned Using Cypress.io for the Past Three Weeks | by Cameron  Choi | Level Up Coding" id="74" name="Google Shape;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3653" y="957251"/>
            <a:ext cx="5799124" cy="16403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/>
          <p:nvPr/>
        </p:nvSpPr>
        <p:spPr>
          <a:xfrm>
            <a:off x="6800875" y="3800475"/>
            <a:ext cx="4671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Trebuchet MS"/>
              <a:buAutoNum type="arabicPeriod"/>
            </a:pPr>
            <a:r>
              <a:rPr lang="bs-Latn-BA" sz="27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Võ Thanh Duy</a:t>
            </a:r>
            <a:endParaRPr sz="27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Trebuchet MS"/>
              <a:buAutoNum type="arabicPeriod"/>
            </a:pPr>
            <a:r>
              <a:rPr lang="bs-Latn-BA" sz="27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Nguyễn Xuân Tuệ</a:t>
            </a:r>
            <a:endParaRPr sz="27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Trebuchet MS"/>
              <a:buAutoNum type="arabicPeriod"/>
            </a:pPr>
            <a:r>
              <a:rPr lang="bs-Latn-BA" sz="27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Nguyễn Phước Duy</a:t>
            </a:r>
            <a:endParaRPr sz="27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Trebuchet MS"/>
              <a:buAutoNum type="arabicPeriod"/>
            </a:pPr>
            <a:r>
              <a:rPr lang="bs-Latn-BA" sz="27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Nguyễn Minh Trung Hiếu</a:t>
            </a:r>
            <a:endParaRPr sz="27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1"/>
          <p:cNvSpPr txBox="1"/>
          <p:nvPr/>
        </p:nvSpPr>
        <p:spPr>
          <a:xfrm>
            <a:off x="6800875" y="3215475"/>
            <a:ext cx="186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2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GROUP 4</a:t>
            </a:r>
            <a:endParaRPr b="1" sz="2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205800" y="964500"/>
            <a:ext cx="9091800" cy="49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bs-Latn-BA" sz="2300">
                <a:latin typeface="Arial"/>
                <a:ea typeface="Arial"/>
                <a:cs typeface="Arial"/>
                <a:sym typeface="Arial"/>
              </a:rPr>
              <a:t>Disadvantages: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s-Latn-BA" sz="1900">
                <a:latin typeface="Arial"/>
                <a:ea typeface="Arial"/>
                <a:cs typeface="Arial"/>
                <a:sym typeface="Arial"/>
              </a:rPr>
              <a:t>Cypress does not support to test a native app.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s-Latn-BA" sz="1900">
                <a:latin typeface="Arial"/>
                <a:ea typeface="Arial"/>
                <a:cs typeface="Arial"/>
                <a:sym typeface="Arial"/>
              </a:rPr>
              <a:t>Interaction with multiple tabs cannot be supported due to running inside the browser.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s-Latn-BA" sz="1900">
                <a:latin typeface="Arial"/>
                <a:ea typeface="Arial"/>
                <a:cs typeface="Arial"/>
                <a:sym typeface="Arial"/>
              </a:rPr>
              <a:t>Cypress does not support multiple browser instances or control more than one open browser simultaneously.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s-Latn-BA" sz="1900">
                <a:latin typeface="Arial"/>
                <a:ea typeface="Arial"/>
                <a:cs typeface="Arial"/>
                <a:sym typeface="Arial"/>
              </a:rPr>
              <a:t>Only Javascript is supported.</a:t>
            </a:r>
            <a:endParaRPr sz="19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s-Latn-BA" sz="1900">
                <a:latin typeface="Arial"/>
                <a:ea typeface="Arial"/>
                <a:cs typeface="Arial"/>
                <a:sym typeface="Arial"/>
              </a:rPr>
              <a:t>It does not support remote execution.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hat I've Learned Using Cypress.io for the Past Three Weeks | by Cameron  Choi | Level Up Coding" id="143" name="Google Shape;1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847822">
            <a:off x="8923560" y="1731792"/>
            <a:ext cx="4282833" cy="1211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D65"/>
              </a:buClr>
              <a:buSzPts val="4400"/>
              <a:buFont typeface="Trebuchet MS"/>
              <a:buNone/>
            </a:pPr>
            <a:r>
              <a:rPr lang="bs-Latn-BA"/>
              <a:t>III. Installing cypress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681018" y="1742962"/>
            <a:ext cx="86238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E3138"/>
              </a:buClr>
              <a:buSzPts val="2000"/>
              <a:buFont typeface="Roboto"/>
              <a:buChar char="●"/>
            </a:pPr>
            <a:r>
              <a:rPr lang="bs-Latn-BA" sz="2000">
                <a:solidFill>
                  <a:srgbClr val="2E3138"/>
                </a:solidFill>
                <a:latin typeface="Roboto"/>
                <a:ea typeface="Roboto"/>
                <a:cs typeface="Roboto"/>
                <a:sym typeface="Roboto"/>
              </a:rPr>
              <a:t>Cypress is a desktop application that is installed on your computer. The desktop application supports these operating systems: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bs-Latn-BA" sz="2000">
                <a:latin typeface="Roboto"/>
                <a:ea typeface="Roboto"/>
                <a:cs typeface="Roboto"/>
                <a:sym typeface="Roboto"/>
              </a:rPr>
              <a:t>Operating System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➔"/>
            </a:pPr>
            <a:r>
              <a:rPr lang="bs-Latn-BA" sz="1700">
                <a:latin typeface="Roboto"/>
                <a:ea typeface="Roboto"/>
                <a:cs typeface="Roboto"/>
                <a:sym typeface="Roboto"/>
              </a:rPr>
              <a:t>macOS 10.9 and above </a:t>
            </a:r>
            <a:r>
              <a:rPr i="1" lang="bs-Latn-BA" sz="1700">
                <a:latin typeface="Roboto"/>
                <a:ea typeface="Roboto"/>
                <a:cs typeface="Roboto"/>
                <a:sym typeface="Roboto"/>
              </a:rPr>
              <a:t>(64-bit only)</a:t>
            </a:r>
            <a:endParaRPr i="1"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➔"/>
            </a:pPr>
            <a:r>
              <a:rPr lang="bs-Latn-BA" sz="1700">
                <a:latin typeface="Roboto"/>
                <a:ea typeface="Roboto"/>
                <a:cs typeface="Roboto"/>
                <a:sym typeface="Roboto"/>
              </a:rPr>
              <a:t>Linux Ubuntu 12.04 and above, Fedora 21 and Debian 8 </a:t>
            </a:r>
            <a:r>
              <a:rPr i="1" lang="bs-Latn-BA" sz="1700">
                <a:latin typeface="Roboto"/>
                <a:ea typeface="Roboto"/>
                <a:cs typeface="Roboto"/>
                <a:sym typeface="Roboto"/>
              </a:rPr>
              <a:t>(64-bit only)</a:t>
            </a:r>
            <a:endParaRPr i="1"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➔"/>
            </a:pPr>
            <a:r>
              <a:rPr lang="bs-Latn-BA" sz="1700">
                <a:latin typeface="Roboto"/>
                <a:ea typeface="Roboto"/>
                <a:cs typeface="Roboto"/>
                <a:sym typeface="Roboto"/>
              </a:rPr>
              <a:t>Windows 7 and above </a:t>
            </a:r>
            <a:r>
              <a:rPr i="1" lang="bs-Latn-BA" sz="1700">
                <a:latin typeface="Roboto"/>
                <a:ea typeface="Roboto"/>
                <a:cs typeface="Roboto"/>
                <a:sym typeface="Roboto"/>
              </a:rPr>
              <a:t>(64-bit only)</a:t>
            </a:r>
            <a:endParaRPr i="1" sz="1700"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700"/>
          </a:p>
        </p:txBody>
      </p:sp>
      <p:pic>
        <p:nvPicPr>
          <p:cNvPr descr="What I've Learned Using Cypress.io for the Past Three Weeks | by Cameron  Choi | Level Up Coding" id="150" name="Google Shape;15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847822">
            <a:off x="8923560" y="1731792"/>
            <a:ext cx="4282833" cy="1211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88" y="1643052"/>
            <a:ext cx="8105775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D65"/>
              </a:buClr>
              <a:buSzPts val="4400"/>
              <a:buFont typeface="Trebuchet MS"/>
              <a:buNone/>
            </a:pPr>
            <a:r>
              <a:rPr lang="bs-Latn-BA"/>
              <a:t>III. Installing cypress</a:t>
            </a:r>
            <a:endParaRPr/>
          </a:p>
        </p:txBody>
      </p:sp>
      <p:pic>
        <p:nvPicPr>
          <p:cNvPr descr="What I've Learned Using Cypress.io for the Past Three Weeks | by Cameron  Choi | Level Up Coding" id="157" name="Google Shape;15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847822">
            <a:off x="8923560" y="1731792"/>
            <a:ext cx="4282833" cy="1211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404943" y="1870437"/>
            <a:ext cx="86238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s-Latn-BA" sz="1600">
                <a:solidFill>
                  <a:srgbClr val="2E3138"/>
                </a:solidFill>
                <a:latin typeface="Roboto"/>
                <a:ea typeface="Roboto"/>
                <a:cs typeface="Roboto"/>
                <a:sym typeface="Roboto"/>
              </a:rPr>
              <a:t>Add Cypress commands to the </a:t>
            </a:r>
            <a:r>
              <a:rPr lang="bs-Latn-BA" sz="1350">
                <a:highlight>
                  <a:srgbClr val="F7FAFC"/>
                </a:highlight>
                <a:latin typeface="Courier New"/>
                <a:ea typeface="Courier New"/>
                <a:cs typeface="Courier New"/>
                <a:sym typeface="Courier New"/>
              </a:rPr>
              <a:t>scripts</a:t>
            </a:r>
            <a:r>
              <a:rPr lang="bs-Latn-BA" sz="1600">
                <a:solidFill>
                  <a:srgbClr val="2E3138"/>
                </a:solidFill>
                <a:latin typeface="Roboto"/>
                <a:ea typeface="Roboto"/>
                <a:cs typeface="Roboto"/>
                <a:sym typeface="Roboto"/>
              </a:rPr>
              <a:t> field in your </a:t>
            </a:r>
            <a:r>
              <a:rPr lang="bs-Latn-BA" sz="1350">
                <a:highlight>
                  <a:srgbClr val="F7FAFC"/>
                </a:highlight>
                <a:latin typeface="Courier New"/>
                <a:ea typeface="Courier New"/>
                <a:cs typeface="Courier New"/>
                <a:sym typeface="Courier New"/>
              </a:rPr>
              <a:t>package.json</a:t>
            </a:r>
            <a:r>
              <a:rPr lang="bs-Latn-BA" sz="1600">
                <a:solidFill>
                  <a:srgbClr val="2E3138"/>
                </a:solidFill>
                <a:latin typeface="Roboto"/>
                <a:ea typeface="Roboto"/>
                <a:cs typeface="Roboto"/>
                <a:sym typeface="Roboto"/>
              </a:rPr>
              <a:t> file.</a:t>
            </a:r>
            <a:endParaRPr sz="3200"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13" y="2428875"/>
            <a:ext cx="8048625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D65"/>
              </a:buClr>
              <a:buSzPts val="4400"/>
              <a:buFont typeface="Trebuchet MS"/>
              <a:buNone/>
            </a:pPr>
            <a:r>
              <a:rPr lang="bs-Latn-BA"/>
              <a:t>III. Installing cypress</a:t>
            </a:r>
            <a:endParaRPr/>
          </a:p>
        </p:txBody>
      </p:sp>
      <p:pic>
        <p:nvPicPr>
          <p:cNvPr descr="What I've Learned Using Cypress.io for the Past Three Weeks | by Cameron  Choi | Level Up Coding" id="165" name="Google Shape;16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847822">
            <a:off x="8923560" y="1731792"/>
            <a:ext cx="4282833" cy="1211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3138"/>
              </a:buClr>
              <a:buSzPts val="1700"/>
              <a:buFont typeface="Roboto"/>
              <a:buChar char="●"/>
            </a:pPr>
            <a:r>
              <a:rPr lang="bs-Latn-BA" sz="1700">
                <a:solidFill>
                  <a:srgbClr val="2E3138"/>
                </a:solidFill>
                <a:latin typeface="Roboto"/>
                <a:ea typeface="Roboto"/>
                <a:cs typeface="Roboto"/>
                <a:sym typeface="Roboto"/>
              </a:rPr>
              <a:t>Now you can invoke the command from your project root like so:</a:t>
            </a:r>
            <a:endParaRPr sz="3300"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475" y="2713163"/>
            <a:ext cx="8077200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D65"/>
              </a:buClr>
              <a:buSzPts val="4400"/>
              <a:buFont typeface="Trebuchet MS"/>
              <a:buNone/>
            </a:pPr>
            <a:r>
              <a:rPr lang="bs-Latn-BA"/>
              <a:t>III. Installing cypress</a:t>
            </a:r>
            <a:endParaRPr/>
          </a:p>
        </p:txBody>
      </p:sp>
      <p:pic>
        <p:nvPicPr>
          <p:cNvPr descr="What I've Learned Using Cypress.io for the Past Three Weeks | by Cameron  Choi | Level Up Coding" id="173" name="Google Shape;17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847822">
            <a:off x="8923560" y="1731792"/>
            <a:ext cx="4282833" cy="1211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404950" y="1384776"/>
            <a:ext cx="8623800" cy="48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bs-Latn-BA" sz="1700">
                <a:latin typeface="Roboto"/>
                <a:ea typeface="Roboto"/>
                <a:cs typeface="Roboto"/>
                <a:sym typeface="Roboto"/>
              </a:rPr>
              <a:t>The Launchpad: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58" y="1743075"/>
            <a:ext cx="7527718" cy="50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D65"/>
              </a:buClr>
              <a:buSzPts val="4400"/>
              <a:buFont typeface="Trebuchet MS"/>
              <a:buNone/>
            </a:pPr>
            <a:r>
              <a:rPr lang="bs-Latn-BA"/>
              <a:t>III. Installing cypress</a:t>
            </a:r>
            <a:endParaRPr/>
          </a:p>
        </p:txBody>
      </p:sp>
      <p:pic>
        <p:nvPicPr>
          <p:cNvPr descr="What I've Learned Using Cypress.io for the Past Three Weeks | by Cameron  Choi | Level Up Coding" id="181" name="Google Shape;18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847822">
            <a:off x="8923560" y="1731792"/>
            <a:ext cx="4282833" cy="1211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IV. Demo</a:t>
            </a:r>
            <a:endParaRPr/>
          </a:p>
        </p:txBody>
      </p:sp>
      <p:pic>
        <p:nvPicPr>
          <p:cNvPr descr="What I've Learned Using Cypress.io for the Past Three Weeks | by Cameron  Choi | Level Up Coding" id="187" name="Google Shape;18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847822">
            <a:off x="8923560" y="1731792"/>
            <a:ext cx="4282833" cy="121143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/>
        </p:nvSpPr>
        <p:spPr>
          <a:xfrm>
            <a:off x="3457600" y="2157425"/>
            <a:ext cx="60864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11600">
                <a:latin typeface="Trebuchet MS"/>
                <a:ea typeface="Trebuchet MS"/>
                <a:cs typeface="Trebuchet MS"/>
                <a:sym typeface="Trebuchet MS"/>
              </a:rPr>
              <a:t>…</a:t>
            </a:r>
            <a:endParaRPr sz="1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-7" y="2360476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CD65"/>
              </a:buClr>
              <a:buSzPts val="4400"/>
              <a:buFont typeface="Trebuchet MS"/>
              <a:buNone/>
            </a:pPr>
            <a:r>
              <a:rPr lang="bs-Latn-BA"/>
              <a:t>Thanks for watching!</a:t>
            </a:r>
            <a:endParaRPr/>
          </a:p>
        </p:txBody>
      </p:sp>
      <p:pic>
        <p:nvPicPr>
          <p:cNvPr descr="What I've Learned Using Cypress.io for the Past Three Weeks | by Cameron  Choi | Level Up Coding" id="194" name="Google Shape;19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847822">
            <a:off x="8923560" y="1731792"/>
            <a:ext cx="4282833" cy="1211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/>
          <p:nvPr/>
        </p:nvSpPr>
        <p:spPr>
          <a:xfrm>
            <a:off x="5029200" y="128600"/>
            <a:ext cx="7058100" cy="6615000"/>
          </a:xfrm>
          <a:prstGeom prst="wedgeRoundRectCallout">
            <a:avLst>
              <a:gd fmla="val -78947" name="adj1"/>
              <a:gd fmla="val 14148" name="adj2"/>
              <a:gd fmla="val 0" name="adj3"/>
            </a:avLst>
          </a:prstGeom>
          <a:solidFill>
            <a:srgbClr val="2E3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31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I. What is Cypress?</a:t>
            </a:r>
            <a:endParaRPr b="1" sz="3100">
              <a:solidFill>
                <a:srgbClr val="6AA84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6AA84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3100">
              <a:solidFill>
                <a:srgbClr val="6AA84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31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II. Advantages and Disadvantages.</a:t>
            </a:r>
            <a:endParaRPr b="1" sz="3100">
              <a:solidFill>
                <a:srgbClr val="6AA84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6AA84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3100">
              <a:solidFill>
                <a:srgbClr val="6AA84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31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III. Installing Cypress</a:t>
            </a:r>
            <a:endParaRPr b="1" sz="3100">
              <a:solidFill>
                <a:srgbClr val="6AA84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6AA84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3100">
              <a:solidFill>
                <a:srgbClr val="6AA84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31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rPr>
              <a:t>IV. Demo</a:t>
            </a:r>
            <a:endParaRPr b="1" sz="3100">
              <a:solidFill>
                <a:srgbClr val="6AA84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3900">
              <a:solidFill>
                <a:srgbClr val="6AA84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What I've Learned Using Cypress.io for the Past Three Weeks | by Cameron  Choi | Level Up Coding" id="82" name="Google Shape;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076" y="557225"/>
            <a:ext cx="3827550" cy="10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404943" y="60201"/>
            <a:ext cx="8623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08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AutoNum type="romanUcPeriod"/>
            </a:pPr>
            <a:r>
              <a:rPr lang="bs-Latn-BA"/>
              <a:t>What is Cypress?</a:t>
            </a:r>
            <a:endParaRPr/>
          </a:p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404950" y="1385900"/>
            <a:ext cx="8538900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bs-Latn-BA" sz="2000"/>
              <a:t>Cypress is a automation test tool.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bs-Latn-BA" sz="2000"/>
              <a:t>Open-source.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bs-Latn-BA" sz="2000"/>
              <a:t>Built for modern Web.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bs-Latn-BA" sz="2000"/>
              <a:t>Supported language: Javascript.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bs-Latn-BA" sz="2000">
                <a:latin typeface="Arial"/>
                <a:ea typeface="Arial"/>
                <a:cs typeface="Arial"/>
                <a:sym typeface="Arial"/>
              </a:rPr>
              <a:t>Cypress supports: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➔"/>
            </a:pPr>
            <a:r>
              <a:rPr lang="bs-Latn-BA" sz="17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 up tests: simple &amp; no need install enviroment.</a:t>
            </a:r>
            <a:endParaRPr sz="17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➔"/>
            </a:pPr>
            <a:r>
              <a:rPr lang="bs-Latn-BA" sz="17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Write tests: easily to write, read, and understand.</a:t>
            </a:r>
            <a:endParaRPr sz="17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➔"/>
            </a:pPr>
            <a:r>
              <a:rPr lang="bs-Latn-BA" sz="17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Run tests: run any time.</a:t>
            </a:r>
            <a:endParaRPr sz="17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➔"/>
            </a:pPr>
            <a:r>
              <a:rPr lang="bs-Latn-BA" sz="17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Debug Tests: </a:t>
            </a:r>
            <a:r>
              <a:rPr lang="bs-Latn-BA" sz="17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readable error messages help you to debug quickly.</a:t>
            </a:r>
            <a:endParaRPr sz="21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at I've Learned Using Cypress.io for the Past Three Weeks | by Cameron  Choi | Level Up Coding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847822">
            <a:off x="8923560" y="1731792"/>
            <a:ext cx="4282833" cy="121143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5107750" y="1466000"/>
            <a:ext cx="2714700" cy="1743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➔"/>
            </a:pPr>
            <a:r>
              <a:rPr lang="bs-Latn-BA" sz="1900">
                <a:solidFill>
                  <a:schemeClr val="dk1"/>
                </a:solidFill>
              </a:rPr>
              <a:t>End-to-end tests</a:t>
            </a:r>
            <a:endParaRPr sz="1600"/>
          </a:p>
        </p:txBody>
      </p:sp>
      <p:sp>
        <p:nvSpPr>
          <p:cNvPr id="91" name="Google Shape;91;p13"/>
          <p:cNvSpPr/>
          <p:nvPr/>
        </p:nvSpPr>
        <p:spPr>
          <a:xfrm>
            <a:off x="3980950" y="2805225"/>
            <a:ext cx="2005500" cy="1743000"/>
          </a:xfrm>
          <a:prstGeom prst="wedgeRoundRectCallout">
            <a:avLst>
              <a:gd fmla="val 90729" name="adj1"/>
              <a:gd fmla="val -14578" name="adj2"/>
              <a:gd fmla="val 0" name="adj3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➔"/>
            </a:pPr>
            <a:r>
              <a:rPr lang="bs-Latn-BA" sz="1900">
                <a:solidFill>
                  <a:schemeClr val="dk1"/>
                </a:solidFill>
              </a:rPr>
              <a:t>Integration tests</a:t>
            </a:r>
            <a:endParaRPr sz="1600"/>
          </a:p>
        </p:txBody>
      </p:sp>
      <p:sp>
        <p:nvSpPr>
          <p:cNvPr id="92" name="Google Shape;92;p13"/>
          <p:cNvSpPr/>
          <p:nvPr/>
        </p:nvSpPr>
        <p:spPr>
          <a:xfrm>
            <a:off x="5986450" y="2514675"/>
            <a:ext cx="3471900" cy="2271600"/>
          </a:xfrm>
          <a:prstGeom prst="cloudCallout">
            <a:avLst>
              <a:gd fmla="val 83744" name="adj1"/>
              <a:gd fmla="val 112269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➔"/>
            </a:pPr>
            <a:r>
              <a:rPr lang="bs-Latn-BA" sz="1900">
                <a:solidFill>
                  <a:schemeClr val="dk1"/>
                </a:solidFill>
              </a:rPr>
              <a:t>Unit tests</a:t>
            </a:r>
            <a:endParaRPr sz="1600"/>
          </a:p>
        </p:txBody>
      </p:sp>
      <p:sp>
        <p:nvSpPr>
          <p:cNvPr id="93" name="Google Shape;93;p13"/>
          <p:cNvSpPr txBox="1"/>
          <p:nvPr/>
        </p:nvSpPr>
        <p:spPr>
          <a:xfrm>
            <a:off x="6100750" y="5048275"/>
            <a:ext cx="130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571500" y="3228975"/>
            <a:ext cx="2686200" cy="8430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1700">
                <a:solidFill>
                  <a:srgbClr val="FFFFFF"/>
                </a:solidFill>
              </a:rPr>
              <a:t>Types of test: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37406" l="0" r="0" t="0"/>
          <a:stretch/>
        </p:blipFill>
        <p:spPr>
          <a:xfrm>
            <a:off x="336025" y="21375"/>
            <a:ext cx="8998826" cy="63119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I've Learned Using Cypress.io for the Past Three Weeks | by Cameron  Choi | Level Up Coding" id="100" name="Google Shape;10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847822">
            <a:off x="8923560" y="1731792"/>
            <a:ext cx="4282833" cy="121143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336025" y="6333325"/>
            <a:ext cx="967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1300"/>
              <a:t>copy from </a:t>
            </a:r>
            <a:r>
              <a:rPr lang="bs-Latn-BA" sz="1300"/>
              <a:t>https://anhtester.com/blog/15-cong-cu-kiem-tra-tu-dong-hoa-hang-dau-nam-2022-cap-nhat-moi-nhat-b443.html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404943" y="417376"/>
            <a:ext cx="8623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What is the difference between Selenium and Cypress?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54743" y="1829412"/>
            <a:ext cx="8623800" cy="438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bs-Latn-BA" sz="1850">
                <a:solidFill>
                  <a:srgbClr val="37373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 ARCHITECTURE</a:t>
            </a:r>
            <a:endParaRPr b="1" sz="1850">
              <a:solidFill>
                <a:srgbClr val="37373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850"/>
              <a:buFont typeface="Arial"/>
              <a:buAutoNum type="alphaLcPeriod"/>
            </a:pPr>
            <a:r>
              <a:rPr b="1" lang="bs-Latn-BA" sz="1850">
                <a:solidFill>
                  <a:srgbClr val="37373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Selenium</a:t>
            </a:r>
            <a:endParaRPr b="1" sz="1850">
              <a:solidFill>
                <a:srgbClr val="37373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75" y="2980723"/>
            <a:ext cx="8357350" cy="3476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I've Learned Using Cypress.io for the Past Three Weeks | by Cameron  Choi | Level Up Coding" id="109" name="Google Shape;1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847822">
            <a:off x="8923560" y="1731792"/>
            <a:ext cx="4282833" cy="121143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454750" y="6360125"/>
            <a:ext cx="74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>
                <a:solidFill>
                  <a:srgbClr val="66666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copy from https://github.com/cypress-io/cypress-documentation/issues/872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404968" y="534987"/>
            <a:ext cx="8623800" cy="438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1850"/>
              <a:t>b. Cypress</a:t>
            </a:r>
            <a:endParaRPr sz="1850"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50" y="942700"/>
            <a:ext cx="9079224" cy="5106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I've Learned Using Cypress.io for the Past Three Weeks | by Cameron  Choi | Level Up Coding" id="117" name="Google Shape;11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847822">
            <a:off x="8923560" y="1731792"/>
            <a:ext cx="4282833" cy="121143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1008175" y="6161125"/>
            <a:ext cx="626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1300">
                <a:solidFill>
                  <a:srgbClr val="66666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copy from https://github.com/cypress-io/cypress-documentation/issues/872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25" y="1407975"/>
            <a:ext cx="9292077" cy="40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809025" y="5476450"/>
            <a:ext cx="598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1300">
                <a:solidFill>
                  <a:srgbClr val="66666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</a:t>
            </a:r>
            <a:r>
              <a:rPr lang="bs-Latn-BA" sz="1300">
                <a:solidFill>
                  <a:srgbClr val="66666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copy from https://www.toolsqa.com/cypress/wha-tis-cypress/</a:t>
            </a:r>
            <a:endParaRPr sz="1800"/>
          </a:p>
        </p:txBody>
      </p:sp>
      <p:pic>
        <p:nvPicPr>
          <p:cNvPr descr="What I've Learned Using Cypress.io for the Past Three Weeks | by Cameron  Choi | Level Up Coding"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847822">
            <a:off x="8923560" y="1731792"/>
            <a:ext cx="4282833" cy="1211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p18"/>
          <p:cNvGraphicFramePr/>
          <p:nvPr/>
        </p:nvGraphicFramePr>
        <p:xfrm>
          <a:off x="-87125" y="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{D9798058-217D-4AAD-9430-C36EE9DB9607}</a:tableStyleId>
              </a:tblPr>
              <a:tblGrid>
                <a:gridCol w="2828650"/>
                <a:gridCol w="5392575"/>
                <a:gridCol w="4163700"/>
              </a:tblGrid>
              <a:tr h="894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00025" marB="200025" marR="200025" marL="200025" anchor="ctr"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bs-Latn-BA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Cypress</a:t>
                      </a:r>
                      <a:endParaRPr b="1"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00025" marB="200025" marR="200025" marL="200025" anchor="ctr"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bs-Latn-BA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Selenium</a:t>
                      </a:r>
                      <a:endParaRPr b="1"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12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bs-Latn-BA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Languages Supported</a:t>
                      </a:r>
                      <a:endParaRPr b="1"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00025" marB="200025" marR="200025" marL="200025" anchor="ctr"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bs-Latn-BA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JavaScript Only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00025" marB="200025" marR="200025" marL="200025" anchor="ctr"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bs-Latn-BA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Supports all popular languages like Java, Python, Ruby, C#, Php, etc.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00025" marB="200025" marR="200025" marL="200025" anchor="ctr"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bs-Latn-BA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Browsers Supported</a:t>
                      </a:r>
                      <a:endParaRPr b="1"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00025" marB="200025" marR="200025" marL="200025" anchor="ctr"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bs-Latn-BA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Chrome, Edge, Firefox(beta), Electron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00025" marB="200025" marR="200025" marL="200025" anchor="ctr"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bs-Latn-BA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Chrome, IE, Safari, Edge, Firefox, Opera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00025" marB="200025" marR="200025" marL="200025" anchor="ctr"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bs-Latn-BA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Frameworks Supported</a:t>
                      </a:r>
                      <a:endParaRPr b="1"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00025" marB="200025" marR="200025" marL="200025" anchor="ctr"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bs-Latn-BA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Supports only Mocha JS 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00025" marB="200025" marR="200025" marL="200025" anchor="ctr"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bs-Latn-BA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Supports multiple frameworks based on specific programming languages. (For e.g: JUnit for Java, Cucumber for JavaScript, etc.) 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00025" marB="200025" marR="200025" marL="200025" anchor="ctr"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4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bs-Latn-BA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Setup Complexity</a:t>
                      </a:r>
                      <a:endParaRPr b="1"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00025" marB="200025" marR="200025" marL="200025" anchor="ctr"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bs-Latn-BA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Setup is simple. No dependencies or additional downloads required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00025" marB="200025" marR="200025" marL="200025" anchor="ctr"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bs-Latn-BA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Setup is a bit challenging as it requires downloading browser-specific drivers and setting up the test environment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00025" marB="200025" marR="200025" marL="200025" anchor="ctr"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bs-Latn-BA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Documentation &amp; Community Support</a:t>
                      </a:r>
                      <a:endParaRPr b="1"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00025" marB="200025" marR="200025" marL="200025" anchor="ctr"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bs-Latn-BA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Very intuitive documentation along with  rapidly growing community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00025" marB="200025" marR="200025" marL="200025" anchor="ctr"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bs-Latn-BA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Well established documentation and firm community support from users across the globe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200025" marB="200025" marR="200025" marL="200025" anchor="ctr"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404950" y="417375"/>
            <a:ext cx="98964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II. Advantages and Disadvantages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0" y="1687175"/>
            <a:ext cx="9297600" cy="406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bs-Latn-BA" sz="2300">
                <a:latin typeface="Arial"/>
                <a:ea typeface="Arial"/>
                <a:cs typeface="Arial"/>
                <a:sym typeface="Arial"/>
              </a:rPr>
              <a:t>Advantages: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1900">
                <a:latin typeface="Arial"/>
                <a:ea typeface="Arial"/>
                <a:cs typeface="Arial"/>
                <a:sym typeface="Arial"/>
              </a:rPr>
              <a:t>Open source.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1900">
                <a:latin typeface="Arial"/>
                <a:ea typeface="Arial"/>
                <a:cs typeface="Arial"/>
                <a:sym typeface="Arial"/>
              </a:rPr>
              <a:t>Simple, easy to install and write test scripts.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1900">
                <a:latin typeface="Arial"/>
                <a:ea typeface="Arial"/>
                <a:cs typeface="Arial"/>
                <a:sym typeface="Arial"/>
              </a:rPr>
              <a:t>The documentation is complete, detailed.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1900">
                <a:latin typeface="Arial"/>
                <a:ea typeface="Arial"/>
                <a:cs typeface="Arial"/>
                <a:sym typeface="Arial"/>
              </a:rPr>
              <a:t>Debugging is easy because of the support to take pictures of errors and recorded actions during test script running.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1900">
                <a:latin typeface="Arial"/>
                <a:ea typeface="Arial"/>
                <a:cs typeface="Arial"/>
                <a:sym typeface="Arial"/>
              </a:rPr>
              <a:t>Provide a Dashboard service page where you can view an overview and report the results after each run.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at I've Learned Using Cypress.io for the Past Three Weeks | by Cameron  Choi | Level Up Coding" id="137" name="Google Shape;1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847822">
            <a:off x="8923560" y="1731792"/>
            <a:ext cx="4282833" cy="1211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