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1" r:id="rId11"/>
    <p:sldId id="262" r:id="rId12"/>
  </p:sldIdLst>
  <p:sldSz cx="9144000" cy="5143500" type="screen16x9"/>
  <p:notesSz cx="6858000" cy="9144000"/>
  <p:embeddedFontLs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Amatic SC" panose="020B0604020202020204" charset="-79"/>
      <p:regular r:id="rId18"/>
      <p:bold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16B460-7D62-4B60-B28F-E964B973B281}">
  <a:tblStyle styleId="{C516B460-7D62-4B60-B28F-E964B973B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3657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4f4f499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14f4f4995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90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22198a46b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22198a46b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0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5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b6b04d0b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b6b04d0b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20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b6b04d0b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b6b04d0b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36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b6b04d0b7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b6b04d0b7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8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b6b04d0b7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b6b04d0b7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47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22198a46b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22198a46b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8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8f4893d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8f4893d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97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5"/>
          </p:nvPr>
        </p:nvSpPr>
        <p:spPr>
          <a:xfrm>
            <a:off x="2807750" y="1133173"/>
            <a:ext cx="3516600" cy="213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6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7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7199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2"/>
          </p:nvPr>
        </p:nvSpPr>
        <p:spPr>
          <a:xfrm>
            <a:off x="7200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7199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4"/>
          </p:nvPr>
        </p:nvSpPr>
        <p:spPr>
          <a:xfrm>
            <a:off x="7200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5"/>
          </p:nvPr>
        </p:nvSpPr>
        <p:spPr>
          <a:xfrm>
            <a:off x="7199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6"/>
          </p:nvPr>
        </p:nvSpPr>
        <p:spPr>
          <a:xfrm>
            <a:off x="7200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7"/>
          </p:nvPr>
        </p:nvSpPr>
        <p:spPr>
          <a:xfrm>
            <a:off x="57341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8"/>
          </p:nvPr>
        </p:nvSpPr>
        <p:spPr>
          <a:xfrm>
            <a:off x="57342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9"/>
          </p:nvPr>
        </p:nvSpPr>
        <p:spPr>
          <a:xfrm>
            <a:off x="57341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3"/>
          </p:nvPr>
        </p:nvSpPr>
        <p:spPr>
          <a:xfrm>
            <a:off x="57342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4"/>
          </p:nvPr>
        </p:nvSpPr>
        <p:spPr>
          <a:xfrm>
            <a:off x="57341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5"/>
          </p:nvPr>
        </p:nvSpPr>
        <p:spPr>
          <a:xfrm>
            <a:off x="57342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3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4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5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6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642900" y="1714500"/>
            <a:ext cx="7857751" cy="2895575"/>
            <a:chOff x="642900" y="1714500"/>
            <a:chExt cx="7857751" cy="2895575"/>
          </a:xfrm>
        </p:grpSpPr>
        <p:sp>
          <p:nvSpPr>
            <p:cNvPr id="98" name="Google Shape;98;p19"/>
            <p:cNvSpPr/>
            <p:nvPr/>
          </p:nvSpPr>
          <p:spPr>
            <a:xfrm>
              <a:off x="642900" y="1714500"/>
              <a:ext cx="7857600" cy="2889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cxnSp>
          <p:nvCxnSpPr>
            <p:cNvPr id="99" name="Google Shape;99;p19"/>
            <p:cNvCxnSpPr/>
            <p:nvPr/>
          </p:nvCxnSpPr>
          <p:spPr>
            <a:xfrm>
              <a:off x="635049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9"/>
            <p:cNvCxnSpPr/>
            <p:nvPr/>
          </p:nvCxnSpPr>
          <p:spPr>
            <a:xfrm>
              <a:off x="742413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9"/>
            <p:cNvCxnSpPr/>
            <p:nvPr/>
          </p:nvCxnSpPr>
          <p:spPr>
            <a:xfrm>
              <a:off x="849777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9"/>
            <p:cNvCxnSpPr/>
            <p:nvPr/>
          </p:nvCxnSpPr>
          <p:spPr>
            <a:xfrm rot="10800000">
              <a:off x="688635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9"/>
            <p:cNvCxnSpPr/>
            <p:nvPr/>
          </p:nvCxnSpPr>
          <p:spPr>
            <a:xfrm rot="10800000">
              <a:off x="688635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9"/>
            <p:cNvCxnSpPr/>
            <p:nvPr/>
          </p:nvCxnSpPr>
          <p:spPr>
            <a:xfrm>
              <a:off x="5276867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9"/>
            <p:cNvCxnSpPr/>
            <p:nvPr/>
          </p:nvCxnSpPr>
          <p:spPr>
            <a:xfrm>
              <a:off x="172134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9"/>
            <p:cNvCxnSpPr/>
            <p:nvPr/>
          </p:nvCxnSpPr>
          <p:spPr>
            <a:xfrm>
              <a:off x="279498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9"/>
            <p:cNvCxnSpPr/>
            <p:nvPr/>
          </p:nvCxnSpPr>
          <p:spPr>
            <a:xfrm>
              <a:off x="386862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9"/>
            <p:cNvCxnSpPr/>
            <p:nvPr/>
          </p:nvCxnSpPr>
          <p:spPr>
            <a:xfrm rot="10800000">
              <a:off x="225720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9"/>
            <p:cNvCxnSpPr/>
            <p:nvPr/>
          </p:nvCxnSpPr>
          <p:spPr>
            <a:xfrm rot="10800000">
              <a:off x="225720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9"/>
          <p:cNvGrpSpPr/>
          <p:nvPr/>
        </p:nvGrpSpPr>
        <p:grpSpPr>
          <a:xfrm>
            <a:off x="4169956" y="2661444"/>
            <a:ext cx="804088" cy="1001736"/>
            <a:chOff x="-1778892" y="2016220"/>
            <a:chExt cx="891846" cy="1111064"/>
          </a:xfrm>
        </p:grpSpPr>
        <p:sp>
          <p:nvSpPr>
            <p:cNvPr id="111" name="Google Shape;111;p1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CECECE"/>
            </a:solidFill>
            <a:ln w="38100" cap="flat" cmpd="sng">
              <a:solidFill>
                <a:srgbClr val="5E5E5E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13" name="Google Shape;113;p1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CECECE"/>
              </a:solidFill>
              <a:ln w="38100" cap="flat" cmpd="sng">
                <a:solidFill>
                  <a:srgbClr val="5E5E5E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 w="38100" cap="flat" cmpd="sng">
                <a:solidFill>
                  <a:srgbClr val="5E5E5E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1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E3E9ED"/>
            </a:solidFill>
            <a:ln w="38100" cap="flat" cmpd="sng">
              <a:solidFill>
                <a:srgbClr val="5E5E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3">
  <p:cSld name="CUSTOM_1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719975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2"/>
          </p:nvPr>
        </p:nvSpPr>
        <p:spPr>
          <a:xfrm>
            <a:off x="345283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3452857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4"/>
          </p:nvPr>
        </p:nvSpPr>
        <p:spPr>
          <a:xfrm>
            <a:off x="720000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618568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6"/>
          </p:nvPr>
        </p:nvSpPr>
        <p:spPr>
          <a:xfrm>
            <a:off x="6185701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7"/>
          </p:nvPr>
        </p:nvSpPr>
        <p:spPr>
          <a:xfrm>
            <a:off x="719975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8"/>
          </p:nvPr>
        </p:nvSpPr>
        <p:spPr>
          <a:xfrm>
            <a:off x="345283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9"/>
          </p:nvPr>
        </p:nvSpPr>
        <p:spPr>
          <a:xfrm>
            <a:off x="3452857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3"/>
          </p:nvPr>
        </p:nvSpPr>
        <p:spPr>
          <a:xfrm>
            <a:off x="720000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4"/>
          </p:nvPr>
        </p:nvSpPr>
        <p:spPr>
          <a:xfrm>
            <a:off x="618568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5"/>
          </p:nvPr>
        </p:nvSpPr>
        <p:spPr>
          <a:xfrm>
            <a:off x="6185701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496350" y="1468525"/>
            <a:ext cx="3795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4496200" y="2865275"/>
            <a:ext cx="37950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 hasCustomPrompt="1"/>
          </p:nvPr>
        </p:nvSpPr>
        <p:spPr>
          <a:xfrm>
            <a:off x="2627550" y="7153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1"/>
          </p:nvPr>
        </p:nvSpPr>
        <p:spPr>
          <a:xfrm>
            <a:off x="2627550" y="137280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 idx="2" hasCustomPrompt="1"/>
          </p:nvPr>
        </p:nvSpPr>
        <p:spPr>
          <a:xfrm>
            <a:off x="2627550" y="20488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3"/>
          </p:nvPr>
        </p:nvSpPr>
        <p:spPr>
          <a:xfrm>
            <a:off x="2627550" y="270635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 idx="4" hasCustomPrompt="1"/>
          </p:nvPr>
        </p:nvSpPr>
        <p:spPr>
          <a:xfrm>
            <a:off x="2627550" y="338602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5"/>
          </p:nvPr>
        </p:nvSpPr>
        <p:spPr>
          <a:xfrm>
            <a:off x="2627550" y="4039925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4006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54006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2531025" y="3544933"/>
            <a:ext cx="40821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9669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2"/>
          </p:nvPr>
        </p:nvSpPr>
        <p:spPr>
          <a:xfrm>
            <a:off x="48150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67400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195550" y="3293000"/>
            <a:ext cx="47529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jl7mJRS7xQHuWyKMz0ZI9Vb-TQ84ti-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Minesweeper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1"/>
          </p:nvPr>
        </p:nvSpPr>
        <p:spPr>
          <a:xfrm>
            <a:off x="1628475" y="2164064"/>
            <a:ext cx="588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Present by: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Vũ Nhật Duy -ITITIU17047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4104872" y="4022945"/>
            <a:ext cx="891846" cy="1111064"/>
            <a:chOff x="-1778892" y="2016220"/>
            <a:chExt cx="891846" cy="1111064"/>
          </a:xfrm>
        </p:grpSpPr>
        <p:sp>
          <p:nvSpPr>
            <p:cNvPr id="163" name="Google Shape;163;p2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65" name="Google Shape;165;p2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167;p28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8"/>
          <p:cNvGrpSpPr/>
          <p:nvPr/>
        </p:nvGrpSpPr>
        <p:grpSpPr>
          <a:xfrm>
            <a:off x="3088178" y="4077270"/>
            <a:ext cx="804623" cy="1002402"/>
            <a:chOff x="-1778892" y="2016220"/>
            <a:chExt cx="891846" cy="1111064"/>
          </a:xfrm>
        </p:grpSpPr>
        <p:sp>
          <p:nvSpPr>
            <p:cNvPr id="169" name="Google Shape;169;p2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1" name="Google Shape;171;p2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" name="Google Shape;173;p28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28"/>
          <p:cNvGrpSpPr/>
          <p:nvPr/>
        </p:nvGrpSpPr>
        <p:grpSpPr>
          <a:xfrm>
            <a:off x="5420863" y="4213220"/>
            <a:ext cx="804623" cy="1002402"/>
            <a:chOff x="-1778892" y="2016220"/>
            <a:chExt cx="891846" cy="1111064"/>
          </a:xfrm>
        </p:grpSpPr>
        <p:sp>
          <p:nvSpPr>
            <p:cNvPr id="175" name="Google Shape;175;p2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76;p2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7" name="Google Shape;177;p2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" name="Google Shape;179;p28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8"/>
          <p:cNvGrpSpPr/>
          <p:nvPr/>
        </p:nvGrpSpPr>
        <p:grpSpPr>
          <a:xfrm>
            <a:off x="2010542" y="4022940"/>
            <a:ext cx="739340" cy="921072"/>
            <a:chOff x="-1778892" y="2016220"/>
            <a:chExt cx="891846" cy="1111064"/>
          </a:xfrm>
        </p:grpSpPr>
        <p:sp>
          <p:nvSpPr>
            <p:cNvPr id="181" name="Google Shape;181;p2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3" name="Google Shape;183;p2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" name="Google Shape;185;p28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8"/>
          <p:cNvGrpSpPr/>
          <p:nvPr/>
        </p:nvGrpSpPr>
        <p:grpSpPr>
          <a:xfrm>
            <a:off x="6776032" y="4117928"/>
            <a:ext cx="739340" cy="921072"/>
            <a:chOff x="-1778892" y="2016220"/>
            <a:chExt cx="891846" cy="1111064"/>
          </a:xfrm>
        </p:grpSpPr>
        <p:sp>
          <p:nvSpPr>
            <p:cNvPr id="187" name="Google Shape;187;p2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9" name="Google Shape;189;p2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8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8"/>
          <p:cNvGrpSpPr/>
          <p:nvPr/>
        </p:nvGrpSpPr>
        <p:grpSpPr>
          <a:xfrm>
            <a:off x="923318" y="4022953"/>
            <a:ext cx="636778" cy="793300"/>
            <a:chOff x="-1778892" y="2016220"/>
            <a:chExt cx="891846" cy="1111064"/>
          </a:xfrm>
        </p:grpSpPr>
        <p:sp>
          <p:nvSpPr>
            <p:cNvPr id="193" name="Google Shape;193;p2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2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5" name="Google Shape;195;p2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28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8"/>
          <p:cNvGrpSpPr/>
          <p:nvPr/>
        </p:nvGrpSpPr>
        <p:grpSpPr>
          <a:xfrm>
            <a:off x="8297093" y="3814228"/>
            <a:ext cx="636778" cy="793300"/>
            <a:chOff x="-1778892" y="2016220"/>
            <a:chExt cx="891846" cy="1111064"/>
          </a:xfrm>
        </p:grpSpPr>
        <p:sp>
          <p:nvSpPr>
            <p:cNvPr id="199" name="Google Shape;199;p2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01" name="Google Shape;201;p2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28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2991525" y="2791723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GAME &amp; DETAIL</a:t>
            </a:r>
            <a:endParaRPr dirty="0"/>
          </a:p>
        </p:txBody>
      </p:sp>
      <p:sp>
        <p:nvSpPr>
          <p:cNvPr id="249" name="Google Shape;249;p33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50" name="Google Shape;250;p33"/>
          <p:cNvGrpSpPr/>
          <p:nvPr/>
        </p:nvGrpSpPr>
        <p:grpSpPr>
          <a:xfrm rot="703690">
            <a:off x="7760800" y="3704888"/>
            <a:ext cx="805111" cy="1003010"/>
            <a:chOff x="-1778892" y="2016220"/>
            <a:chExt cx="891846" cy="1111064"/>
          </a:xfrm>
        </p:grpSpPr>
        <p:sp>
          <p:nvSpPr>
            <p:cNvPr id="251" name="Google Shape;251;p3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3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53" name="Google Shape;253;p3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" name="Google Shape;255;p3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33"/>
          <p:cNvGrpSpPr/>
          <p:nvPr/>
        </p:nvGrpSpPr>
        <p:grpSpPr>
          <a:xfrm rot="976164">
            <a:off x="7708454" y="524272"/>
            <a:ext cx="756060" cy="941903"/>
            <a:chOff x="-1778892" y="2016220"/>
            <a:chExt cx="891846" cy="1111064"/>
          </a:xfrm>
        </p:grpSpPr>
        <p:sp>
          <p:nvSpPr>
            <p:cNvPr id="257" name="Google Shape;257;p3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3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59" name="Google Shape;259;p3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3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3"/>
          <p:cNvGrpSpPr/>
          <p:nvPr/>
        </p:nvGrpSpPr>
        <p:grpSpPr>
          <a:xfrm rot="1049909">
            <a:off x="7277169" y="2015504"/>
            <a:ext cx="757539" cy="943779"/>
            <a:chOff x="-1778892" y="2016220"/>
            <a:chExt cx="891846" cy="1111064"/>
          </a:xfrm>
        </p:grpSpPr>
        <p:sp>
          <p:nvSpPr>
            <p:cNvPr id="263" name="Google Shape;263;p3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3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65" name="Google Shape;265;p3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3"/>
          <p:cNvGrpSpPr/>
          <p:nvPr/>
        </p:nvGrpSpPr>
        <p:grpSpPr>
          <a:xfrm rot="900186">
            <a:off x="456063" y="437074"/>
            <a:ext cx="867828" cy="1081144"/>
            <a:chOff x="-1778892" y="2016220"/>
            <a:chExt cx="891846" cy="1111064"/>
          </a:xfrm>
        </p:grpSpPr>
        <p:sp>
          <p:nvSpPr>
            <p:cNvPr id="269" name="Google Shape;269;p3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3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1" name="Google Shape;271;p3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" name="Google Shape;273;p3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3"/>
          <p:cNvGrpSpPr/>
          <p:nvPr/>
        </p:nvGrpSpPr>
        <p:grpSpPr>
          <a:xfrm rot="-899398">
            <a:off x="1304954" y="2099105"/>
            <a:ext cx="758922" cy="945468"/>
            <a:chOff x="-1778892" y="2016220"/>
            <a:chExt cx="891846" cy="1111064"/>
          </a:xfrm>
        </p:grpSpPr>
        <p:sp>
          <p:nvSpPr>
            <p:cNvPr id="275" name="Google Shape;275;p3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7" name="Google Shape;277;p3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3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3"/>
          <p:cNvGrpSpPr/>
          <p:nvPr/>
        </p:nvGrpSpPr>
        <p:grpSpPr>
          <a:xfrm rot="-455679">
            <a:off x="4090989" y="4064809"/>
            <a:ext cx="807065" cy="1005569"/>
            <a:chOff x="-1778892" y="2016220"/>
            <a:chExt cx="891846" cy="1111064"/>
          </a:xfrm>
        </p:grpSpPr>
        <p:sp>
          <p:nvSpPr>
            <p:cNvPr id="281" name="Google Shape;281;p3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3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3" name="Google Shape;283;p3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" name="Google Shape;285;p3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3"/>
          <p:cNvGrpSpPr/>
          <p:nvPr/>
        </p:nvGrpSpPr>
        <p:grpSpPr>
          <a:xfrm rot="-752801">
            <a:off x="614692" y="3612744"/>
            <a:ext cx="867890" cy="1081220"/>
            <a:chOff x="-1778892" y="2016220"/>
            <a:chExt cx="891846" cy="1111064"/>
          </a:xfrm>
        </p:grpSpPr>
        <p:sp>
          <p:nvSpPr>
            <p:cNvPr id="287" name="Google Shape;287;p3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3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9" name="Google Shape;289;p3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3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THANK YOU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99" name="Google Shape;299;p34"/>
          <p:cNvGrpSpPr/>
          <p:nvPr/>
        </p:nvGrpSpPr>
        <p:grpSpPr>
          <a:xfrm rot="703690">
            <a:off x="579425" y="425113"/>
            <a:ext cx="805111" cy="1003010"/>
            <a:chOff x="-1778892" y="2016220"/>
            <a:chExt cx="891846" cy="1111064"/>
          </a:xfrm>
        </p:grpSpPr>
        <p:sp>
          <p:nvSpPr>
            <p:cNvPr id="300" name="Google Shape;300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2" name="Google Shape;302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304;p3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34"/>
          <p:cNvGrpSpPr/>
          <p:nvPr/>
        </p:nvGrpSpPr>
        <p:grpSpPr>
          <a:xfrm rot="-976164" flipH="1">
            <a:off x="603954" y="3801047"/>
            <a:ext cx="756060" cy="941903"/>
            <a:chOff x="-1778892" y="2016220"/>
            <a:chExt cx="891846" cy="1111064"/>
          </a:xfrm>
        </p:grpSpPr>
        <p:sp>
          <p:nvSpPr>
            <p:cNvPr id="306" name="Google Shape;306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8" name="Google Shape;308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0" name="Google Shape;310;p3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4"/>
          <p:cNvGrpSpPr/>
          <p:nvPr/>
        </p:nvGrpSpPr>
        <p:grpSpPr>
          <a:xfrm rot="900186">
            <a:off x="7792413" y="3727424"/>
            <a:ext cx="867828" cy="1081144"/>
            <a:chOff x="-1778892" y="2016220"/>
            <a:chExt cx="891846" cy="1111064"/>
          </a:xfrm>
        </p:grpSpPr>
        <p:sp>
          <p:nvSpPr>
            <p:cNvPr id="312" name="Google Shape;312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14" name="Google Shape;314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" name="Google Shape;316;p3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4"/>
          <p:cNvGrpSpPr/>
          <p:nvPr/>
        </p:nvGrpSpPr>
        <p:grpSpPr>
          <a:xfrm rot="-899398">
            <a:off x="4422229" y="3982293"/>
            <a:ext cx="758922" cy="945468"/>
            <a:chOff x="-1778892" y="2016220"/>
            <a:chExt cx="891846" cy="1111064"/>
          </a:xfrm>
        </p:grpSpPr>
        <p:sp>
          <p:nvSpPr>
            <p:cNvPr id="318" name="Google Shape;318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20" name="Google Shape;320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3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4"/>
          <p:cNvGrpSpPr/>
          <p:nvPr/>
        </p:nvGrpSpPr>
        <p:grpSpPr>
          <a:xfrm rot="455679" flipH="1">
            <a:off x="7124539" y="1868909"/>
            <a:ext cx="807065" cy="1005569"/>
            <a:chOff x="-1778892" y="2016220"/>
            <a:chExt cx="891846" cy="1111064"/>
          </a:xfrm>
        </p:grpSpPr>
        <p:sp>
          <p:nvSpPr>
            <p:cNvPr id="324" name="Google Shape;324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26" name="Google Shape;326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3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rot="-752801">
            <a:off x="7867842" y="229119"/>
            <a:ext cx="867890" cy="1081220"/>
            <a:chOff x="-1778892" y="2016220"/>
            <a:chExt cx="891846" cy="1111064"/>
          </a:xfrm>
        </p:grpSpPr>
        <p:sp>
          <p:nvSpPr>
            <p:cNvPr id="330" name="Google Shape;330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" name="Google Shape;331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32" name="Google Shape;332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3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336" name="Google Shape;336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38" name="Google Shape;338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3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4"/>
          <p:cNvGrpSpPr/>
          <p:nvPr/>
        </p:nvGrpSpPr>
        <p:grpSpPr>
          <a:xfrm>
            <a:off x="4909229" y="2962387"/>
            <a:ext cx="387661" cy="387661"/>
            <a:chOff x="1379798" y="1723250"/>
            <a:chExt cx="397887" cy="397887"/>
          </a:xfrm>
        </p:grpSpPr>
        <p:sp>
          <p:nvSpPr>
            <p:cNvPr id="342" name="Google Shape;342;p3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4"/>
          <p:cNvGrpSpPr/>
          <p:nvPr/>
        </p:nvGrpSpPr>
        <p:grpSpPr>
          <a:xfrm>
            <a:off x="3847108" y="2962387"/>
            <a:ext cx="387681" cy="387661"/>
            <a:chOff x="266768" y="1721375"/>
            <a:chExt cx="397907" cy="397887"/>
          </a:xfrm>
        </p:grpSpPr>
        <p:sp>
          <p:nvSpPr>
            <p:cNvPr id="347" name="Google Shape;347;p3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4"/>
          <p:cNvGrpSpPr/>
          <p:nvPr/>
        </p:nvGrpSpPr>
        <p:grpSpPr>
          <a:xfrm>
            <a:off x="4378189" y="2962387"/>
            <a:ext cx="387641" cy="387661"/>
            <a:chOff x="864491" y="1723250"/>
            <a:chExt cx="397866" cy="397887"/>
          </a:xfrm>
        </p:grpSpPr>
        <p:sp>
          <p:nvSpPr>
            <p:cNvPr id="350" name="Google Shape;350;p3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Projects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581025" lvl="0" indent="-457200" algn="l" rtl="0">
              <a:spcBef>
                <a:spcPts val="0"/>
              </a:spcBef>
              <a:spcAft>
                <a:spcPts val="0"/>
              </a:spcAft>
              <a:buSzPts val="1650"/>
              <a:buFont typeface="Arial" panose="020B0604020202020204" pitchFamily="34" charset="0"/>
              <a:buChar char="•"/>
            </a:pPr>
            <a:r>
              <a:rPr lang="en" sz="2400" dirty="0" smtClean="0"/>
              <a:t>Planning,practical implementation of learned lessons </a:t>
            </a:r>
            <a:endParaRPr sz="2400" dirty="0">
              <a:highlight>
                <a:schemeClr val="dk1"/>
              </a:highlight>
            </a:endParaRPr>
          </a:p>
          <a:p>
            <a:pPr marL="581025" lvl="0" indent="-457200" algn="l" rtl="0">
              <a:spcBef>
                <a:spcPts val="0"/>
              </a:spcBef>
              <a:spcAft>
                <a:spcPts val="0"/>
              </a:spcAft>
              <a:buSzPts val="1650"/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of the game</a:t>
            </a:r>
            <a:endParaRPr sz="2400" dirty="0"/>
          </a:p>
          <a:p>
            <a:pPr marL="581025" lvl="0" indent="-457200" algn="l" rtl="0">
              <a:spcBef>
                <a:spcPts val="0"/>
              </a:spcBef>
              <a:spcAft>
                <a:spcPts val="0"/>
              </a:spcAft>
              <a:buSzPts val="1650"/>
              <a:buFont typeface="Arial" panose="020B0604020202020204" pitchFamily="34" charset="0"/>
              <a:buChar char="•"/>
            </a:pPr>
            <a:r>
              <a:rPr lang="en-US" sz="2400" dirty="0" smtClean="0"/>
              <a:t>Features of the game</a:t>
            </a:r>
          </a:p>
          <a:p>
            <a:pPr marL="581025" lvl="0" indent="-457200" algn="l" rtl="0">
              <a:spcBef>
                <a:spcPts val="0"/>
              </a:spcBef>
              <a:spcAft>
                <a:spcPts val="0"/>
              </a:spcAft>
              <a:buSzPts val="1650"/>
              <a:buFont typeface="Arial" panose="020B0604020202020204" pitchFamily="34" charset="0"/>
              <a:buChar char="•"/>
            </a:pPr>
            <a:r>
              <a:rPr lang="en-US" sz="2400" dirty="0" smtClean="0"/>
              <a:t>Further implementations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lt1"/>
                </a:solidFill>
              </a:rPr>
              <a:t>INTRODUCTION</a:t>
            </a:r>
            <a:endParaRPr sz="1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0">
              <a:solidFill>
                <a:schemeClr val="lt1"/>
              </a:solidFill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TEST GAME &amp; DETAIL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ENDING</a:t>
            </a:r>
            <a:endParaRPr dirty="0"/>
          </a:p>
        </p:txBody>
      </p:sp>
      <p:sp>
        <p:nvSpPr>
          <p:cNvPr id="221" name="Google Shape;221;p30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087000" y="2057400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720000" y="38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Minesweeper?</a:t>
            </a:r>
            <a:endParaRPr dirty="0"/>
          </a:p>
        </p:txBody>
      </p:sp>
      <p:graphicFrame>
        <p:nvGraphicFramePr>
          <p:cNvPr id="230" name="Google Shape;230;p31"/>
          <p:cNvGraphicFramePr/>
          <p:nvPr>
            <p:extLst>
              <p:ext uri="{D42A27DB-BD31-4B8C-83A1-F6EECF244321}">
                <p14:modId xmlns:p14="http://schemas.microsoft.com/office/powerpoint/2010/main" val="1506685478"/>
              </p:ext>
            </p:extLst>
          </p:nvPr>
        </p:nvGraphicFramePr>
        <p:xfrm>
          <a:off x="877450" y="1171850"/>
          <a:ext cx="7604000" cy="2900105"/>
        </p:xfrm>
        <a:graphic>
          <a:graphicData uri="http://schemas.openxmlformats.org/drawingml/2006/table">
            <a:tbl>
              <a:tblPr>
                <a:noFill/>
                <a:tableStyleId>{C516B460-7D62-4B60-B28F-E964B973B281}</a:tableStyleId>
              </a:tblPr>
              <a:tblGrid>
                <a:gridCol w="7604000"/>
              </a:tblGrid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564825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Roboto Mono" panose="020B0604020202020204" charset="0"/>
                          <a:ea typeface="Roboto Mono" panose="020B0604020202020204" charset="0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oboto Mono" panose="020B0604020202020204" charset="0"/>
                          <a:ea typeface="Roboto Mono" panose="020B0604020202020204" charset="0"/>
                          <a:cs typeface="Arial"/>
                          <a:sym typeface="Arial"/>
                        </a:rPr>
                        <a:t> single-player puzzle video game. 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oboto Mono" panose="020B0604020202020204" charset="0"/>
                          <a:ea typeface="Roboto Mono" panose="020B0604020202020204" charset="0"/>
                          <a:cs typeface="Arial"/>
                          <a:sym typeface="Arial"/>
                        </a:rPr>
                        <a:t>Originate from the 1960s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oboto Mono" panose="020B0604020202020204" charset="0"/>
                          <a:ea typeface="Roboto Mono" panose="020B0604020202020204" charset="0"/>
                          <a:cs typeface="Arial"/>
                          <a:sym typeface="Arial"/>
                        </a:rPr>
                        <a:t>Written for many computing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Roboto Mono" panose="020B0604020202020204" charset="0"/>
                          <a:ea typeface="Roboto Mon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baseline="0" dirty="0" err="1" smtClean="0">
                          <a:solidFill>
                            <a:schemeClr val="bg1"/>
                          </a:solidFill>
                          <a:effectLst/>
                          <a:latin typeface="Roboto Mono" panose="020B0604020202020204" charset="0"/>
                          <a:ea typeface="Roboto Mono" panose="020B0604020202020204" charset="0"/>
                          <a:cs typeface="Arial"/>
                          <a:sym typeface="Arial"/>
                        </a:rPr>
                        <a:t>flatforms</a:t>
                      </a:r>
                      <a:r>
                        <a:rPr lang="en-US" sz="2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oboto Mono" panose="020B0604020202020204" charset="0"/>
                          <a:ea typeface="Roboto Mono" panose="020B0604020202020204" charset="0"/>
                          <a:cs typeface="Arial"/>
                          <a:sym typeface="Arial"/>
                        </a:rPr>
                        <a:t> in use today</a:t>
                      </a:r>
                      <a:endParaRPr sz="2400" dirty="0">
                        <a:solidFill>
                          <a:schemeClr val="bg1"/>
                        </a:solidFill>
                        <a:highlight>
                          <a:schemeClr val="dk1"/>
                        </a:highlight>
                        <a:latin typeface="Roboto Mono" panose="020B0604020202020204" charset="0"/>
                        <a:ea typeface="Roboto Mono" panose="020B0604020202020204" charset="0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31"/>
          <p:cNvSpPr/>
          <p:nvPr/>
        </p:nvSpPr>
        <p:spPr>
          <a:xfrm>
            <a:off x="199525" y="2089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4294967295"/>
          </p:nvPr>
        </p:nvSpPr>
        <p:spPr>
          <a:xfrm>
            <a:off x="1106100" y="11467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lt1"/>
                </a:solidFill>
              </a:rPr>
              <a:t>INTRODUCTION</a:t>
            </a:r>
            <a:endParaRPr sz="1400"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 idx="4294967295"/>
          </p:nvPr>
        </p:nvSpPr>
        <p:spPr>
          <a:xfrm>
            <a:off x="396025" y="209000"/>
            <a:ext cx="8175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1"/>
                </a:highlight>
              </a:rPr>
              <a:t>01</a:t>
            </a:r>
            <a:endParaRPr>
              <a:solidFill>
                <a:schemeClr val="dk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720000" y="38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RUle</a:t>
            </a:r>
            <a:endParaRPr/>
          </a:p>
        </p:txBody>
      </p:sp>
      <p:graphicFrame>
        <p:nvGraphicFramePr>
          <p:cNvPr id="230" name="Google Shape;230;p31"/>
          <p:cNvGraphicFramePr/>
          <p:nvPr>
            <p:extLst>
              <p:ext uri="{D42A27DB-BD31-4B8C-83A1-F6EECF244321}">
                <p14:modId xmlns:p14="http://schemas.microsoft.com/office/powerpoint/2010/main" val="1825098663"/>
              </p:ext>
            </p:extLst>
          </p:nvPr>
        </p:nvGraphicFramePr>
        <p:xfrm>
          <a:off x="877450" y="1171850"/>
          <a:ext cx="7727120" cy="3656598"/>
        </p:xfrm>
        <a:graphic>
          <a:graphicData uri="http://schemas.openxmlformats.org/drawingml/2006/table">
            <a:tbl>
              <a:tblPr>
                <a:noFill/>
                <a:tableStyleId>{C516B460-7D62-4B60-B28F-E964B973B281}</a:tableStyleId>
              </a:tblPr>
              <a:tblGrid>
                <a:gridCol w="1832858"/>
                <a:gridCol w="5894262"/>
              </a:tblGrid>
              <a:tr h="3892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12083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1)Clear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the board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Clear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 board full of unopened cells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  <a:tr h="1289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2)Don’t hit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mines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Mines are hidden in the cells. Don’t hit them!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  <a:tr h="769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3)Have Fun!!!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Gaming for</a:t>
                      </a:r>
                      <a:r>
                        <a:rPr lang="en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more than 180 </a:t>
                      </a:r>
                      <a:r>
                        <a:rPr lang="en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minutes is bad for your health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31"/>
          <p:cNvSpPr/>
          <p:nvPr/>
        </p:nvSpPr>
        <p:spPr>
          <a:xfrm>
            <a:off x="199525" y="2089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4294967295"/>
          </p:nvPr>
        </p:nvSpPr>
        <p:spPr>
          <a:xfrm>
            <a:off x="1106100" y="11467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chemeClr val="lt1"/>
                </a:solidFill>
              </a:rPr>
              <a:t>INTRODUCTION</a:t>
            </a:r>
            <a:endParaRPr sz="1400"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 idx="4294967295"/>
          </p:nvPr>
        </p:nvSpPr>
        <p:spPr>
          <a:xfrm>
            <a:off x="396025" y="209000"/>
            <a:ext cx="8175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1"/>
                </a:highlight>
              </a:rPr>
              <a:t>01</a:t>
            </a:r>
            <a:endParaRPr>
              <a:solidFill>
                <a:schemeClr val="dk1"/>
              </a:solidFill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90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720000" y="38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</a:t>
            </a:r>
            <a:endParaRPr/>
          </a:p>
        </p:txBody>
      </p:sp>
      <p:graphicFrame>
        <p:nvGraphicFramePr>
          <p:cNvPr id="239" name="Google Shape;239;p32"/>
          <p:cNvGraphicFramePr/>
          <p:nvPr>
            <p:extLst>
              <p:ext uri="{D42A27DB-BD31-4B8C-83A1-F6EECF244321}">
                <p14:modId xmlns:p14="http://schemas.microsoft.com/office/powerpoint/2010/main" val="1316169994"/>
              </p:ext>
            </p:extLst>
          </p:nvPr>
        </p:nvGraphicFramePr>
        <p:xfrm>
          <a:off x="877449" y="1171850"/>
          <a:ext cx="7806061" cy="3031759"/>
        </p:xfrm>
        <a:graphic>
          <a:graphicData uri="http://schemas.openxmlformats.org/drawingml/2006/table">
            <a:tbl>
              <a:tblPr>
                <a:noFill/>
                <a:tableStyleId>{C516B460-7D62-4B60-B28F-E964B973B281}</a:tableStyleId>
              </a:tblPr>
              <a:tblGrid>
                <a:gridCol w="1828019"/>
                <a:gridCol w="5978042"/>
              </a:tblGrid>
              <a:tr h="41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735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60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Left click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Left click unopened cell to open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  <a:tr h="10629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60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Right click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Right click the cell to flag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  <a:tr h="82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n" sz="160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The number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number of mines in the cells</a:t>
                      </a:r>
                      <a:r>
                        <a:rPr lang="en-US" sz="1600" baseline="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neighboring</a:t>
                      </a:r>
                      <a:r>
                        <a:rPr lang="en-US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that cell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32"/>
          <p:cNvSpPr/>
          <p:nvPr/>
        </p:nvSpPr>
        <p:spPr>
          <a:xfrm>
            <a:off x="199525" y="2089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subTitle" idx="4294967295"/>
          </p:nvPr>
        </p:nvSpPr>
        <p:spPr>
          <a:xfrm>
            <a:off x="1106100" y="11467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smtClean="0">
                <a:solidFill>
                  <a:schemeClr val="lt1"/>
                </a:solidFill>
              </a:rPr>
              <a:t>GAME MECHANICS</a:t>
            </a:r>
            <a:endParaRPr sz="2000"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title" idx="4294967295"/>
          </p:nvPr>
        </p:nvSpPr>
        <p:spPr>
          <a:xfrm>
            <a:off x="396025" y="209000"/>
            <a:ext cx="8175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highlight>
                  <a:schemeClr val="accent1"/>
                </a:highlight>
              </a:rPr>
              <a:t>02</a:t>
            </a:r>
            <a:endParaRPr dirty="0">
              <a:solidFill>
                <a:schemeClr val="dk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720000" y="38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graphicFrame>
        <p:nvGraphicFramePr>
          <p:cNvPr id="239" name="Google Shape;239;p32"/>
          <p:cNvGraphicFramePr/>
          <p:nvPr>
            <p:extLst>
              <p:ext uri="{D42A27DB-BD31-4B8C-83A1-F6EECF244321}">
                <p14:modId xmlns:p14="http://schemas.microsoft.com/office/powerpoint/2010/main" val="3002863718"/>
              </p:ext>
            </p:extLst>
          </p:nvPr>
        </p:nvGraphicFramePr>
        <p:xfrm>
          <a:off x="877449" y="1171850"/>
          <a:ext cx="7911316" cy="3564610"/>
        </p:xfrm>
        <a:graphic>
          <a:graphicData uri="http://schemas.openxmlformats.org/drawingml/2006/table">
            <a:tbl>
              <a:tblPr>
                <a:noFill/>
                <a:tableStyleId>{C516B460-7D62-4B60-B28F-E964B973B281}</a:tableStyleId>
              </a:tblPr>
              <a:tblGrid>
                <a:gridCol w="1944692"/>
                <a:gridCol w="5966624"/>
              </a:tblGrid>
              <a:tr h="4834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8644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60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Clear unecessary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cells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 recursion to clear unimportant</a:t>
                      </a:r>
                      <a:r>
                        <a:rPr lang="en-US" sz="1600" baseline="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cells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  <a:tr h="12497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60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Undo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 Stack to store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player’s moves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  <a:tr h="96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n" sz="1600" dirty="0" smtClean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Difficulties</a:t>
                      </a:r>
                      <a:endParaRPr sz="16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Adjustable difficulties</a:t>
                      </a:r>
                      <a:endParaRPr sz="16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32"/>
          <p:cNvSpPr/>
          <p:nvPr/>
        </p:nvSpPr>
        <p:spPr>
          <a:xfrm>
            <a:off x="199525" y="2089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subTitle" idx="4294967295"/>
          </p:nvPr>
        </p:nvSpPr>
        <p:spPr>
          <a:xfrm>
            <a:off x="1106100" y="11467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smtClean="0">
                <a:solidFill>
                  <a:schemeClr val="lt1"/>
                </a:solidFill>
              </a:rPr>
              <a:t>GAME MECHANICS</a:t>
            </a:r>
            <a:endParaRPr sz="2000"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title" idx="4294967295"/>
          </p:nvPr>
        </p:nvSpPr>
        <p:spPr>
          <a:xfrm>
            <a:off x="396025" y="209000"/>
            <a:ext cx="8175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highlight>
                  <a:schemeClr val="accent1"/>
                </a:highlight>
              </a:rPr>
              <a:t>02</a:t>
            </a:r>
            <a:endParaRPr dirty="0">
              <a:solidFill>
                <a:schemeClr val="dk1"/>
              </a:solidFill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056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</a:t>
            </a:r>
            <a:endParaRPr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99" name="Google Shape;299;p34"/>
          <p:cNvGrpSpPr/>
          <p:nvPr/>
        </p:nvGrpSpPr>
        <p:grpSpPr>
          <a:xfrm rot="703690">
            <a:off x="579425" y="425113"/>
            <a:ext cx="805111" cy="1003010"/>
            <a:chOff x="-1778892" y="2016220"/>
            <a:chExt cx="891846" cy="1111064"/>
          </a:xfrm>
        </p:grpSpPr>
        <p:sp>
          <p:nvSpPr>
            <p:cNvPr id="300" name="Google Shape;300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2" name="Google Shape;302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304;p3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34"/>
          <p:cNvGrpSpPr/>
          <p:nvPr/>
        </p:nvGrpSpPr>
        <p:grpSpPr>
          <a:xfrm rot="-976164" flipH="1">
            <a:off x="603954" y="3801047"/>
            <a:ext cx="756060" cy="941903"/>
            <a:chOff x="-1778892" y="2016220"/>
            <a:chExt cx="891846" cy="1111064"/>
          </a:xfrm>
        </p:grpSpPr>
        <p:sp>
          <p:nvSpPr>
            <p:cNvPr id="306" name="Google Shape;306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8" name="Google Shape;308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0" name="Google Shape;310;p3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4"/>
          <p:cNvGrpSpPr/>
          <p:nvPr/>
        </p:nvGrpSpPr>
        <p:grpSpPr>
          <a:xfrm rot="900186">
            <a:off x="7792413" y="3727424"/>
            <a:ext cx="867828" cy="1081144"/>
            <a:chOff x="-1778892" y="2016220"/>
            <a:chExt cx="891846" cy="1111064"/>
          </a:xfrm>
        </p:grpSpPr>
        <p:sp>
          <p:nvSpPr>
            <p:cNvPr id="312" name="Google Shape;312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14" name="Google Shape;314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" name="Google Shape;316;p3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4"/>
          <p:cNvGrpSpPr/>
          <p:nvPr/>
        </p:nvGrpSpPr>
        <p:grpSpPr>
          <a:xfrm rot="-899398">
            <a:off x="4422229" y="3982293"/>
            <a:ext cx="758922" cy="945468"/>
            <a:chOff x="-1778892" y="2016220"/>
            <a:chExt cx="891846" cy="1111064"/>
          </a:xfrm>
        </p:grpSpPr>
        <p:sp>
          <p:nvSpPr>
            <p:cNvPr id="318" name="Google Shape;318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20" name="Google Shape;320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3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4"/>
          <p:cNvGrpSpPr/>
          <p:nvPr/>
        </p:nvGrpSpPr>
        <p:grpSpPr>
          <a:xfrm rot="455679" flipH="1">
            <a:off x="7124539" y="1868909"/>
            <a:ext cx="807065" cy="1005569"/>
            <a:chOff x="-1778892" y="2016220"/>
            <a:chExt cx="891846" cy="1111064"/>
          </a:xfrm>
        </p:grpSpPr>
        <p:sp>
          <p:nvSpPr>
            <p:cNvPr id="324" name="Google Shape;324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26" name="Google Shape;326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3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rot="-752801">
            <a:off x="7867842" y="229119"/>
            <a:ext cx="867890" cy="1081220"/>
            <a:chOff x="-1778892" y="2016220"/>
            <a:chExt cx="891846" cy="1111064"/>
          </a:xfrm>
        </p:grpSpPr>
        <p:sp>
          <p:nvSpPr>
            <p:cNvPr id="330" name="Google Shape;330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" name="Google Shape;331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32" name="Google Shape;332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3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336" name="Google Shape;336;p3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3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38" name="Google Shape;338;p3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3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31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396241"/>
            <a:ext cx="6941820" cy="4633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Link: </a:t>
            </a:r>
            <a:r>
              <a:rPr lang="en-US" dirty="0" smtClean="0">
                <a:hlinkClick r:id="rId3"/>
              </a:rPr>
              <a:t>https://app.diagrams.net/#G1jl7mJRS7xQHuWyKMz0ZI9Vb-TQ84ti-T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186</Words>
  <Application>Microsoft Office PowerPoint</Application>
  <PresentationFormat>On-screen Show (16:9)</PresentationFormat>
  <Paragraphs>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Mono</vt:lpstr>
      <vt:lpstr>Arial</vt:lpstr>
      <vt:lpstr>Amatic SC</vt:lpstr>
      <vt:lpstr>Roboto Condensed</vt:lpstr>
      <vt:lpstr>Simple Light</vt:lpstr>
      <vt:lpstr>Minesweeper</vt:lpstr>
      <vt:lpstr>Contents of this Projects</vt:lpstr>
      <vt:lpstr>Table of Contents</vt:lpstr>
      <vt:lpstr>Minesweeper?</vt:lpstr>
      <vt:lpstr>Game RUle</vt:lpstr>
      <vt:lpstr>How to play</vt:lpstr>
      <vt:lpstr>Features</vt:lpstr>
      <vt:lpstr>diagram</vt:lpstr>
      <vt:lpstr>PowerPoint Presentation</vt:lpstr>
      <vt:lpstr>TEST GAME &amp; DETAIL</vt:lpstr>
      <vt:lpstr>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cp:lastModifiedBy>Vũ Nhật Duy</cp:lastModifiedBy>
  <cp:revision>10</cp:revision>
  <dcterms:modified xsi:type="dcterms:W3CDTF">2022-06-07T14:48:06Z</dcterms:modified>
</cp:coreProperties>
</file>