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6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5"/>
  </p:notesMasterIdLst>
  <p:sldIdLst>
    <p:sldId id="257" r:id="rId2"/>
    <p:sldId id="386" r:id="rId3"/>
    <p:sldId id="387" r:id="rId4"/>
    <p:sldId id="388" r:id="rId5"/>
    <p:sldId id="396" r:id="rId6"/>
    <p:sldId id="394" r:id="rId7"/>
    <p:sldId id="393" r:id="rId8"/>
    <p:sldId id="392" r:id="rId9"/>
    <p:sldId id="391" r:id="rId10"/>
    <p:sldId id="390" r:id="rId11"/>
    <p:sldId id="397" r:id="rId12"/>
    <p:sldId id="389" r:id="rId13"/>
    <p:sldId id="363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769" autoAdjust="0"/>
    <p:restoredTop sz="79572" autoAdjust="0"/>
  </p:normalViewPr>
  <p:slideViewPr>
    <p:cSldViewPr showGuides="1">
      <p:cViewPr varScale="1">
        <p:scale>
          <a:sx n="57" d="100"/>
          <a:sy n="57" d="100"/>
        </p:scale>
        <p:origin x="-1434" y="-96"/>
      </p:cViewPr>
      <p:guideLst>
        <p:guide orient="horz"/>
        <p:guide orient="horz" pos="2472"/>
        <p:guide orient="horz" pos="1389"/>
        <p:guide pos="3976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+ can design</a:t>
            </a:r>
            <a:r>
              <a:rPr lang="en-US" baseline="0" dirty="0" smtClean="0"/>
              <a:t> software structure based on give software requirements</a:t>
            </a:r>
            <a:endParaRPr lang="en-US" dirty="0" smtClean="0"/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+ can design</a:t>
            </a:r>
            <a:r>
              <a:rPr lang="en-US" baseline="0" dirty="0" smtClean="0"/>
              <a:t> software detailed design based on given software structure</a:t>
            </a:r>
            <a:endParaRPr lang="en-US" dirty="0" smtClean="0"/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+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sufficient knowledge of programming languages and can c</a:t>
            </a:r>
            <a:r>
              <a:rPr lang="en-US" dirty="0" smtClean="0"/>
              <a:t>reate</a:t>
            </a:r>
            <a:r>
              <a:rPr lang="en-US" baseline="0" dirty="0" smtClean="0"/>
              <a:t> a program based on the software detailed design</a:t>
            </a:r>
            <a:endParaRPr lang="en-US" dirty="0" smtClean="0"/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+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knowledge of the techniques for improving the source code readability and perform coding accordingly.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9156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b="1" dirty="0" smtClean="0"/>
              <a:t>Coding</a:t>
            </a:r>
          </a:p>
          <a:p>
            <a:pPr>
              <a:buFontTx/>
              <a:buChar char="-"/>
            </a:pPr>
            <a:r>
              <a:rPr lang="en-US" dirty="0" smtClean="0"/>
              <a:t>Can implement source code for simple functions</a:t>
            </a:r>
            <a:r>
              <a:rPr lang="en-US" baseline="0" dirty="0" smtClean="0"/>
              <a:t> but not familiar with coding by following design document</a:t>
            </a:r>
          </a:p>
          <a:p>
            <a:pPr>
              <a:buFontTx/>
              <a:buNone/>
            </a:pPr>
            <a:r>
              <a:rPr lang="en-US" baseline="0" dirty="0" smtClean="0"/>
              <a:t>-Not  follow coding rules: source code can not be read and reused easily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Can explain</a:t>
            </a:r>
            <a:r>
              <a:rPr lang="en-US" baseline="0" dirty="0" smtClean="0"/>
              <a:t> or report issue by English, but have not certificate TOEIC</a:t>
            </a:r>
          </a:p>
          <a:p>
            <a:pPr>
              <a:buFontTx/>
              <a:buChar char="-"/>
            </a:pPr>
            <a:r>
              <a:rPr lang="en-US" baseline="0" dirty="0" smtClean="0"/>
              <a:t>Can make plan but not follow the  plan strictly</a:t>
            </a:r>
          </a:p>
          <a:p>
            <a:pPr>
              <a:buFontTx/>
              <a:buChar char="-"/>
            </a:pPr>
            <a:r>
              <a:rPr lang="en-US" baseline="0" dirty="0" smtClean="0"/>
              <a:t>Lack of experience in estimation and analysis for task assignment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1037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+ Assign task</a:t>
            </a:r>
            <a:r>
              <a:rPr lang="en-US" baseline="0" dirty="0" smtClean="0"/>
              <a:t>/ share </a:t>
            </a:r>
            <a:r>
              <a:rPr lang="en-US" baseline="0" dirty="0" err="1" smtClean="0"/>
              <a:t>knowlegde</a:t>
            </a:r>
            <a:r>
              <a:rPr lang="en-US" baseline="0" dirty="0" smtClean="0"/>
              <a:t>/ experience =&gt; mentee =&gt; receive task and send report/ issue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Mentee:</a:t>
            </a:r>
          </a:p>
          <a:p>
            <a:r>
              <a:rPr lang="en-US" dirty="0" smtClean="0"/>
              <a:t>Investigate</a:t>
            </a:r>
            <a:r>
              <a:rPr lang="en-US" baseline="0" dirty="0" smtClean="0"/>
              <a:t> coding rule document to learn and apply rules which is related to </a:t>
            </a:r>
            <a:r>
              <a:rPr lang="en-US" baseline="0" smtClean="0"/>
              <a:t>current task</a:t>
            </a:r>
            <a:r>
              <a:rPr lang="en-US" smtClean="0"/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286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81772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3291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240299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/>
          </a:p>
        </p:txBody>
      </p:sp>
    </p:spTree>
    <p:extLst>
      <p:ext uri="{BB962C8B-B14F-4D97-AF65-F5344CB8AC3E}">
        <p14:creationId xmlns:p14="http://schemas.microsoft.com/office/powerpoint/2010/main" xmlns="" val="354686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1197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006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74917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120298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89943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6587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74000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80911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039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624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330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6880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495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105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297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2016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71626" y="64400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Office_Excel_Worksheet1.xlsx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1080000" y="-1"/>
            <a:ext cx="5625600" cy="2592000"/>
          </a:xfrm>
        </p:spPr>
        <p:txBody>
          <a:bodyPr/>
          <a:lstStyle/>
          <a:p>
            <a:r>
              <a:rPr kumimoji="1" lang="en-US" altLang="ja-JP" sz="2800" cap="all" dirty="0" smtClean="0">
                <a:latin typeface="Calibri" panose="020F0502020204030204" pitchFamily="34" charset="0"/>
              </a:rPr>
              <a:t>26G Mentor-Mentee</a:t>
            </a:r>
          </a:p>
          <a:p>
            <a:r>
              <a:rPr kumimoji="1" lang="en-US" altLang="ja-JP" sz="2800" cap="all" dirty="0" smtClean="0">
                <a:latin typeface="Calibri" panose="020F0502020204030204" pitchFamily="34" charset="0"/>
              </a:rPr>
              <a:t>Training plan</a:t>
            </a:r>
          </a:p>
          <a:p>
            <a:r>
              <a:rPr lang="en-US" altLang="ja-JP" sz="2000" dirty="0" smtClean="0">
                <a:latin typeface="Calibri" panose="020F0502020204030204" pitchFamily="34" charset="0"/>
              </a:rPr>
              <a:t>June 2017 </a:t>
            </a:r>
            <a:r>
              <a:rPr lang="en-US" altLang="ja-JP" sz="2000" dirty="0">
                <a:latin typeface="Calibri" panose="020F0502020204030204" pitchFamily="34" charset="0"/>
              </a:rPr>
              <a:t>– </a:t>
            </a:r>
            <a:r>
              <a:rPr lang="en-US" altLang="ja-JP" sz="2000" dirty="0" smtClean="0">
                <a:latin typeface="Calibri" panose="020F0502020204030204" pitchFamily="34" charset="0"/>
              </a:rPr>
              <a:t>June 2019</a:t>
            </a:r>
            <a:endParaRPr lang="en-US" altLang="ja-JP" sz="2000" dirty="0">
              <a:latin typeface="Calibri" panose="020F050202020403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625600" cy="2302508"/>
          </a:xfrm>
        </p:spPr>
        <p:txBody>
          <a:bodyPr/>
          <a:lstStyle/>
          <a:p>
            <a:r>
              <a:rPr lang="en-US" sz="1800" b="1" dirty="0" smtClean="0">
                <a:latin typeface="Calibri" panose="020F0502020204030204" pitchFamily="34" charset="0"/>
              </a:rPr>
              <a:t>Mentor</a:t>
            </a:r>
            <a:r>
              <a:rPr lang="en-US" sz="1800" b="1" dirty="0" smtClean="0">
                <a:latin typeface="Calibri" panose="020F0502020204030204" pitchFamily="34" charset="0"/>
              </a:rPr>
              <a:t>: thang Nguyen (0537)</a:t>
            </a:r>
          </a:p>
          <a:p>
            <a:r>
              <a:rPr lang="en-US" sz="1800" b="1" dirty="0" smtClean="0">
                <a:latin typeface="Calibri" panose="020F0502020204030204" pitchFamily="34" charset="0"/>
              </a:rPr>
              <a:t>Mentee: </a:t>
            </a:r>
            <a:r>
              <a:rPr lang="en-US" sz="1800" b="1" dirty="0" err="1" smtClean="0">
                <a:latin typeface="Calibri" panose="020F0502020204030204" pitchFamily="34" charset="0"/>
              </a:rPr>
              <a:t>Duyen</a:t>
            </a:r>
            <a:r>
              <a:rPr lang="en-US" sz="1800" b="1" dirty="0">
                <a:latin typeface="Calibri" panose="020F0502020204030204" pitchFamily="34" charset="0"/>
              </a:rPr>
              <a:t> </a:t>
            </a:r>
            <a:r>
              <a:rPr lang="en-US" sz="1800" b="1" dirty="0" err="1" smtClean="0">
                <a:latin typeface="Calibri" panose="020F0502020204030204" pitchFamily="34" charset="0"/>
              </a:rPr>
              <a:t>nguyen</a:t>
            </a:r>
            <a:r>
              <a:rPr lang="en-US" sz="1800" b="1" dirty="0" smtClean="0">
                <a:latin typeface="Calibri" panose="020F0502020204030204" pitchFamily="34" charset="0"/>
              </a:rPr>
              <a:t> (2038</a:t>
            </a:r>
            <a:r>
              <a:rPr lang="en-US" sz="1800" b="1" dirty="0" smtClean="0">
                <a:latin typeface="Calibri" panose="020F0502020204030204" pitchFamily="34" charset="0"/>
              </a:rPr>
              <a:t>)</a:t>
            </a:r>
          </a:p>
          <a:p>
            <a:endParaRPr lang="en-US" sz="1800" b="1" dirty="0" smtClean="0">
              <a:latin typeface="Calibri" panose="020F0502020204030204" pitchFamily="34" charset="0"/>
            </a:endParaRPr>
          </a:p>
          <a:p>
            <a:r>
              <a:rPr lang="en-US" sz="1800" dirty="0" err="1" smtClean="0"/>
              <a:t>JanUARY</a:t>
            </a:r>
            <a:r>
              <a:rPr lang="en-US" sz="1800" dirty="0" smtClean="0"/>
              <a:t> 03</a:t>
            </a:r>
            <a:r>
              <a:rPr lang="en-US" sz="1800" dirty="0" smtClean="0"/>
              <a:t>, </a:t>
            </a:r>
            <a:r>
              <a:rPr lang="en-US" sz="1800" dirty="0" smtClean="0"/>
              <a:t>2018</a:t>
            </a:r>
          </a:p>
          <a:p>
            <a:endParaRPr lang="en-US" sz="1800" b="1" dirty="0" smtClean="0">
              <a:latin typeface="Calibri" panose="020F0502020204030204" pitchFamily="34" charset="0"/>
            </a:endParaRPr>
          </a:p>
          <a:p>
            <a:r>
              <a:rPr lang="en-US" sz="1800" i="1" dirty="0"/>
              <a:t>Software Tool Solution 1 Group</a:t>
            </a:r>
          </a:p>
          <a:p>
            <a:r>
              <a:rPr lang="en-US" sz="1800" i="1" dirty="0" err="1" smtClean="0"/>
              <a:t>Renesas</a:t>
            </a:r>
            <a:r>
              <a:rPr lang="en-US" sz="1800" i="1" dirty="0" smtClean="0"/>
              <a:t> </a:t>
            </a:r>
            <a:r>
              <a:rPr lang="en-US" sz="1800" i="1" dirty="0"/>
              <a:t>Design Vietnam Co., Ltd</a:t>
            </a:r>
            <a:r>
              <a:rPr lang="en-US" sz="1800" i="1" dirty="0" smtClean="0"/>
              <a:t>.</a:t>
            </a:r>
            <a:endParaRPr lang="en-US" sz="1800" i="1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88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Training </a:t>
            </a:r>
            <a:r>
              <a:rPr lang="en-US" dirty="0" smtClean="0"/>
              <a:t>Plan (3/5)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50542887"/>
              </p:ext>
            </p:extLst>
          </p:nvPr>
        </p:nvGraphicFramePr>
        <p:xfrm>
          <a:off x="533438" y="1713201"/>
          <a:ext cx="11125198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9"/>
                <a:gridCol w="914400"/>
                <a:gridCol w="2514563"/>
                <a:gridCol w="2209800"/>
                <a:gridCol w="2819437"/>
                <a:gridCol w="12953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Achievement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Milestone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Software Coding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and Readability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Provide prototype, sample</a:t>
                      </a:r>
                      <a:r>
                        <a:rPr lang="en-US" baseline="0" dirty="0" smtClean="0"/>
                        <a:t> implementation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Follow progress and feedback through review, </a:t>
                      </a:r>
                      <a:r>
                        <a:rPr lang="en-US" baseline="0" dirty="0" smtClean="0"/>
                        <a:t>Q&amp;A, coding rules document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Code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baseline="0" dirty="0" smtClean="0"/>
                        <a:t>for 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new options </a:t>
                      </a:r>
                      <a:r>
                        <a:rPr lang="en-US" baseline="0" dirty="0" smtClean="0"/>
                        <a:t>(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Gothic" pitchFamily="49" charset="-128"/>
                          <a:cs typeface="Arial" panose="020B0604020202020204" pitchFamily="34" charset="0"/>
                        </a:rPr>
                        <a:t>e</a:t>
                      </a:r>
                      <a:r>
                        <a:rPr kumimoji="0" lang="en-US" altLang="en-US" sz="1800" b="0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Gothic" pitchFamily="49" charset="-128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baseline="0" dirty="0" smtClean="0"/>
                        <a:t> Studio)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Finish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coding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dirty="0" smtClean="0"/>
                        <a:t>based on Detailed </a:t>
                      </a:r>
                      <a:r>
                        <a:rPr lang="en-US" baseline="0" dirty="0" smtClean="0"/>
                        <a:t>Design 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with few supports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Output source code could be easy to understand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Follow 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coding 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Jul,</a:t>
                      </a:r>
                      <a:r>
                        <a:rPr lang="en-US" baseline="0" dirty="0" smtClean="0"/>
                        <a:t> 18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Follow</a:t>
                      </a:r>
                      <a:r>
                        <a:rPr lang="en-US" baseline="0" dirty="0" smtClean="0"/>
                        <a:t> progress and feedback through review, </a:t>
                      </a:r>
                      <a:r>
                        <a:rPr lang="en-US" baseline="0" smtClean="0"/>
                        <a:t>Q&amp;A</a:t>
                      </a:r>
                      <a:r>
                        <a:rPr lang="en-US" baseline="0" smtClean="0"/>
                        <a:t>, coding rules 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Investigate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 cause of issue and fix bugs </a:t>
                      </a:r>
                      <a:r>
                        <a:rPr lang="en-US" baseline="0" dirty="0" smtClean="0"/>
                        <a:t>(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Gothic" pitchFamily="49" charset="-128"/>
                          <a:cs typeface="Arial" panose="020B0604020202020204" pitchFamily="34" charset="0"/>
                        </a:rPr>
                        <a:t>e</a:t>
                      </a:r>
                      <a:r>
                        <a:rPr kumimoji="0" lang="en-US" altLang="en-US" sz="1800" b="0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Gothic" pitchFamily="49" charset="-128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baseline="0" dirty="0" smtClean="0"/>
                        <a:t> Studio)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Finish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coding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dirty="0" smtClean="0"/>
                        <a:t>based on Detailed </a:t>
                      </a:r>
                      <a:r>
                        <a:rPr lang="en-US" baseline="0" dirty="0" smtClean="0"/>
                        <a:t>Design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without support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baseline="0" dirty="0" smtClean="0"/>
                        <a:t>Output source code could be reused for later development</a:t>
                      </a:r>
                      <a:endParaRPr lang="en-US" dirty="0" smtClean="0"/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Follow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coding rules</a:t>
                      </a:r>
                      <a:endParaRPr lang="en-US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Jul, 19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1033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Training </a:t>
            </a:r>
            <a:r>
              <a:rPr lang="en-US" dirty="0" smtClean="0"/>
              <a:t>Plan (4/5)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16489099"/>
              </p:ext>
            </p:extLst>
          </p:nvPr>
        </p:nvGraphicFramePr>
        <p:xfrm>
          <a:off x="533438" y="1821275"/>
          <a:ext cx="10820362" cy="4000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504"/>
                <a:gridCol w="2239653"/>
                <a:gridCol w="2341721"/>
                <a:gridCol w="2987752"/>
                <a:gridCol w="1372732"/>
              </a:tblGrid>
              <a:tr h="3437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Achievement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Milestone</a:t>
                      </a:r>
                      <a:endParaRPr lang="en-US" dirty="0"/>
                    </a:p>
                  </a:txBody>
                  <a:tcPr anchor="ctr"/>
                </a:tc>
              </a:tr>
              <a:tr h="162296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Communication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Share</a:t>
                      </a:r>
                      <a:r>
                        <a:rPr lang="en-US" baseline="0" dirty="0" smtClean="0"/>
                        <a:t> knowledge and experience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Give feedback for mentee’s report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previous reports and issues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Try to explain some issues by myself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Could explain o</a:t>
                      </a:r>
                      <a:r>
                        <a:rPr lang="en-US" baseline="0" dirty="0" smtClean="0"/>
                        <a:t>r report issue and suggest solution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Could support other members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Oct,</a:t>
                      </a:r>
                      <a:r>
                        <a:rPr lang="en-US" baseline="0" dirty="0" smtClean="0"/>
                        <a:t> 18</a:t>
                      </a:r>
                      <a:endParaRPr lang="en-US" dirty="0"/>
                    </a:p>
                  </a:txBody>
                  <a:tcPr anchor="ctr"/>
                </a:tc>
              </a:tr>
              <a:tr h="16839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Management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Share</a:t>
                      </a:r>
                      <a:r>
                        <a:rPr lang="en-US" baseline="0" dirty="0" smtClean="0"/>
                        <a:t> knowledge and experience about how to work effectively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Give feedback for mentee’s report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Make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plan day-by-day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Follow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plan strictly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Self make</a:t>
                      </a:r>
                      <a:r>
                        <a:rPr lang="en-US" baseline="0" dirty="0" smtClean="0"/>
                        <a:t> plan and follow the plan strictly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Could manage problems by yourself</a:t>
                      </a:r>
                      <a:r>
                        <a:rPr lang="en-US" baseline="0" dirty="0" smtClean="0"/>
                        <a:t> (bugs, lack of knowledge…)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Oct, 18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3473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Training plan </a:t>
            </a:r>
            <a:r>
              <a:rPr lang="en-US" dirty="0" smtClean="0"/>
              <a:t>(5/5)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graphicFrame>
        <p:nvGraphicFramePr>
          <p:cNvPr id="2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92910924"/>
              </p:ext>
            </p:extLst>
          </p:nvPr>
        </p:nvGraphicFramePr>
        <p:xfrm>
          <a:off x="1452563" y="1600200"/>
          <a:ext cx="9091612" cy="4551363"/>
        </p:xfrm>
        <a:graphic>
          <a:graphicData uri="http://schemas.openxmlformats.org/presentationml/2006/ole">
            <p:oleObj spid="_x0000_s1202" name="Worksheet" r:id="rId4" imgW="11525436" imgH="5286170" progId="Excel.Shee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5997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00339"/>
          </a:xfrm>
        </p:spPr>
        <p:txBody>
          <a:bodyPr/>
          <a:lstStyle/>
          <a:p>
            <a:r>
              <a:rPr lang="en-US" dirty="0" smtClean="0"/>
              <a:t>Thank you for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28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  <p:sp>
        <p:nvSpPr>
          <p:cNvPr id="5" name="Inhaltsplatzhalter 3"/>
          <p:cNvSpPr>
            <a:spLocks noGrp="1"/>
          </p:cNvSpPr>
          <p:nvPr>
            <p:ph idx="1"/>
          </p:nvPr>
        </p:nvSpPr>
        <p:spPr>
          <a:xfrm>
            <a:off x="1080000" y="2209800"/>
            <a:ext cx="9448800" cy="2169825"/>
          </a:xfrm>
        </p:spPr>
        <p:txBody>
          <a:bodyPr/>
          <a:lstStyle/>
          <a:p>
            <a:r>
              <a:rPr lang="de-DE" sz="2000" dirty="0"/>
              <a:t>Training T</a:t>
            </a:r>
            <a:r>
              <a:rPr lang="de-DE" sz="2000" dirty="0" smtClean="0"/>
              <a:t>arget	Page 03</a:t>
            </a:r>
          </a:p>
          <a:p>
            <a:r>
              <a:rPr lang="de-DE" sz="2000" dirty="0"/>
              <a:t>Current </a:t>
            </a:r>
            <a:r>
              <a:rPr lang="de-DE" sz="2000" dirty="0" smtClean="0"/>
              <a:t>Status	Page 04</a:t>
            </a:r>
          </a:p>
          <a:p>
            <a:r>
              <a:rPr lang="de-DE" sz="2000" dirty="0"/>
              <a:t>Gaps Analysis and Solution</a:t>
            </a:r>
            <a:r>
              <a:rPr lang="de-DE" sz="2000" dirty="0" smtClean="0"/>
              <a:t>	Page 06</a:t>
            </a:r>
          </a:p>
          <a:p>
            <a:r>
              <a:rPr lang="de-DE" sz="2000" dirty="0"/>
              <a:t>Training Plan</a:t>
            </a:r>
            <a:r>
              <a:rPr lang="de-DE" sz="2000" dirty="0" smtClean="0"/>
              <a:t>	Page 08</a:t>
            </a:r>
          </a:p>
        </p:txBody>
      </p:sp>
    </p:spTree>
    <p:extLst>
      <p:ext uri="{BB962C8B-B14F-4D97-AF65-F5344CB8AC3E}">
        <p14:creationId xmlns:p14="http://schemas.microsoft.com/office/powerpoint/2010/main" xmlns="" val="331158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600" y="990600"/>
            <a:ext cx="8520000" cy="443198"/>
          </a:xfrm>
        </p:spPr>
        <p:txBody>
          <a:bodyPr/>
          <a:lstStyle/>
          <a:p>
            <a:r>
              <a:rPr lang="en-US" dirty="0" smtClean="0"/>
              <a:t>Training target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32083025"/>
              </p:ext>
            </p:extLst>
          </p:nvPr>
        </p:nvGraphicFramePr>
        <p:xfrm>
          <a:off x="1066080" y="1555738"/>
          <a:ext cx="9525720" cy="4610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720"/>
                <a:gridCol w="2063017"/>
                <a:gridCol w="5404583"/>
                <a:gridCol w="914400"/>
              </a:tblGrid>
              <a:tr h="60359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Role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Skills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Target level</a:t>
                      </a:r>
                      <a:endParaRPr lang="en-US" b="1" dirty="0"/>
                    </a:p>
                  </a:txBody>
                  <a:tcPr anchor="ctr"/>
                </a:tc>
              </a:tr>
              <a:tr h="766111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Design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Software architecture design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Design</a:t>
                      </a:r>
                      <a:r>
                        <a:rPr lang="en-US" sz="1400" baseline="0" dirty="0" smtClean="0"/>
                        <a:t> software structure based on requirements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</a:tr>
              <a:tr h="60359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Software detailed design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Design</a:t>
                      </a:r>
                      <a:r>
                        <a:rPr lang="en-US" sz="1400" baseline="0" dirty="0" smtClean="0"/>
                        <a:t> software detailed design based on software structure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</a:tr>
              <a:tr h="603597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Code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Software coding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Create</a:t>
                      </a:r>
                      <a:r>
                        <a:rPr lang="en-US" sz="1400" baseline="0" dirty="0" smtClean="0"/>
                        <a:t> a program based on the software detailed design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</a:tr>
              <a:tr h="60359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Readability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Improve</a:t>
                      </a:r>
                      <a:r>
                        <a:rPr lang="en-US" sz="1400" baseline="0" dirty="0" smtClean="0"/>
                        <a:t> the source code readability and perform coding accordingly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</a:p>
                    <a:p>
                      <a:pPr algn="ctr"/>
                      <a:endParaRPr lang="en-US" sz="1400" dirty="0" smtClean="0"/>
                    </a:p>
                  </a:txBody>
                  <a:tcPr anchor="ctr"/>
                </a:tc>
              </a:tr>
              <a:tr h="56128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Common skills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Communication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1400" dirty="0" smtClean="0"/>
                        <a:t>Could explain,</a:t>
                      </a:r>
                      <a:r>
                        <a:rPr lang="en-US" sz="1400" baseline="0" dirty="0" smtClean="0"/>
                        <a:t> report issue, suggest solution and support other members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41634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Self make</a:t>
                      </a:r>
                      <a:r>
                        <a:rPr lang="en-US" sz="1400" baseline="0" dirty="0" smtClean="0"/>
                        <a:t> plan and follow the plan strictly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41634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English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Gain TOEIC over 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9287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Current </a:t>
            </a:r>
            <a:r>
              <a:rPr lang="en-US" dirty="0" smtClean="0"/>
              <a:t>status (1/2)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34420702"/>
              </p:ext>
            </p:extLst>
          </p:nvPr>
        </p:nvGraphicFramePr>
        <p:xfrm>
          <a:off x="1524000" y="1905000"/>
          <a:ext cx="93726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447"/>
                <a:gridCol w="2099553"/>
                <a:gridCol w="4481209"/>
                <a:gridCol w="14623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Status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Level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Design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Software architecture</a:t>
                      </a:r>
                      <a:r>
                        <a:rPr lang="en-US" baseline="0" dirty="0" smtClean="0"/>
                        <a:t> design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and understand software requirement in general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Lack of experience in creating specification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Software detailed design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Lack of experience in designing software</a:t>
                      </a:r>
                      <a:r>
                        <a:rPr lang="en-US" baseline="0" dirty="0" smtClean="0"/>
                        <a:t> detailed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Software coding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Lack of experience in coding based on specification and</a:t>
                      </a:r>
                      <a:r>
                        <a:rPr lang="en-US" baseline="0" dirty="0" smtClean="0"/>
                        <a:t> guideline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Readability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Coding follow</a:t>
                      </a:r>
                      <a:r>
                        <a:rPr lang="en-US" baseline="0" dirty="0" smtClean="0"/>
                        <a:t> self-understanding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Not </a:t>
                      </a:r>
                      <a:r>
                        <a:rPr lang="en-US" baseline="0" dirty="0" smtClean="0"/>
                        <a:t>follow a </a:t>
                      </a:r>
                      <a:r>
                        <a:rPr lang="en-US" baseline="0" dirty="0" smtClean="0"/>
                        <a:t>coding </a:t>
                      </a:r>
                      <a:r>
                        <a:rPr lang="en-US" baseline="0" dirty="0" smtClean="0"/>
                        <a:t>rules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2098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Current </a:t>
            </a:r>
            <a:r>
              <a:rPr lang="en-US" dirty="0" smtClean="0"/>
              <a:t>status (2/2)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72995801"/>
              </p:ext>
            </p:extLst>
          </p:nvPr>
        </p:nvGraphicFramePr>
        <p:xfrm>
          <a:off x="1371600" y="1981201"/>
          <a:ext cx="9067800" cy="32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778"/>
                <a:gridCol w="2241645"/>
                <a:gridCol w="5239377"/>
              </a:tblGrid>
              <a:tr h="4077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Role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Skills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 anchor="ctr"/>
                </a:tc>
              </a:tr>
              <a:tr h="1019476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Common skills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Communication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Explain o</a:t>
                      </a:r>
                      <a:r>
                        <a:rPr lang="en-US" baseline="0" dirty="0" smtClean="0"/>
                        <a:t>r report issue and suggest solution with guidelines and instructions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Cannot support other members</a:t>
                      </a:r>
                      <a:endParaRPr lang="en-US" dirty="0"/>
                    </a:p>
                  </a:txBody>
                  <a:tcPr/>
                </a:tc>
              </a:tr>
              <a:tr h="101947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Management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Can make</a:t>
                      </a:r>
                      <a:r>
                        <a:rPr lang="en-US" baseline="0" dirty="0" smtClean="0"/>
                        <a:t> plan but not follow the plan strictly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Cannot manage problems by myself</a:t>
                      </a:r>
                      <a:r>
                        <a:rPr lang="en-US" baseline="0" dirty="0" smtClean="0"/>
                        <a:t> (bugs, lack of knowledge…)</a:t>
                      </a:r>
                      <a:endParaRPr lang="en-US" dirty="0"/>
                    </a:p>
                  </a:txBody>
                  <a:tcPr/>
                </a:tc>
              </a:tr>
              <a:tr h="82985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Not have TOEIC </a:t>
                      </a:r>
                      <a:r>
                        <a:rPr lang="en-US" baseline="0" dirty="0" smtClean="0"/>
                        <a:t>certificate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7276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Gaps </a:t>
            </a:r>
            <a:r>
              <a:rPr lang="en-US" dirty="0" smtClean="0"/>
              <a:t>ANALYSIS and solutions (1/2)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15872857"/>
              </p:ext>
            </p:extLst>
          </p:nvPr>
        </p:nvGraphicFramePr>
        <p:xfrm>
          <a:off x="723919" y="2133600"/>
          <a:ext cx="10744236" cy="354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364"/>
                <a:gridCol w="1074424"/>
                <a:gridCol w="1074424"/>
                <a:gridCol w="2993038"/>
                <a:gridCol w="4220986"/>
              </a:tblGrid>
              <a:tr h="43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 anchor="ctr"/>
                </a:tc>
              </a:tr>
              <a:tr h="169663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Software architecture</a:t>
                      </a:r>
                      <a:r>
                        <a:rPr lang="en-US" baseline="0" dirty="0" smtClean="0"/>
                        <a:t> design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Lack of</a:t>
                      </a:r>
                      <a:r>
                        <a:rPr lang="en-US" baseline="0" dirty="0" smtClean="0"/>
                        <a:t> understanding and analysis in 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specification requirement </a:t>
                      </a:r>
                      <a:r>
                        <a:rPr lang="en-US" baseline="0" dirty="0" smtClean="0"/>
                        <a:t>to create Functional Design, System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Clarify input/output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Investigate</a:t>
                      </a:r>
                      <a:r>
                        <a:rPr lang="en-US" baseline="0" dirty="0" smtClean="0"/>
                        <a:t> specification requirement and other documents carefully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Join in 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Gothic" pitchFamily="49" charset="-128"/>
                          <a:cs typeface="Arial" panose="020B0604020202020204" pitchFamily="34" charset="0"/>
                        </a:rPr>
                        <a:t>e</a:t>
                      </a:r>
                      <a:r>
                        <a:rPr kumimoji="0" lang="en-US" altLang="en-US" sz="1800" b="0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Gothic" pitchFamily="49" charset="-128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baseline="0" dirty="0" smtClean="0"/>
                        <a:t> Studio project to design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Ask to solve problem with experience members</a:t>
                      </a:r>
                      <a:endParaRPr lang="en-US" dirty="0"/>
                    </a:p>
                  </a:txBody>
                  <a:tcPr/>
                </a:tc>
              </a:tr>
              <a:tr h="13785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Software detailed design</a:t>
                      </a:r>
                    </a:p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Lack of understanding and analysis</a:t>
                      </a:r>
                      <a:r>
                        <a:rPr lang="en-US" baseline="0" dirty="0" smtClean="0"/>
                        <a:t> in 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Functional Design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aseline="0" dirty="0" smtClean="0"/>
                        <a:t>to create Detailed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Clarify input/output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design too and d</a:t>
                      </a:r>
                      <a:r>
                        <a:rPr lang="en-US" dirty="0" smtClean="0"/>
                        <a:t>esign UML</a:t>
                      </a:r>
                      <a:r>
                        <a:rPr lang="en-US" baseline="0" dirty="0" smtClean="0"/>
                        <a:t> diagrams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Join in 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Gothic" pitchFamily="49" charset="-128"/>
                          <a:cs typeface="Arial" panose="020B0604020202020204" pitchFamily="34" charset="0"/>
                        </a:rPr>
                        <a:t>e</a:t>
                      </a:r>
                      <a:r>
                        <a:rPr kumimoji="0" lang="en-US" altLang="en-US" sz="1800" b="0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Gothic" pitchFamily="49" charset="-128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dirty="0" smtClean="0"/>
                        <a:t> Studio</a:t>
                      </a:r>
                      <a:r>
                        <a:rPr lang="en-US" baseline="0" dirty="0" smtClean="0"/>
                        <a:t> project to design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7260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Gaps </a:t>
            </a:r>
            <a:r>
              <a:rPr lang="en-US" dirty="0" smtClean="0"/>
              <a:t>ANALYSIS and </a:t>
            </a:r>
            <a:r>
              <a:rPr lang="en-US" dirty="0" smtClean="0"/>
              <a:t>solutions (2/2)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45759873"/>
              </p:ext>
            </p:extLst>
          </p:nvPr>
        </p:nvGraphicFramePr>
        <p:xfrm>
          <a:off x="685819" y="1967068"/>
          <a:ext cx="10820436" cy="390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161"/>
                <a:gridCol w="1082044"/>
                <a:gridCol w="1082044"/>
                <a:gridCol w="3226552"/>
                <a:gridCol w="4038635"/>
              </a:tblGrid>
              <a:tr h="43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 anchor="ctr"/>
                </a:tc>
              </a:tr>
              <a:tr h="169663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Software coding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Lack of</a:t>
                      </a:r>
                      <a:r>
                        <a:rPr lang="en-US" baseline="0" dirty="0" smtClean="0"/>
                        <a:t> knowledge about 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Oriented-Object Program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baseline="0" dirty="0" smtClean="0"/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Lack of experience in </a:t>
                      </a:r>
                      <a:r>
                        <a:rPr lang="en-US" b="0" baseline="0" dirty="0" smtClean="0"/>
                        <a:t>creating program </a:t>
                      </a:r>
                      <a:r>
                        <a:rPr lang="en-US" baseline="0" dirty="0" smtClean="0"/>
                        <a:t>based on Detailed Design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Self-study about OOP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Investigate previous</a:t>
                      </a:r>
                      <a:r>
                        <a:rPr lang="en-US" baseline="0" dirty="0" smtClean="0"/>
                        <a:t> source code</a:t>
                      </a:r>
                      <a:endParaRPr lang="en-US" dirty="0" smtClean="0"/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Join</a:t>
                      </a:r>
                      <a:r>
                        <a:rPr lang="en-US" baseline="0" dirty="0" smtClean="0"/>
                        <a:t> in 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Gothic" pitchFamily="49" charset="-128"/>
                          <a:cs typeface="Arial" panose="020B0604020202020204" pitchFamily="34" charset="0"/>
                        </a:rPr>
                        <a:t>e</a:t>
                      </a:r>
                      <a:r>
                        <a:rPr kumimoji="0" lang="en-US" altLang="en-US" sz="1800" b="0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Gothic" pitchFamily="49" charset="-128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baseline="0" dirty="0" smtClean="0"/>
                        <a:t> Studio Project for coding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Follow coding rules</a:t>
                      </a:r>
                      <a:endParaRPr lang="en-US" dirty="0"/>
                    </a:p>
                  </a:txBody>
                  <a:tcPr/>
                </a:tc>
              </a:tr>
              <a:tr h="13785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Readability</a:t>
                      </a:r>
                    </a:p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Lack of experience in </a:t>
                      </a:r>
                      <a:r>
                        <a:rPr lang="en-US" b="0" dirty="0" smtClean="0"/>
                        <a:t>writing source code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aseline="0" dirty="0" smtClean="0"/>
                        <a:t>for readability, reusability, maintenance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Investigate coding techniques through sample source code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Create</a:t>
                      </a:r>
                      <a:r>
                        <a:rPr lang="en-US" baseline="0" dirty="0" smtClean="0"/>
                        <a:t> a program from basic to complex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Follow coding style and confirm with other members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8216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Training </a:t>
            </a:r>
            <a:r>
              <a:rPr lang="en-US" dirty="0" smtClean="0"/>
              <a:t>Plan (1/5)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37760697"/>
              </p:ext>
            </p:extLst>
          </p:nvPr>
        </p:nvGraphicFramePr>
        <p:xfrm>
          <a:off x="533438" y="1884913"/>
          <a:ext cx="11125198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799"/>
                <a:gridCol w="914400"/>
                <a:gridCol w="2590800"/>
                <a:gridCol w="2463800"/>
                <a:gridCol w="2260600"/>
                <a:gridCol w="14477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Achievement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Milestone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Software architecture</a:t>
                      </a:r>
                      <a:r>
                        <a:rPr lang="en-US" baseline="0" dirty="0" smtClean="0"/>
                        <a:t> design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Provide</a:t>
                      </a:r>
                      <a:r>
                        <a:rPr lang="en-US" baseline="0" dirty="0" smtClean="0"/>
                        <a:t> template for design, development guideline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Follow progress and feedback through review, Q&amp;A,…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Make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Functional Design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="0" baseline="0" dirty="0" smtClean="0"/>
                        <a:t>for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new options </a:t>
                      </a:r>
                      <a:r>
                        <a:rPr lang="en-US" baseline="0" dirty="0" smtClean="0"/>
                        <a:t>(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Gothic" pitchFamily="49" charset="-128"/>
                          <a:cs typeface="Arial" panose="020B0604020202020204" pitchFamily="34" charset="0"/>
                        </a:rPr>
                        <a:t>e</a:t>
                      </a:r>
                      <a:r>
                        <a:rPr kumimoji="0" lang="en-US" altLang="en-US" sz="1800" b="0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Gothic" pitchFamily="49" charset="-128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baseline="0" dirty="0" smtClean="0"/>
                        <a:t> Studio)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Finish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/>
                        <a:t>Functional</a:t>
                      </a:r>
                      <a:r>
                        <a:rPr lang="en-US" baseline="0" dirty="0" smtClean="0"/>
                        <a:t> Design 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with few supports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Follow 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document 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Jul,</a:t>
                      </a:r>
                      <a:r>
                        <a:rPr lang="en-US" baseline="0" dirty="0" smtClean="0"/>
                        <a:t> 18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Follow</a:t>
                      </a:r>
                      <a:r>
                        <a:rPr lang="en-US" baseline="0" dirty="0" smtClean="0"/>
                        <a:t> progress and feedback through review, Q&amp;A,…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Make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System Design</a:t>
                      </a: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dirty="0" smtClean="0"/>
                        <a:t>for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new components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Investigate</a:t>
                      </a:r>
                      <a:r>
                        <a:rPr lang="en-US" baseline="0" dirty="0" smtClean="0"/>
                        <a:t> and make 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Functional Design</a:t>
                      </a:r>
                      <a:r>
                        <a:rPr lang="en-US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baseline="0" dirty="0" smtClean="0"/>
                        <a:t>for 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fixing bugs</a:t>
                      </a:r>
                      <a:endParaRPr lang="en-US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Finish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/>
                        <a:t>System Design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without support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Follow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document rules</a:t>
                      </a:r>
                      <a:endParaRPr lang="en-US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Jul, 19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0238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Training </a:t>
            </a:r>
            <a:r>
              <a:rPr lang="en-US" dirty="0" smtClean="0"/>
              <a:t>Plan (2/5)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43647012"/>
              </p:ext>
            </p:extLst>
          </p:nvPr>
        </p:nvGraphicFramePr>
        <p:xfrm>
          <a:off x="533438" y="1872213"/>
          <a:ext cx="11125198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999"/>
                <a:gridCol w="990600"/>
                <a:gridCol w="2209800"/>
                <a:gridCol w="2514600"/>
                <a:gridCol w="2971800"/>
                <a:gridCol w="12953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Achievement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Milestone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Software Detailed Design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Share design</a:t>
                      </a:r>
                      <a:r>
                        <a:rPr lang="en-US" baseline="0" dirty="0" smtClean="0"/>
                        <a:t> tips and techniques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Follow progress and feedback through review, Q&amp;A</a:t>
                      </a:r>
                      <a:r>
                        <a:rPr lang="en-US" baseline="0" dirty="0" smtClean="0"/>
                        <a:t>, confirm understanding of mentee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Make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Detailed Design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baseline="0" dirty="0" smtClean="0"/>
                        <a:t>for 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new options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aseline="0" dirty="0" smtClean="0"/>
                        <a:t>(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Gothic" pitchFamily="49" charset="-128"/>
                          <a:cs typeface="Arial" panose="020B0604020202020204" pitchFamily="34" charset="0"/>
                        </a:rPr>
                        <a:t>e</a:t>
                      </a:r>
                      <a:r>
                        <a:rPr kumimoji="0" lang="en-US" altLang="en-US" sz="1800" b="0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Gothic" pitchFamily="49" charset="-128"/>
                          <a:cs typeface="Arial" panose="020B0604020202020204" pitchFamily="34" charset="0"/>
                        </a:rPr>
                        <a:t>2 </a:t>
                      </a:r>
                      <a:r>
                        <a:rPr lang="en-US" baseline="0" dirty="0" smtClean="0"/>
                        <a:t>Studio)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Finish Detailed </a:t>
                      </a:r>
                      <a:r>
                        <a:rPr lang="en-US" baseline="0" dirty="0" smtClean="0"/>
                        <a:t>Design 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with few supports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Output can be referred in coding and unit test phase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Follow 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document 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Jul,</a:t>
                      </a:r>
                      <a:r>
                        <a:rPr lang="en-US" baseline="0" dirty="0" smtClean="0"/>
                        <a:t> 18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Follow</a:t>
                      </a:r>
                      <a:r>
                        <a:rPr lang="en-US" baseline="0" dirty="0" smtClean="0"/>
                        <a:t> progress and feedback through review, </a:t>
                      </a:r>
                      <a:r>
                        <a:rPr lang="en-US" baseline="0" dirty="0" smtClean="0"/>
                        <a:t>Q&amp;A, confirm understanding of mentee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Make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Detailed Design</a:t>
                      </a: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dirty="0" smtClean="0"/>
                        <a:t>for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controller/bug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 fix</a:t>
                      </a:r>
                      <a:endParaRPr lang="en-US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Analyze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aseline="0" dirty="0" smtClean="0"/>
                        <a:t>and 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propose solutions </a:t>
                      </a:r>
                      <a:r>
                        <a:rPr lang="en-US" baseline="0" dirty="0" smtClean="0"/>
                        <a:t>for fixing bugs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Finish Detailed Design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without support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baseline="0" dirty="0" smtClean="0"/>
                        <a:t>Output can be referred in coding and unit test phase</a:t>
                      </a:r>
                      <a:endParaRPr lang="en-US" dirty="0" smtClean="0"/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Follow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document rules</a:t>
                      </a:r>
                      <a:endParaRPr lang="en-US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Jul, 19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2984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021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プレゼンテーション1" id="{F46CC6C0-ADE0-4353-AF35-FA8C6CAA5B5E}" vid="{FC591D30-7517-4864-9752-24B589F73E6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151021_Renesas_Templates_16_9_EN</Template>
  <TotalTime>5473</TotalTime>
  <Words>1017</Words>
  <Application>Microsoft Office PowerPoint</Application>
  <PresentationFormat>Custom</PresentationFormat>
  <Paragraphs>249</Paragraphs>
  <Slides>13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151021_Renesas_Templates_16_9_EN</vt:lpstr>
      <vt:lpstr>Worksheet</vt:lpstr>
      <vt:lpstr>Slide 1</vt:lpstr>
      <vt:lpstr>Agenda</vt:lpstr>
      <vt:lpstr>Training target</vt:lpstr>
      <vt:lpstr>Current status (1/2)</vt:lpstr>
      <vt:lpstr>Current status (2/2)</vt:lpstr>
      <vt:lpstr>Gaps ANALYSIS and solutions (1/2)</vt:lpstr>
      <vt:lpstr>Gaps ANALYSIS and solutions (2/2)</vt:lpstr>
      <vt:lpstr>Training Plan (1/5)</vt:lpstr>
      <vt:lpstr>Training Plan (2/5)</vt:lpstr>
      <vt:lpstr>Training Plan (3/5)</vt:lpstr>
      <vt:lpstr>Training Plan (4/5)</vt:lpstr>
      <vt:lpstr>Training plan (5/5)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 Huong Thi. Dinh</dc:creator>
  <cp:lastModifiedBy>DuyenNguyen</cp:lastModifiedBy>
  <cp:revision>443</cp:revision>
  <dcterms:created xsi:type="dcterms:W3CDTF">2016-08-23T07:24:55Z</dcterms:created>
  <dcterms:modified xsi:type="dcterms:W3CDTF">2018-01-02T15:11:04Z</dcterms:modified>
</cp:coreProperties>
</file>