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5"/>
  </p:notesMasterIdLst>
  <p:sldIdLst>
    <p:sldId id="257" r:id="rId2"/>
    <p:sldId id="386" r:id="rId3"/>
    <p:sldId id="387" r:id="rId4"/>
    <p:sldId id="388" r:id="rId5"/>
    <p:sldId id="396" r:id="rId6"/>
    <p:sldId id="394" r:id="rId7"/>
    <p:sldId id="393" r:id="rId8"/>
    <p:sldId id="392" r:id="rId9"/>
    <p:sldId id="391" r:id="rId10"/>
    <p:sldId id="390" r:id="rId11"/>
    <p:sldId id="397" r:id="rId12"/>
    <p:sldId id="389" r:id="rId13"/>
    <p:sldId id="3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79572" autoAdjust="0"/>
  </p:normalViewPr>
  <p:slideViewPr>
    <p:cSldViewPr showGuides="1">
      <p:cViewPr varScale="1">
        <p:scale>
          <a:sx n="105" d="100"/>
          <a:sy n="105" d="100"/>
        </p:scale>
        <p:origin x="1134" y="11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can design</a:t>
            </a:r>
            <a:r>
              <a:rPr lang="en-US" baseline="0" dirty="0" smtClean="0"/>
              <a:t> software structure based on give software requirements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can design</a:t>
            </a:r>
            <a:r>
              <a:rPr lang="en-US" baseline="0" dirty="0" smtClean="0"/>
              <a:t> software detailed design based on given software structure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sufficient knowledge of programming languages and can c</a:t>
            </a:r>
            <a:r>
              <a:rPr lang="en-US" dirty="0" smtClean="0"/>
              <a:t>reate</a:t>
            </a:r>
            <a:r>
              <a:rPr lang="en-US" baseline="0" dirty="0" smtClean="0"/>
              <a:t> a program based on the software detailed design</a:t>
            </a:r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knowledge of the techniques for improving the source code readability and perform coding accordingly.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5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3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625600" cy="2592000"/>
          </a:xfrm>
        </p:spPr>
        <p:txBody>
          <a:bodyPr/>
          <a:lstStyle/>
          <a:p>
            <a:r>
              <a:rPr kumimoji="1" lang="en-US" altLang="ja-JP" sz="2800" cap="all" dirty="0" smtClean="0">
                <a:latin typeface="Calibri" panose="020F0502020204030204" pitchFamily="34" charset="0"/>
              </a:rPr>
              <a:t>26G Mentor-Mentee</a:t>
            </a:r>
          </a:p>
          <a:p>
            <a:r>
              <a:rPr kumimoji="1" lang="en-US" altLang="ja-JP" sz="2800" cap="all" dirty="0" smtClean="0">
                <a:latin typeface="Calibri" panose="020F0502020204030204" pitchFamily="34" charset="0"/>
              </a:rPr>
              <a:t>Training plan</a:t>
            </a:r>
          </a:p>
          <a:p>
            <a:r>
              <a:rPr lang="en-US" altLang="ja-JP" sz="2000" dirty="0" smtClean="0">
                <a:latin typeface="Calibri" panose="020F0502020204030204" pitchFamily="34" charset="0"/>
              </a:rPr>
              <a:t>June 2017 </a:t>
            </a:r>
            <a:r>
              <a:rPr lang="en-US" altLang="ja-JP" sz="2000" dirty="0">
                <a:latin typeface="Calibri" panose="020F0502020204030204" pitchFamily="34" charset="0"/>
              </a:rPr>
              <a:t>– </a:t>
            </a:r>
            <a:r>
              <a:rPr lang="en-US" altLang="ja-JP" sz="2000" dirty="0" smtClean="0">
                <a:latin typeface="Calibri" panose="020F0502020204030204" pitchFamily="34" charset="0"/>
              </a:rPr>
              <a:t>June 2019</a:t>
            </a:r>
            <a:endParaRPr lang="en-US" altLang="ja-JP" sz="2000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625600" cy="1748510"/>
          </a:xfrm>
        </p:spPr>
        <p:txBody>
          <a:bodyPr/>
          <a:lstStyle/>
          <a:p>
            <a:r>
              <a:rPr lang="en-US" sz="1800" dirty="0"/>
              <a:t>Date: </a:t>
            </a:r>
            <a:r>
              <a:rPr lang="en-US" sz="1800" dirty="0" err="1" smtClean="0"/>
              <a:t>dec</a:t>
            </a:r>
            <a:r>
              <a:rPr lang="en-US" sz="1800" dirty="0" smtClean="0"/>
              <a:t> </a:t>
            </a:r>
            <a:r>
              <a:rPr lang="en-US" sz="1800" dirty="0"/>
              <a:t>22, </a:t>
            </a:r>
            <a:r>
              <a:rPr lang="en-US" sz="1800" dirty="0" smtClean="0"/>
              <a:t>2017</a:t>
            </a:r>
            <a:endParaRPr lang="en-US" sz="1800" dirty="0" smtClean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Mentor: thang Nguyen (0537)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Mentee: </a:t>
            </a:r>
            <a:r>
              <a:rPr lang="en-US" sz="1800" dirty="0" err="1" smtClean="0">
                <a:latin typeface="Calibri" panose="020F0502020204030204" pitchFamily="34" charset="0"/>
              </a:rPr>
              <a:t>Duyen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nguyen</a:t>
            </a:r>
            <a:r>
              <a:rPr lang="en-US" sz="1800" dirty="0" smtClean="0">
                <a:latin typeface="Calibri" panose="020F0502020204030204" pitchFamily="34" charset="0"/>
              </a:rPr>
              <a:t> (2038)</a:t>
            </a:r>
          </a:p>
          <a:p>
            <a:r>
              <a:rPr lang="en-US" sz="1800" dirty="0"/>
              <a:t>Software Tool Solution 1 Group</a:t>
            </a:r>
          </a:p>
          <a:p>
            <a:r>
              <a:rPr lang="en-US" sz="1800" dirty="0" err="1" smtClean="0"/>
              <a:t>Renesas</a:t>
            </a:r>
            <a:r>
              <a:rPr lang="en-US" sz="1800" dirty="0" smtClean="0"/>
              <a:t> </a:t>
            </a:r>
            <a:r>
              <a:rPr lang="en-US" sz="1800" dirty="0"/>
              <a:t>Design Vietnam Co., Ltd</a:t>
            </a:r>
            <a:r>
              <a:rPr lang="en-US" sz="1800" dirty="0" smtClean="0"/>
              <a:t>.</a:t>
            </a:r>
            <a:endParaRPr lang="en-US" sz="1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42887"/>
              </p:ext>
            </p:extLst>
          </p:nvPr>
        </p:nvGraphicFramePr>
        <p:xfrm>
          <a:off x="533438" y="1713201"/>
          <a:ext cx="1112519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914400"/>
                <a:gridCol w="2514563"/>
                <a:gridCol w="2209800"/>
                <a:gridCol w="2819437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Coding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 Readability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Provide prototype, sample</a:t>
                      </a:r>
                      <a:r>
                        <a:rPr lang="en-US" baseline="0" dirty="0" smtClean="0"/>
                        <a:t> implementation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progress and feedback through review, Q&amp;A,…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for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new options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coding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/>
                        <a:t>based on Detailed </a:t>
                      </a:r>
                      <a:r>
                        <a:rPr lang="en-US" baseline="0" dirty="0" smtClean="0"/>
                        <a:t>Design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Output source code could be easy to understand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coding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</a:t>
                      </a:r>
                      <a:r>
                        <a:rPr lang="en-US" baseline="0" dirty="0" smtClean="0"/>
                        <a:t> 18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progress and feedback through review, Q&amp;A,…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Investigate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cause of issue and fix bugs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coding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/>
                        <a:t>based on Detailed </a:t>
                      </a:r>
                      <a:r>
                        <a:rPr lang="en-US" baseline="0" dirty="0" smtClean="0"/>
                        <a:t>Design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Output source code could be reused for later development</a:t>
                      </a: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coding rules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 19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89099"/>
              </p:ext>
            </p:extLst>
          </p:nvPr>
        </p:nvGraphicFramePr>
        <p:xfrm>
          <a:off x="533438" y="1821275"/>
          <a:ext cx="10820362" cy="40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504"/>
                <a:gridCol w="2239653"/>
                <a:gridCol w="2341721"/>
                <a:gridCol w="2987752"/>
                <a:gridCol w="1372732"/>
              </a:tblGrid>
              <a:tr h="3437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 anchor="ctr"/>
                </a:tc>
              </a:tr>
              <a:tr h="16229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Share</a:t>
                      </a:r>
                      <a:r>
                        <a:rPr lang="en-US" baseline="0" dirty="0" smtClean="0"/>
                        <a:t> knowledge and experience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Give feedback for mentee’s report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previous reports and issues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Try to explain some issues by myself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Could explain o</a:t>
                      </a:r>
                      <a:r>
                        <a:rPr lang="en-US" baseline="0" dirty="0" smtClean="0"/>
                        <a:t>r report issue and suggest solution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Could support other members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</a:tr>
              <a:tr h="1683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Share</a:t>
                      </a:r>
                      <a:r>
                        <a:rPr lang="en-US" baseline="0" dirty="0" smtClean="0"/>
                        <a:t> knowledge and experience about how to work effectively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Give feedback for mentee’s report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plan day-by-day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Follow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plan strictly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Self make</a:t>
                      </a:r>
                      <a:r>
                        <a:rPr lang="en-US" baseline="0" dirty="0" smtClean="0"/>
                        <a:t> plan and follow the plan strictly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Could manage problems by yourself</a:t>
                      </a:r>
                      <a:r>
                        <a:rPr lang="en-US" baseline="0" dirty="0" smtClean="0"/>
                        <a:t> (bugs, lack of knowledge…)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Oct, 18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Training plan – Task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10924"/>
              </p:ext>
            </p:extLst>
          </p:nvPr>
        </p:nvGraphicFramePr>
        <p:xfrm>
          <a:off x="1452563" y="1600200"/>
          <a:ext cx="9091612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Worksheet" r:id="rId4" imgW="11525436" imgH="5286170" progId="Excel.Sheet.12">
                  <p:embed/>
                </p:oleObj>
              </mc:Choice>
              <mc:Fallback>
                <p:oleObj name="Worksheet" r:id="rId4" imgW="11525436" imgH="528617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1600200"/>
                        <a:ext cx="9091612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9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1080000" y="2209800"/>
            <a:ext cx="9448800" cy="2169825"/>
          </a:xfrm>
        </p:spPr>
        <p:txBody>
          <a:bodyPr/>
          <a:lstStyle/>
          <a:p>
            <a:r>
              <a:rPr lang="de-DE" sz="2000" dirty="0"/>
              <a:t>Training T</a:t>
            </a:r>
            <a:r>
              <a:rPr lang="de-DE" sz="2000" dirty="0" smtClean="0"/>
              <a:t>arget	Page 03</a:t>
            </a:r>
          </a:p>
          <a:p>
            <a:r>
              <a:rPr lang="de-DE" sz="2000" dirty="0"/>
              <a:t>Current </a:t>
            </a:r>
            <a:r>
              <a:rPr lang="de-DE" sz="2000" dirty="0" smtClean="0"/>
              <a:t>Status	Page 04</a:t>
            </a:r>
          </a:p>
          <a:p>
            <a:r>
              <a:rPr lang="de-DE" sz="2000" dirty="0"/>
              <a:t>Gaps Analysis and Solution</a:t>
            </a:r>
            <a:r>
              <a:rPr lang="de-DE" sz="2000" dirty="0" smtClean="0"/>
              <a:t>	Page 06</a:t>
            </a:r>
          </a:p>
          <a:p>
            <a:r>
              <a:rPr lang="de-DE" sz="2000" dirty="0"/>
              <a:t>Training Plan</a:t>
            </a:r>
            <a:r>
              <a:rPr lang="de-DE" sz="2000" dirty="0" smtClean="0"/>
              <a:t>	Page 08</a:t>
            </a:r>
          </a:p>
        </p:txBody>
      </p:sp>
    </p:spTree>
    <p:extLst>
      <p:ext uri="{BB962C8B-B14F-4D97-AF65-F5344CB8AC3E}">
        <p14:creationId xmlns:p14="http://schemas.microsoft.com/office/powerpoint/2010/main" val="33115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00" y="990600"/>
            <a:ext cx="8520000" cy="443198"/>
          </a:xfrm>
        </p:spPr>
        <p:txBody>
          <a:bodyPr/>
          <a:lstStyle/>
          <a:p>
            <a:r>
              <a:rPr lang="en-US" dirty="0" smtClean="0"/>
              <a:t>Training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83025"/>
              </p:ext>
            </p:extLst>
          </p:nvPr>
        </p:nvGraphicFramePr>
        <p:xfrm>
          <a:off x="1066080" y="1555738"/>
          <a:ext cx="9525720" cy="461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20"/>
                <a:gridCol w="2063017"/>
                <a:gridCol w="5404583"/>
                <a:gridCol w="914400"/>
              </a:tblGrid>
              <a:tr h="60359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Skills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Target level</a:t>
                      </a:r>
                      <a:endParaRPr lang="en-US" b="1" dirty="0"/>
                    </a:p>
                  </a:txBody>
                  <a:tcPr anchor="ctr"/>
                </a:tc>
              </a:tr>
              <a:tr h="7661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Software architecture 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Design</a:t>
                      </a:r>
                      <a:r>
                        <a:rPr lang="en-US" sz="1400" baseline="0" dirty="0" smtClean="0"/>
                        <a:t> software structure based on requirements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035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Software detailed 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Design</a:t>
                      </a:r>
                      <a:r>
                        <a:rPr lang="en-US" sz="1400" baseline="0" dirty="0" smtClean="0"/>
                        <a:t> software detailed design based on software structure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0359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Software coding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a program based on the software detailed design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035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Readability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Improve</a:t>
                      </a:r>
                      <a:r>
                        <a:rPr lang="en-US" sz="1400" baseline="0" dirty="0" smtClean="0"/>
                        <a:t> the source code readability and perform coding accordingly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</a:p>
                    <a:p>
                      <a:pPr algn="ctr"/>
                      <a:endParaRPr lang="en-US" sz="1400" dirty="0" smtClean="0"/>
                    </a:p>
                  </a:txBody>
                  <a:tcPr anchor="ctr"/>
                </a:tc>
              </a:tr>
              <a:tr h="5612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Common skills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400" dirty="0" smtClean="0"/>
                        <a:t>Could explain,</a:t>
                      </a:r>
                      <a:r>
                        <a:rPr lang="en-US" sz="1400" baseline="0" dirty="0" smtClean="0"/>
                        <a:t> report issue, suggest solution and support other members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None</a:t>
                      </a:r>
                    </a:p>
                  </a:txBody>
                  <a:tcPr anchor="ctr"/>
                </a:tc>
              </a:tr>
              <a:tr h="4163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Self make</a:t>
                      </a:r>
                      <a:r>
                        <a:rPr lang="en-US" sz="1400" baseline="0" dirty="0" smtClean="0"/>
                        <a:t> plan and follow the plan strictly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None</a:t>
                      </a:r>
                    </a:p>
                  </a:txBody>
                  <a:tcPr anchor="ctr"/>
                </a:tc>
              </a:tr>
              <a:tr h="4163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Gain TOEIC over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20702"/>
              </p:ext>
            </p:extLst>
          </p:nvPr>
        </p:nvGraphicFramePr>
        <p:xfrm>
          <a:off x="1524000" y="1905000"/>
          <a:ext cx="9372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47"/>
                <a:gridCol w="2099553"/>
                <a:gridCol w="4481209"/>
                <a:gridCol w="1462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Level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architecture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and understand software requirement in general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Lack of experience in creating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detailed 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experience in designing software</a:t>
                      </a:r>
                      <a:r>
                        <a:rPr lang="en-US" baseline="0" dirty="0" smtClean="0"/>
                        <a:t> detailed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experience in coding based on specification and</a:t>
                      </a:r>
                      <a:r>
                        <a:rPr lang="en-US" baseline="0" dirty="0" smtClean="0"/>
                        <a:t> 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Coding follow</a:t>
                      </a:r>
                      <a:r>
                        <a:rPr lang="en-US" baseline="0" dirty="0" smtClean="0"/>
                        <a:t> self-understanding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Only follow a little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95801"/>
              </p:ext>
            </p:extLst>
          </p:nvPr>
        </p:nvGraphicFramePr>
        <p:xfrm>
          <a:off x="1371600" y="1981201"/>
          <a:ext cx="9067800" cy="32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78"/>
                <a:gridCol w="2241645"/>
                <a:gridCol w="5239377"/>
              </a:tblGrid>
              <a:tr h="4077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Skills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anchor="ctr"/>
                </a:tc>
              </a:tr>
              <a:tr h="101947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Explain o</a:t>
                      </a:r>
                      <a:r>
                        <a:rPr lang="en-US" baseline="0" dirty="0" smtClean="0"/>
                        <a:t>r report issue and suggest solution with guidelines and instructions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Cannot support other members</a:t>
                      </a:r>
                      <a:endParaRPr lang="en-US" dirty="0"/>
                    </a:p>
                  </a:txBody>
                  <a:tcPr/>
                </a:tc>
              </a:tr>
              <a:tr h="10194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 make</a:t>
                      </a:r>
                      <a:r>
                        <a:rPr lang="en-US" baseline="0" dirty="0" smtClean="0"/>
                        <a:t> plan but not follow the plan strictly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Cannot manage problems by myself</a:t>
                      </a:r>
                      <a:r>
                        <a:rPr lang="en-US" baseline="0" dirty="0" smtClean="0"/>
                        <a:t> (bugs, lack of knowledge…)</a:t>
                      </a:r>
                      <a:endParaRPr lang="en-US" dirty="0"/>
                    </a:p>
                  </a:txBody>
                  <a:tcPr/>
                </a:tc>
              </a:tr>
              <a:tr h="82985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Not have TOEIC certification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Gaps and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72857"/>
              </p:ext>
            </p:extLst>
          </p:nvPr>
        </p:nvGraphicFramePr>
        <p:xfrm>
          <a:off x="723919" y="2133600"/>
          <a:ext cx="10744236" cy="354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364"/>
                <a:gridCol w="1074424"/>
                <a:gridCol w="1074424"/>
                <a:gridCol w="2993038"/>
                <a:gridCol w="4220986"/>
              </a:tblGrid>
              <a:tr h="43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/>
                </a:tc>
              </a:tr>
              <a:tr h="1696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architecture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understanding and analysis in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specification requirement </a:t>
                      </a:r>
                      <a:r>
                        <a:rPr lang="en-US" baseline="0" dirty="0" smtClean="0"/>
                        <a:t>to create Functional Design, System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Clarify input/output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</a:t>
                      </a:r>
                      <a:r>
                        <a:rPr lang="en-US" baseline="0" dirty="0" smtClean="0"/>
                        <a:t> specification requirement and other documents carefully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Join in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 project to design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Ask to solve problem with experience members</a:t>
                      </a:r>
                      <a:endParaRPr lang="en-US" dirty="0"/>
                    </a:p>
                  </a:txBody>
                  <a:tcPr/>
                </a:tc>
              </a:tr>
              <a:tr h="137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detailed design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understanding and analysis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to create Detailed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Clarify input/output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design too and d</a:t>
                      </a:r>
                      <a:r>
                        <a:rPr lang="en-US" dirty="0" smtClean="0"/>
                        <a:t>esign UML</a:t>
                      </a:r>
                      <a:r>
                        <a:rPr lang="en-US" baseline="0" dirty="0" smtClean="0"/>
                        <a:t> diagrams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Join in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 smtClean="0"/>
                        <a:t> Studio</a:t>
                      </a:r>
                      <a:r>
                        <a:rPr lang="en-US" baseline="0" dirty="0" smtClean="0"/>
                        <a:t> project to design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6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Gaps and solutions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59873"/>
              </p:ext>
            </p:extLst>
          </p:nvPr>
        </p:nvGraphicFramePr>
        <p:xfrm>
          <a:off x="685819" y="1967068"/>
          <a:ext cx="10820436" cy="3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61"/>
                <a:gridCol w="1082044"/>
                <a:gridCol w="1082044"/>
                <a:gridCol w="3226552"/>
                <a:gridCol w="4038635"/>
              </a:tblGrid>
              <a:tr h="43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/>
                </a:tc>
              </a:tr>
              <a:tr h="1696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Software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knowledge about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Oriented-Object Program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Lack of experience in </a:t>
                      </a:r>
                      <a:r>
                        <a:rPr lang="en-US" b="0" baseline="0" dirty="0" smtClean="0"/>
                        <a:t>creating program </a:t>
                      </a:r>
                      <a:r>
                        <a:rPr lang="en-US" baseline="0" dirty="0" smtClean="0"/>
                        <a:t>based on Detailed Design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Self-study about OOP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 previous</a:t>
                      </a:r>
                      <a:r>
                        <a:rPr lang="en-US" baseline="0" dirty="0" smtClean="0"/>
                        <a:t> source code</a:t>
                      </a: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Join</a:t>
                      </a:r>
                      <a:r>
                        <a:rPr lang="en-US" baseline="0" dirty="0" smtClean="0"/>
                        <a:t> in 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 Project for coding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coding rules</a:t>
                      </a:r>
                      <a:endParaRPr lang="en-US" dirty="0"/>
                    </a:p>
                  </a:txBody>
                  <a:tcPr/>
                </a:tc>
              </a:tr>
              <a:tr h="137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Readability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experience in </a:t>
                      </a:r>
                      <a:r>
                        <a:rPr lang="en-US" b="0" dirty="0" smtClean="0"/>
                        <a:t>writing source code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aseline="0" dirty="0" smtClean="0"/>
                        <a:t>for readability, reusability, 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 coding techniques through sample source code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 program from basic to complex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coding style and confirm with other members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Training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60697"/>
              </p:ext>
            </p:extLst>
          </p:nvPr>
        </p:nvGraphicFramePr>
        <p:xfrm>
          <a:off x="533438" y="1884913"/>
          <a:ext cx="1112519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914400"/>
                <a:gridCol w="2590800"/>
                <a:gridCol w="2463800"/>
                <a:gridCol w="2260600"/>
                <a:gridCol w="144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architecture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template for design, development guideline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progress and feedback through review, Q&amp;A,…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0" baseline="0" dirty="0" smtClean="0"/>
                        <a:t>for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new options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0" dirty="0" smtClean="0"/>
                        <a:t> 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Finish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Design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</a:t>
                      </a:r>
                      <a:r>
                        <a:rPr lang="en-US" baseline="0" dirty="0" smtClean="0"/>
                        <a:t> 18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progress and feedback through review, Q&amp;A,…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System Design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/>
                        <a:t>for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new components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Investigate</a:t>
                      </a:r>
                      <a:r>
                        <a:rPr lang="en-US" baseline="0" dirty="0" smtClean="0"/>
                        <a:t> and make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for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fixing bugs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Finish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/>
                        <a:t>System Design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 19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47012"/>
              </p:ext>
            </p:extLst>
          </p:nvPr>
        </p:nvGraphicFramePr>
        <p:xfrm>
          <a:off x="533438" y="1872213"/>
          <a:ext cx="1112519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990600"/>
                <a:gridCol w="2209800"/>
                <a:gridCol w="2514600"/>
                <a:gridCol w="29718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Detailed Design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Share design</a:t>
                      </a:r>
                      <a:r>
                        <a:rPr lang="en-US" baseline="0" dirty="0" smtClean="0"/>
                        <a:t> tips and techniques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progress and feedback through review, Q&amp;A,…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Detailed Design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for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new options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(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8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baseline="0" dirty="0" smtClean="0"/>
                        <a:t>Studio)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Detailed </a:t>
                      </a:r>
                      <a:r>
                        <a:rPr lang="en-US" baseline="0" dirty="0" smtClean="0"/>
                        <a:t>Design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Output can be referred in coding and unit test phase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Follow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</a:t>
                      </a:r>
                      <a:r>
                        <a:rPr lang="en-US" baseline="0" dirty="0" smtClean="0"/>
                        <a:t> 18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progress and feedback through review, Q&amp;A,…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Make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Detailed Design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/>
                        <a:t>for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controller/bug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fix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Analyze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propose solutions </a:t>
                      </a:r>
                      <a:r>
                        <a:rPr lang="en-US" baseline="0" dirty="0" smtClean="0"/>
                        <a:t>for fixing bugs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Finish Detailed Design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Output can be referred in coding and unit test phase</a:t>
                      </a:r>
                      <a:endParaRPr lang="en-US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Jul, 19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5427</TotalTime>
  <Words>877</Words>
  <Application>Microsoft Office PowerPoint</Application>
  <PresentationFormat>Widescreen</PresentationFormat>
  <Paragraphs>235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Gothic</vt:lpstr>
      <vt:lpstr>Arial</vt:lpstr>
      <vt:lpstr>Arial Narrow</vt:lpstr>
      <vt:lpstr>Calibri</vt:lpstr>
      <vt:lpstr>Symbol</vt:lpstr>
      <vt:lpstr>Wingdings</vt:lpstr>
      <vt:lpstr>151021_Renesas_Templates_16_9_EN</vt:lpstr>
      <vt:lpstr>Worksheet</vt:lpstr>
      <vt:lpstr>PowerPoint Presentation</vt:lpstr>
      <vt:lpstr>Agenda</vt:lpstr>
      <vt:lpstr>Training target</vt:lpstr>
      <vt:lpstr>Current status</vt:lpstr>
      <vt:lpstr>Current status</vt:lpstr>
      <vt:lpstr>Gaps and solutions</vt:lpstr>
      <vt:lpstr>Gaps and solutions</vt:lpstr>
      <vt:lpstr>Training Plan</vt:lpstr>
      <vt:lpstr>Training Plan</vt:lpstr>
      <vt:lpstr>Training Plan</vt:lpstr>
      <vt:lpstr>Training Plan</vt:lpstr>
      <vt:lpstr>Training plan – Task assignment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Huong Thi. Dinh</dc:creator>
  <cp:lastModifiedBy>Duyen My Thi. Nguyen</cp:lastModifiedBy>
  <cp:revision>423</cp:revision>
  <dcterms:created xsi:type="dcterms:W3CDTF">2016-08-23T07:24:55Z</dcterms:created>
  <dcterms:modified xsi:type="dcterms:W3CDTF">2018-01-02T10:09:02Z</dcterms:modified>
</cp:coreProperties>
</file>