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64337" autoAdjust="0"/>
  </p:normalViewPr>
  <p:slideViewPr>
    <p:cSldViewPr>
      <p:cViewPr varScale="1">
        <p:scale>
          <a:sx n="45" d="100"/>
          <a:sy n="45" d="100"/>
        </p:scale>
        <p:origin x="-15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872"/>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77311-4032-43C8-B93E-7639D56A632B}" type="datetimeFigureOut">
              <a:rPr lang="vi-VN" smtClean="0"/>
              <a:pPr/>
              <a:t>01/03/2018</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D1B7F-DDFC-468F-9DCD-00F5A095B709}"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kenh14.vn/kham-pha/thuat-xem-tay-khien-gioi-khoa-hoc-cung-phai-gat-gu-dong-y-2015011708273252.ch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wikipedia.org/wiki/Ch%C3%A2u_%C3%82u"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vi.wikipedia.org/wiki/B%C3%B3i_to%C3%A1n" TargetMode="External"/><Relationship Id="rId4" Type="http://schemas.openxmlformats.org/officeDocument/2006/relationships/hyperlink" Target="https://vi.wikipedia.org/wiki/Huy%E1%BB%81n_h%E1%BB%8Dc"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a:t>
            </a:r>
            <a:r>
              <a:rPr lang="en-US" baseline="0" dirty="0" err="1" smtClean="0"/>
              <a:t>Bói</a:t>
            </a:r>
            <a:r>
              <a:rPr lang="en-US" baseline="0" dirty="0" smtClean="0"/>
              <a:t> </a:t>
            </a:r>
            <a:r>
              <a:rPr lang="en-US" baseline="0" dirty="0" err="1" smtClean="0"/>
              <a:t>toán</a:t>
            </a:r>
            <a:r>
              <a:rPr lang="en-US" baseline="0" dirty="0" smtClean="0"/>
              <a:t> </a:t>
            </a:r>
            <a:r>
              <a:rPr lang="en-US" baseline="0" dirty="0" err="1" smtClean="0"/>
              <a:t>là</a:t>
            </a:r>
            <a:r>
              <a:rPr lang="en-US" baseline="0" dirty="0" smtClean="0"/>
              <a:t> </a:t>
            </a:r>
            <a:r>
              <a:rPr lang="en-US" baseline="0" dirty="0" err="1" smtClean="0"/>
              <a:t>từ</a:t>
            </a:r>
            <a:r>
              <a:rPr lang="en-US" baseline="0" dirty="0" smtClean="0"/>
              <a:t> </a:t>
            </a:r>
            <a:r>
              <a:rPr lang="en-US" baseline="0" dirty="0" err="1" smtClean="0"/>
              <a:t>dân</a:t>
            </a:r>
            <a:r>
              <a:rPr lang="en-US" baseline="0" dirty="0" smtClean="0"/>
              <a:t> </a:t>
            </a:r>
            <a:r>
              <a:rPr lang="en-US" baseline="0" dirty="0" err="1" smtClean="0"/>
              <a:t>gian</a:t>
            </a:r>
            <a:r>
              <a:rPr lang="en-US" baseline="0" dirty="0" smtClean="0"/>
              <a:t>, </a:t>
            </a:r>
            <a:r>
              <a:rPr lang="en-US" baseline="0" dirty="0" err="1" smtClean="0"/>
              <a:t>mang</a:t>
            </a:r>
            <a:r>
              <a:rPr lang="en-US" baseline="0" dirty="0" smtClean="0"/>
              <a:t> </a:t>
            </a:r>
            <a:r>
              <a:rPr lang="en-US" baseline="0" dirty="0" err="1" smtClean="0"/>
              <a:t>nghĩa</a:t>
            </a:r>
            <a:r>
              <a:rPr lang="en-US" baseline="0" dirty="0" smtClean="0"/>
              <a:t> </a:t>
            </a:r>
            <a:r>
              <a:rPr lang="en-US" baseline="0" dirty="0" err="1" smtClean="0"/>
              <a:t>chung</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đoán</a:t>
            </a:r>
            <a:r>
              <a:rPr lang="en-US" baseline="0" dirty="0" smtClean="0"/>
              <a:t> </a:t>
            </a:r>
            <a:r>
              <a:rPr lang="en-US" baseline="0" dirty="0" err="1" smtClean="0"/>
              <a:t>biết</a:t>
            </a:r>
            <a:r>
              <a:rPr lang="en-US" baseline="0" dirty="0" smtClean="0"/>
              <a:t> </a:t>
            </a:r>
            <a:r>
              <a:rPr lang="en-US" baseline="0" dirty="0" err="1" smtClean="0"/>
              <a:t>quá</a:t>
            </a:r>
            <a:r>
              <a:rPr lang="en-US" baseline="0" dirty="0" smtClean="0"/>
              <a:t> </a:t>
            </a:r>
            <a:r>
              <a:rPr lang="en-US" baseline="0" dirty="0" err="1" smtClean="0"/>
              <a:t>khứ</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và</a:t>
            </a:r>
            <a:r>
              <a:rPr lang="en-US" baseline="0" dirty="0" smtClean="0"/>
              <a:t> </a:t>
            </a:r>
            <a:r>
              <a:rPr lang="en-US" baseline="0" dirty="0" err="1" smtClean="0"/>
              <a:t>dự</a:t>
            </a:r>
            <a:r>
              <a:rPr lang="en-US" baseline="0" dirty="0" smtClean="0"/>
              <a:t> </a:t>
            </a:r>
            <a:r>
              <a:rPr lang="en-US" baseline="0" dirty="0" err="1" smtClean="0"/>
              <a:t>đoán</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1</a:t>
            </a:fld>
            <a:endParaRPr 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err="1" smtClean="0"/>
              <a:t>Bói</a:t>
            </a:r>
            <a:r>
              <a:rPr lang="en-US" baseline="0" dirty="0" smtClean="0"/>
              <a:t> </a:t>
            </a:r>
            <a:r>
              <a:rPr lang="en-US" baseline="0" dirty="0" err="1" smtClean="0"/>
              <a:t>có</a:t>
            </a:r>
            <a:r>
              <a:rPr lang="en-US" baseline="0" dirty="0" smtClean="0"/>
              <a:t> </a:t>
            </a:r>
            <a:r>
              <a:rPr lang="en-US" baseline="0" dirty="0" err="1" smtClean="0"/>
              <a:t>khoa</a:t>
            </a:r>
            <a:r>
              <a:rPr lang="en-US" baseline="0" dirty="0" smtClean="0"/>
              <a:t> </a:t>
            </a:r>
            <a:r>
              <a:rPr lang="en-US" baseline="0" dirty="0" err="1" smtClean="0"/>
              <a:t>học</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sách</a:t>
            </a:r>
            <a:r>
              <a:rPr lang="en-US" baseline="0" dirty="0" smtClean="0"/>
              <a:t> </a:t>
            </a:r>
            <a:r>
              <a:rPr lang="en-US" baseline="0" dirty="0" err="1" smtClean="0"/>
              <a:t>vở</a:t>
            </a:r>
            <a:r>
              <a:rPr lang="en-US" baseline="0" dirty="0" smtClean="0"/>
              <a:t>, </a:t>
            </a:r>
            <a:r>
              <a:rPr lang="en-US" baseline="0" dirty="0" err="1" smtClean="0"/>
              <a:t>lý</a:t>
            </a:r>
            <a:r>
              <a:rPr lang="en-US" baseline="0" dirty="0" smtClean="0"/>
              <a:t> </a:t>
            </a:r>
            <a:r>
              <a:rPr lang="en-US" baseline="0" dirty="0" err="1" smtClean="0"/>
              <a:t>thuyết</a:t>
            </a:r>
            <a:r>
              <a:rPr lang="en-US" baseline="0" dirty="0" smtClean="0"/>
              <a:t> </a:t>
            </a:r>
            <a:r>
              <a:rPr lang="en-US" baseline="0" dirty="0" err="1" smtClean="0"/>
              <a:t>đã</a:t>
            </a:r>
            <a:r>
              <a:rPr lang="en-US" baseline="0" dirty="0" smtClean="0"/>
              <a:t> qua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Cộng</a:t>
            </a:r>
            <a:r>
              <a:rPr lang="en-US" baseline="0" dirty="0" smtClean="0"/>
              <a:t> </a:t>
            </a:r>
            <a:r>
              <a:rPr lang="en-US" baseline="0" dirty="0" err="1" smtClean="0"/>
              <a:t>thêm</a:t>
            </a:r>
            <a:r>
              <a:rPr lang="en-US" baseline="0" dirty="0" smtClean="0"/>
              <a:t> </a:t>
            </a:r>
            <a:r>
              <a:rPr lang="en-US" baseline="0" dirty="0" err="1" smtClean="0"/>
              <a:t>kinh</a:t>
            </a:r>
            <a:r>
              <a:rPr lang="en-US" baseline="0" dirty="0" smtClean="0"/>
              <a:t> </a:t>
            </a:r>
            <a:r>
              <a:rPr lang="en-US" baseline="0" dirty="0" err="1" smtClean="0"/>
              <a:t>nghiệm</a:t>
            </a:r>
            <a:r>
              <a:rPr lang="en-US" baseline="0" dirty="0" smtClean="0"/>
              <a:t>,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suy</a:t>
            </a:r>
            <a:r>
              <a:rPr lang="en-US" baseline="0" dirty="0" smtClean="0"/>
              <a:t> </a:t>
            </a:r>
            <a:r>
              <a:rPr lang="en-US" baseline="0" dirty="0" err="1" smtClean="0"/>
              <a:t>ngẫm</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năm</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đi</a:t>
            </a:r>
            <a:r>
              <a:rPr lang="en-US" baseline="0" dirty="0" smtClean="0"/>
              <a:t> </a:t>
            </a:r>
            <a:r>
              <a:rPr lang="en-US" baseline="0" dirty="0" err="1" smtClean="0"/>
              <a:t>trước</a:t>
            </a:r>
            <a:r>
              <a:rPr lang="en-US" baseline="0" dirty="0" smtClean="0"/>
              <a:t>.</a:t>
            </a:r>
          </a:p>
          <a:p>
            <a:pPr>
              <a:buFontTx/>
              <a:buChar char="-"/>
            </a:pPr>
            <a:r>
              <a:rPr lang="en-US" baseline="0" dirty="0" err="1" smtClean="0"/>
              <a:t>Nó</a:t>
            </a:r>
            <a:r>
              <a:rPr lang="en-US" baseline="0" dirty="0" smtClean="0"/>
              <a:t> </a:t>
            </a:r>
            <a:r>
              <a:rPr lang="en-US" baseline="0" dirty="0" err="1" smtClean="0"/>
              <a:t>khác</a:t>
            </a:r>
            <a:r>
              <a:rPr lang="en-US" baseline="0" dirty="0" smtClean="0"/>
              <a:t> </a:t>
            </a:r>
            <a:r>
              <a:rPr lang="en-US" baseline="0" dirty="0" err="1" smtClean="0"/>
              <a:t>hẳn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cầu</a:t>
            </a:r>
            <a:r>
              <a:rPr lang="en-US" baseline="0" dirty="0" smtClean="0"/>
              <a:t> </a:t>
            </a:r>
            <a:r>
              <a:rPr lang="en-US" baseline="0" dirty="0" err="1" smtClean="0"/>
              <a:t>cơ</a:t>
            </a:r>
            <a:r>
              <a:rPr lang="en-US" baseline="0" dirty="0" smtClean="0"/>
              <a:t>, </a:t>
            </a:r>
            <a:r>
              <a:rPr lang="en-US" baseline="0" dirty="0" err="1" smtClean="0"/>
              <a:t>xin</a:t>
            </a:r>
            <a:r>
              <a:rPr lang="en-US" baseline="0" dirty="0" smtClean="0"/>
              <a:t> </a:t>
            </a:r>
            <a:r>
              <a:rPr lang="en-US" baseline="0" dirty="0" err="1" smtClean="0"/>
              <a:t>số</a:t>
            </a:r>
            <a:r>
              <a:rPr lang="en-US" baseline="0" dirty="0" smtClean="0"/>
              <a:t>, </a:t>
            </a:r>
            <a:r>
              <a:rPr lang="en-US" baseline="0" dirty="0" err="1" smtClean="0"/>
              <a:t>lên</a:t>
            </a:r>
            <a:r>
              <a:rPr lang="en-US" baseline="0" dirty="0" smtClean="0"/>
              <a:t> </a:t>
            </a:r>
            <a:r>
              <a:rPr lang="en-US" baseline="0" dirty="0" err="1" smtClean="0"/>
              <a:t>đồng</a:t>
            </a:r>
            <a:r>
              <a:rPr lang="en-US" baseline="0" dirty="0" smtClean="0"/>
              <a:t>, </a:t>
            </a:r>
            <a:r>
              <a:rPr lang="en-US" baseline="0" dirty="0" err="1" smtClean="0"/>
              <a:t>uống</a:t>
            </a:r>
            <a:r>
              <a:rPr lang="en-US" baseline="0" dirty="0" smtClean="0"/>
              <a:t> </a:t>
            </a:r>
            <a:r>
              <a:rPr lang="en-US" baseline="0" dirty="0" err="1" smtClean="0"/>
              <a:t>nước</a:t>
            </a:r>
            <a:r>
              <a:rPr lang="en-US" baseline="0" dirty="0" smtClean="0"/>
              <a:t> </a:t>
            </a:r>
            <a:r>
              <a:rPr lang="en-US" baseline="0" dirty="0" err="1" smtClean="0"/>
              <a:t>phép</a:t>
            </a:r>
            <a:r>
              <a:rPr lang="en-US" baseline="0" dirty="0" smtClean="0"/>
              <a:t> </a:t>
            </a:r>
            <a:r>
              <a:rPr lang="en-US" baseline="0" dirty="0" err="1" smtClean="0"/>
              <a:t>rửa</a:t>
            </a:r>
            <a:r>
              <a:rPr lang="en-US" baseline="0" dirty="0" smtClean="0"/>
              <a:t> </a:t>
            </a:r>
            <a:r>
              <a:rPr lang="en-US" baseline="0" dirty="0" err="1" smtClean="0"/>
              <a:t>từ</a:t>
            </a:r>
            <a:r>
              <a:rPr lang="en-US" baseline="0" dirty="0" smtClean="0"/>
              <a:t> </a:t>
            </a:r>
            <a:r>
              <a:rPr lang="en-US" baseline="0" dirty="0" err="1" smtClean="0"/>
              <a:t>tượng</a:t>
            </a:r>
            <a:r>
              <a:rPr lang="en-US" baseline="0" dirty="0" smtClean="0"/>
              <a:t> </a:t>
            </a:r>
            <a:r>
              <a:rPr lang="en-US" baseline="0" dirty="0" err="1" smtClean="0"/>
              <a:t>này</a:t>
            </a:r>
            <a:r>
              <a:rPr lang="en-US" baseline="0" dirty="0" smtClean="0"/>
              <a:t> </a:t>
            </a:r>
            <a:r>
              <a:rPr lang="en-US" baseline="0" dirty="0" err="1" smtClean="0"/>
              <a:t>tượng</a:t>
            </a:r>
            <a:r>
              <a:rPr lang="en-US" baseline="0" dirty="0" smtClean="0"/>
              <a:t> </a:t>
            </a:r>
            <a:r>
              <a:rPr lang="en-US" baseline="0" dirty="0" err="1" smtClean="0"/>
              <a:t>kia</a:t>
            </a:r>
            <a:r>
              <a:rPr lang="en-US" baseline="0" dirty="0" smtClean="0"/>
              <a:t>,….</a:t>
            </a:r>
            <a:r>
              <a:rPr lang="en-US" baseline="0" dirty="0" err="1" smtClean="0"/>
              <a:t>lợi</a:t>
            </a:r>
            <a:r>
              <a:rPr lang="en-US" baseline="0" dirty="0" smtClean="0"/>
              <a:t> </a:t>
            </a:r>
            <a:r>
              <a:rPr lang="en-US" baseline="0" dirty="0" err="1" smtClean="0"/>
              <a:t>dụng</a:t>
            </a:r>
            <a:r>
              <a:rPr lang="en-US" baseline="0" dirty="0" smtClean="0"/>
              <a:t> </a:t>
            </a:r>
            <a:r>
              <a:rPr lang="en-US" baseline="0" dirty="0" err="1" smtClean="0"/>
              <a:t>sự</a:t>
            </a:r>
            <a:r>
              <a:rPr lang="en-US" baseline="0" dirty="0" smtClean="0"/>
              <a:t> </a:t>
            </a:r>
            <a:r>
              <a:rPr lang="en-US" baseline="0" dirty="0" err="1" smtClean="0"/>
              <a:t>yếu</a:t>
            </a:r>
            <a:r>
              <a:rPr lang="en-US" baseline="0" dirty="0" smtClean="0"/>
              <a:t> </a:t>
            </a:r>
            <a:r>
              <a:rPr lang="en-US" baseline="0" dirty="0" err="1" smtClean="0"/>
              <a:t>đuối</a:t>
            </a:r>
            <a:r>
              <a:rPr lang="en-US" baseline="0" dirty="0" smtClean="0"/>
              <a:t> </a:t>
            </a:r>
            <a:r>
              <a:rPr lang="en-US" baseline="0" dirty="0" err="1" smtClean="0"/>
              <a:t>cả</a:t>
            </a:r>
            <a:r>
              <a:rPr lang="en-US" baseline="0" dirty="0" smtClean="0"/>
              <a:t> tin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tiền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đi</a:t>
            </a:r>
            <a:r>
              <a:rPr lang="en-US" baseline="0" dirty="0" smtClean="0"/>
              <a:t> </a:t>
            </a:r>
            <a:r>
              <a:rPr lang="en-US" baseline="0" dirty="0" err="1" smtClean="0"/>
              <a:t>xem</a:t>
            </a:r>
            <a:r>
              <a:rPr lang="en-US" baseline="0" dirty="0" smtClean="0"/>
              <a:t> </a:t>
            </a:r>
            <a:r>
              <a:rPr lang="en-US" baseline="0" dirty="0" err="1" smtClean="0"/>
              <a:t>bói</a:t>
            </a:r>
            <a:r>
              <a:rPr lang="en-US" baseline="0" dirty="0" smtClean="0"/>
              <a:t> </a:t>
            </a:r>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3</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4</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mn-lt"/>
                <a:ea typeface="+mn-ea"/>
                <a:cs typeface="+mn-cs"/>
              </a:rPr>
              <a:t>Đối với giới khoa học, điều họ quan tâm không phải là các đường chỉ tay như nhà tướng số mà chú trọng vào độ dài hai ngón trỏ và ngón áp út. Theo các chuyên gia, đây là hai ngón tay đặc biệt, có thể tiết lộ sức khỏe và tính cách của một con người.</a:t>
            </a:r>
          </a:p>
          <a:p>
            <a:r>
              <a:rPr lang="vi-VN" dirty="0" smtClean="0"/>
              <a:t>Độ</a:t>
            </a:r>
            <a:r>
              <a:rPr lang="vi-VN" baseline="0" dirty="0" smtClean="0"/>
              <a:t> dài của ngón tay phụ thuộc vào hàm lượng hoc môn testosteron =&gt; lượng này thay đổi đột biến </a:t>
            </a:r>
            <a:r>
              <a:rPr lang="vi-VN" baseline="0" dirty="0" smtClean="0"/>
              <a:t>có thể dẫn </a:t>
            </a:r>
            <a:r>
              <a:rPr lang="vi-VN" baseline="0" dirty="0" smtClean="0"/>
              <a:t>đến rối loạn nội tiết tố =&gt; dẫn đến thay đổi về </a:t>
            </a:r>
            <a:r>
              <a:rPr lang="vi-VN" baseline="0" dirty="0" smtClean="0"/>
              <a:t>thể trạng </a:t>
            </a:r>
            <a:r>
              <a:rPr lang="vi-VN" baseline="0" dirty="0" smtClean="0"/>
              <a:t>và tính cách.</a:t>
            </a:r>
          </a:p>
          <a:p>
            <a:pPr>
              <a:buFont typeface="Symbol"/>
              <a:buChar char="Þ"/>
            </a:pPr>
            <a:r>
              <a:rPr lang="vi-VN" baseline="0" dirty="0" smtClean="0"/>
              <a:t>Thuật </a:t>
            </a:r>
            <a:r>
              <a:rPr lang="vi-VN" baseline="0" dirty="0" smtClean="0"/>
              <a:t>này đã được kiểm chứng và lý giải dựa trên lượng hoc môn trên cơ thể con </a:t>
            </a:r>
            <a:r>
              <a:rPr lang="vi-VN" baseline="0" dirty="0" smtClean="0"/>
              <a:t>người</a:t>
            </a:r>
          </a:p>
          <a:p>
            <a:pPr>
              <a:buFont typeface="Symbol"/>
              <a:buChar char="Þ"/>
            </a:pPr>
            <a:r>
              <a:rPr lang="vi-VN" baseline="0" dirty="0" smtClean="0"/>
              <a:t>Chỉ số Fq</a:t>
            </a:r>
          </a:p>
          <a:p>
            <a:pPr marL="0" marR="0" lvl="0" indent="0" algn="l" defTabSz="914400" rtl="0" eaLnBrk="1" fontAlgn="auto" latinLnBrk="0" hangingPunct="1">
              <a:lnSpc>
                <a:spcPct val="100000"/>
              </a:lnSpc>
              <a:spcBef>
                <a:spcPts val="0"/>
              </a:spcBef>
              <a:spcAft>
                <a:spcPts val="0"/>
              </a:spcAft>
              <a:buClrTx/>
              <a:buSzTx/>
              <a:buFont typeface="Symbol"/>
              <a:buChar char="Þ"/>
              <a:tabLst/>
              <a:defRPr/>
            </a:pPr>
            <a:r>
              <a:rPr lang="en-US" sz="1200" u="sng" kern="1200" dirty="0" smtClean="0">
                <a:solidFill>
                  <a:schemeClr val="tx1"/>
                </a:solidFill>
                <a:latin typeface="+mn-lt"/>
                <a:ea typeface="+mn-ea"/>
                <a:cs typeface="+mn-cs"/>
                <a:hlinkClick r:id="rId3"/>
              </a:rPr>
              <a:t>http://kenh14.vn/kham-pha/thuat-xem-tay-khien-gioi-khoa-hoc-cung-phai-gat-gu-dong-y-2015011708273252.chn</a:t>
            </a:r>
            <a:endParaRPr lang="vi-VN" sz="1200" kern="1200" dirty="0" smtClean="0">
              <a:solidFill>
                <a:schemeClr val="tx1"/>
              </a:solidFill>
              <a:latin typeface="+mn-lt"/>
              <a:ea typeface="+mn-ea"/>
              <a:cs typeface="+mn-cs"/>
            </a:endParaRPr>
          </a:p>
          <a:p>
            <a:pPr>
              <a:buFont typeface="Symbol"/>
              <a:buChar char="Þ"/>
            </a:pPr>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5</a:t>
            </a:fld>
            <a:endParaRPr 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Xem</a:t>
            </a:r>
            <a:r>
              <a:rPr lang="en-US" dirty="0" smtClean="0"/>
              <a:t> </a:t>
            </a:r>
            <a:r>
              <a:rPr lang="en-US" dirty="0" err="1" smtClean="0"/>
              <a:t>tử</a:t>
            </a:r>
            <a:r>
              <a:rPr lang="en-US" baseline="0" dirty="0" smtClean="0"/>
              <a:t> vi</a:t>
            </a:r>
            <a:r>
              <a:rPr lang="vi-VN" sz="1200" b="0" i="0" kern="1200" dirty="0" smtClean="0">
                <a:solidFill>
                  <a:schemeClr val="tx1"/>
                </a:solidFill>
                <a:latin typeface="+mn-lt"/>
                <a:ea typeface="+mn-ea"/>
                <a:cs typeface="+mn-cs"/>
              </a:rPr>
              <a:t> là một hình thức bói toán vận mệnh con người được xây dựng trên cơ sở triết lý Kinh Dịch với </a:t>
            </a:r>
            <a:r>
              <a:rPr lang="vi-VN" sz="1200" b="1" i="0" kern="1200" dirty="0" smtClean="0">
                <a:solidFill>
                  <a:schemeClr val="tx1"/>
                </a:solidFill>
                <a:latin typeface="+mn-lt"/>
                <a:ea typeface="+mn-ea"/>
                <a:cs typeface="+mn-cs"/>
              </a:rPr>
              <a:t>các thuyết âm dương, ngũ hành, Can Chi</a:t>
            </a:r>
            <a:r>
              <a:rPr lang="vi-VN" sz="1200" b="0" i="0" kern="1200" dirty="0" smtClean="0">
                <a:solidFill>
                  <a:schemeClr val="tx1"/>
                </a:solidFill>
                <a:latin typeface="+mn-lt"/>
                <a:ea typeface="+mn-ea"/>
                <a:cs typeface="+mn-cs"/>
              </a:rPr>
              <a:t>… bằng cách lập lá số tử vi với Thiên bàn, Địa bàn và </a:t>
            </a:r>
            <a:r>
              <a:rPr lang="vi-VN" sz="1200" b="1" i="0" kern="1200" dirty="0" smtClean="0">
                <a:solidFill>
                  <a:schemeClr val="tx1"/>
                </a:solidFill>
                <a:latin typeface="+mn-lt"/>
                <a:ea typeface="+mn-ea"/>
                <a:cs typeface="+mn-cs"/>
              </a:rPr>
              <a:t>các cung sao </a:t>
            </a:r>
            <a:r>
              <a:rPr lang="vi-VN" sz="1200" b="0" i="0" kern="1200" dirty="0" smtClean="0">
                <a:solidFill>
                  <a:schemeClr val="tx1"/>
                </a:solidFill>
                <a:latin typeface="+mn-lt"/>
                <a:ea typeface="+mn-ea"/>
                <a:cs typeface="+mn-cs"/>
              </a:rPr>
              <a:t>; </a:t>
            </a:r>
            <a:r>
              <a:rPr lang="vi-VN" sz="1200" b="1" i="0" kern="1200" dirty="0" smtClean="0">
                <a:solidFill>
                  <a:schemeClr val="tx1"/>
                </a:solidFill>
                <a:latin typeface="+mn-lt"/>
                <a:ea typeface="+mn-ea"/>
                <a:cs typeface="+mn-cs"/>
              </a:rPr>
              <a:t>căn cứ vào giờ, ngày, tháng, năm sinh theo âm lịch và giới tính để lý giải những diễn biến xảy ra trong đời ngườ</a:t>
            </a:r>
            <a:r>
              <a:rPr lang="en-US" sz="1200" b="1" i="0" kern="1200" dirty="0" err="1" smtClean="0">
                <a:solidFill>
                  <a:schemeClr val="tx1"/>
                </a:solidFill>
                <a:latin typeface="+mn-lt"/>
                <a:ea typeface="+mn-ea"/>
                <a:cs typeface="+mn-cs"/>
              </a:rPr>
              <a:t>i</a:t>
            </a:r>
            <a:endParaRPr lang="en-US" sz="1200" b="1" i="0" kern="1200" dirty="0" smtClean="0">
              <a:solidFill>
                <a:schemeClr val="tx1"/>
              </a:solidFill>
              <a:latin typeface="+mn-lt"/>
              <a:ea typeface="+mn-ea"/>
              <a:cs typeface="+mn-cs"/>
            </a:endParaRPr>
          </a:p>
          <a:p>
            <a:r>
              <a:rPr lang="vi-VN" sz="1200" b="0" i="0" kern="1200" dirty="0" smtClean="0">
                <a:solidFill>
                  <a:schemeClr val="tx1"/>
                </a:solidFill>
                <a:latin typeface="+mn-lt"/>
                <a:ea typeface="+mn-ea"/>
                <a:cs typeface="+mn-cs"/>
              </a:rPr>
              <a:t>Để tìm hiểu thêm về khoa tử vi dưới thời đại khoa học kỹ thuật. Hôm nay RFI đã có cuộc nói chuyện với nhà nghiên cứu Nguyễn Phúc Giác Hải, thuộc Trung tâm Nghiên cứu Tiềm năng con người tại Hà Nội.</a:t>
            </a:r>
            <a:endParaRPr lang="en-US" sz="1200" b="0" i="0" kern="1200" dirty="0" smtClean="0">
              <a:solidFill>
                <a:schemeClr val="tx1"/>
              </a:solidFill>
              <a:latin typeface="+mn-lt"/>
              <a:ea typeface="+mn-ea"/>
              <a:cs typeface="+mn-cs"/>
            </a:endParaRPr>
          </a:p>
          <a:p>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6</a:t>
            </a:fld>
            <a:endParaRPr 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t>
            </a:r>
            <a:r>
              <a:rPr lang="en-US" b="1" dirty="0" err="1" smtClean="0"/>
              <a:t>Định</a:t>
            </a:r>
            <a:r>
              <a:rPr lang="en-US" b="1" baseline="0" dirty="0" smtClean="0"/>
              <a:t> </a:t>
            </a:r>
            <a:r>
              <a:rPr lang="en-US" b="1" baseline="0" dirty="0" err="1" smtClean="0"/>
              <a:t>nghĩa</a:t>
            </a:r>
            <a:r>
              <a:rPr lang="en-US" b="1" baseline="0" dirty="0" smtClean="0"/>
              <a:t> Tarot</a:t>
            </a:r>
            <a:endParaRPr lang="en-US" b="1" dirty="0" smtClean="0"/>
          </a:p>
          <a:p>
            <a:pPr>
              <a:buFontTx/>
              <a:buChar char="-"/>
            </a:pPr>
            <a:r>
              <a:rPr lang="en-US" dirty="0" err="1" smtClean="0"/>
              <a:t>Là</a:t>
            </a:r>
            <a:r>
              <a:rPr lang="en-US" baseline="0" dirty="0" smtClean="0"/>
              <a:t> </a:t>
            </a:r>
            <a:r>
              <a:rPr lang="en-US" baseline="0" dirty="0" smtClean="0"/>
              <a:t>1 </a:t>
            </a:r>
            <a:r>
              <a:rPr lang="en-US" baseline="0" dirty="0" err="1" smtClean="0"/>
              <a:t>bộ</a:t>
            </a:r>
            <a:r>
              <a:rPr lang="en-US" baseline="0" dirty="0" smtClean="0"/>
              <a:t> </a:t>
            </a:r>
            <a:r>
              <a:rPr lang="en-US" baseline="0" dirty="0" err="1" smtClean="0"/>
              <a:t>bài</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78 </a:t>
            </a:r>
            <a:r>
              <a:rPr lang="en-US" baseline="0" dirty="0" err="1" smtClean="0"/>
              <a:t>lá</a:t>
            </a:r>
            <a:r>
              <a:rPr lang="en-US" baseline="0" dirty="0" smtClean="0"/>
              <a:t>, </a:t>
            </a:r>
            <a:r>
              <a:rPr lang="vi-VN" sz="1200" b="0" i="0" kern="1200" dirty="0" smtClean="0">
                <a:solidFill>
                  <a:schemeClr val="tx1"/>
                </a:solidFill>
                <a:latin typeface="+mn-lt"/>
                <a:ea typeface="+mn-ea"/>
                <a:cs typeface="+mn-cs"/>
              </a:rPr>
              <a:t>mỗi lá Tarot này đều hàm chứa ý nghĩa riêng của nó. được sử dụng từ thế kỷ 15 tại nhiều nơi ở </a:t>
            </a:r>
            <a:r>
              <a:rPr lang="vi-VN" sz="1200" b="0" i="0" u="none" strike="noStrike" kern="1200" dirty="0" smtClean="0">
                <a:solidFill>
                  <a:schemeClr val="tx1"/>
                </a:solidFill>
                <a:latin typeface="+mn-lt"/>
                <a:ea typeface="+mn-ea"/>
                <a:cs typeface="+mn-cs"/>
                <a:hlinkClick r:id="rId3" tooltip="Châu Âu"/>
              </a:rPr>
              <a:t>châu Âu</a:t>
            </a:r>
            <a:r>
              <a:rPr lang="vi-VN" sz="1200" b="0" i="0" kern="1200" dirty="0" smtClean="0">
                <a:solidFill>
                  <a:schemeClr val="tx1"/>
                </a:solidFill>
                <a:latin typeface="+mn-lt"/>
                <a:ea typeface="+mn-ea"/>
                <a:cs typeface="+mn-cs"/>
              </a:rPr>
              <a:t> để </a:t>
            </a:r>
            <a:r>
              <a:rPr lang="vi-VN" sz="1200" b="1" i="0" kern="1200" dirty="0" smtClean="0">
                <a:solidFill>
                  <a:schemeClr val="tx1"/>
                </a:solidFill>
                <a:latin typeface="+mn-lt"/>
                <a:ea typeface="+mn-ea"/>
                <a:cs typeface="+mn-cs"/>
              </a:rPr>
              <a:t>chơi những trò chơi</a:t>
            </a:r>
            <a:r>
              <a:rPr lang="vi-VN" sz="1200" b="0" i="0" kern="1200" dirty="0" smtClean="0">
                <a:solidFill>
                  <a:schemeClr val="tx1"/>
                </a:solidFill>
                <a:latin typeface="+mn-lt"/>
                <a:ea typeface="+mn-ea"/>
                <a:cs typeface="+mn-cs"/>
              </a:rPr>
              <a:t>. Từ cuối thế kỷ 18 đến nay, tarot cũng được sử dụng trong</a:t>
            </a:r>
            <a:r>
              <a:rPr lang="vi-VN" sz="1200" b="1" i="0" kern="1200" dirty="0" smtClean="0">
                <a:solidFill>
                  <a:schemeClr val="tx1"/>
                </a:solidFill>
                <a:latin typeface="+mn-lt"/>
                <a:ea typeface="+mn-ea"/>
                <a:cs typeface="+mn-cs"/>
              </a:rPr>
              <a:t> </a:t>
            </a:r>
            <a:r>
              <a:rPr lang="vi-VN" sz="1200" b="1" i="0" u="none" strike="noStrike" kern="1200" dirty="0" smtClean="0">
                <a:solidFill>
                  <a:schemeClr val="tx1"/>
                </a:solidFill>
                <a:latin typeface="+mn-lt"/>
                <a:ea typeface="+mn-ea"/>
                <a:cs typeface="+mn-cs"/>
                <a:hlinkClick r:id="rId4" tooltip="Huyền học"/>
              </a:rPr>
              <a:t>huyền học</a:t>
            </a:r>
            <a:r>
              <a:rPr lang="vi-VN" sz="1200" b="1" i="0" kern="1200" dirty="0" smtClean="0">
                <a:solidFill>
                  <a:schemeClr val="tx1"/>
                </a:solidFill>
                <a:latin typeface="+mn-lt"/>
                <a:ea typeface="+mn-ea"/>
                <a:cs typeface="+mn-cs"/>
              </a:rPr>
              <a:t> và </a:t>
            </a:r>
            <a:r>
              <a:rPr lang="vi-VN" sz="1200" b="1" i="0" u="none" strike="noStrike" kern="1200" dirty="0" smtClean="0">
                <a:solidFill>
                  <a:schemeClr val="tx1"/>
                </a:solidFill>
                <a:latin typeface="+mn-lt"/>
                <a:ea typeface="+mn-ea"/>
                <a:cs typeface="+mn-cs"/>
                <a:hlinkClick r:id="rId5" tooltip="Bói toán"/>
              </a:rPr>
              <a:t>bói toán</a:t>
            </a:r>
            <a:r>
              <a:rPr lang="vi-VN" sz="1200" b="0" i="0" kern="1200" dirty="0" smtClean="0">
                <a:solidFill>
                  <a:schemeClr val="tx1"/>
                </a:solidFill>
                <a:latin typeface="+mn-lt"/>
                <a:ea typeface="+mn-ea"/>
                <a:cs typeface="+mn-cs"/>
              </a:rPr>
              <a:t> nhằm đoán trước tương lai hoặc tìm hiểu tinh thần và linh hồn. Trên</a:t>
            </a:r>
            <a:r>
              <a:rPr lang="vi-VN" sz="1200" b="0" i="0" kern="1200" baseline="0" dirty="0" smtClean="0">
                <a:solidFill>
                  <a:schemeClr val="tx1"/>
                </a:solidFill>
                <a:latin typeface="+mn-lt"/>
                <a:ea typeface="+mn-ea"/>
                <a:cs typeface="+mn-cs"/>
              </a:rPr>
              <a:t> hình là bộ bài </a:t>
            </a:r>
            <a:r>
              <a:rPr lang="vi-VN" sz="1200" b="0" i="0" kern="1200" dirty="0" smtClean="0">
                <a:solidFill>
                  <a:schemeClr val="tx1"/>
                </a:solidFill>
                <a:latin typeface="+mn-lt"/>
                <a:ea typeface="+mn-ea"/>
                <a:cs typeface="+mn-cs"/>
              </a:rPr>
              <a:t>Visconti-Sforza</a:t>
            </a:r>
          </a:p>
          <a:p>
            <a:pPr>
              <a:buFontTx/>
              <a:buChar char="-"/>
            </a:pPr>
            <a:endParaRPr lang="vi-VN" sz="1200" b="0" i="0" kern="1200" dirty="0" smtClean="0">
              <a:solidFill>
                <a:schemeClr val="tx1"/>
              </a:solidFill>
              <a:latin typeface="+mn-lt"/>
              <a:ea typeface="+mn-ea"/>
              <a:cs typeface="+mn-cs"/>
            </a:endParaRPr>
          </a:p>
          <a:p>
            <a:pPr>
              <a:buFontTx/>
              <a:buChar char="-"/>
            </a:pPr>
            <a:r>
              <a:rPr lang="vi-VN" sz="1200" b="0" i="0" kern="1200" dirty="0" smtClean="0">
                <a:solidFill>
                  <a:schemeClr val="tx1"/>
                </a:solidFill>
                <a:latin typeface="+mn-lt"/>
                <a:ea typeface="+mn-ea"/>
                <a:cs typeface="+mn-cs"/>
              </a:rPr>
              <a:t>***</a:t>
            </a:r>
            <a:r>
              <a:rPr lang="vi-VN" sz="1200" b="1" i="0" kern="1200" dirty="0" smtClean="0">
                <a:solidFill>
                  <a:schemeClr val="tx1"/>
                </a:solidFill>
                <a:latin typeface="+mn-lt"/>
                <a:ea typeface="+mn-ea"/>
                <a:cs typeface="+mn-cs"/>
              </a:rPr>
              <a:t>1</a:t>
            </a:r>
            <a:r>
              <a:rPr lang="vi-VN" sz="1200" b="1" i="0" kern="1200" baseline="0" dirty="0" smtClean="0">
                <a:solidFill>
                  <a:schemeClr val="tx1"/>
                </a:solidFill>
                <a:latin typeface="+mn-lt"/>
                <a:ea typeface="+mn-ea"/>
                <a:cs typeface="+mn-cs"/>
              </a:rPr>
              <a:t> bộ bài tarot:</a:t>
            </a:r>
          </a:p>
          <a:p>
            <a:pPr>
              <a:buFontTx/>
              <a:buChar char="-"/>
            </a:pPr>
            <a:r>
              <a:rPr lang="vi-VN" sz="1200" b="0" i="0" kern="1200" dirty="0" smtClean="0">
                <a:solidFill>
                  <a:schemeClr val="tx1"/>
                </a:solidFill>
                <a:latin typeface="+mn-lt"/>
                <a:ea typeface="+mn-ea"/>
                <a:cs typeface="+mn-cs"/>
              </a:rPr>
              <a:t>Có 22 lá Major Arcana và 56 lá Minor Arcana chia làm 4 suit (Cups: chén, Pentacles, Swords: kiếm và Wands: đũa</a:t>
            </a:r>
            <a:r>
              <a:rPr lang="vi-VN" sz="1200" b="0" i="0" kern="1200" baseline="0" dirty="0" smtClean="0">
                <a:solidFill>
                  <a:schemeClr val="tx1"/>
                </a:solidFill>
                <a:latin typeface="+mn-lt"/>
                <a:ea typeface="+mn-ea"/>
                <a:cs typeface="+mn-cs"/>
              </a:rPr>
              <a:t> thần trong phim phù thủy</a:t>
            </a:r>
            <a:r>
              <a:rPr lang="vi-VN" sz="1200" b="0" i="0" kern="1200" dirty="0" smtClean="0">
                <a:solidFill>
                  <a:schemeClr val="tx1"/>
                </a:solidFill>
                <a:latin typeface="+mn-lt"/>
                <a:ea typeface="+mn-ea"/>
                <a:cs typeface="+mn-cs"/>
              </a:rPr>
              <a:t>). Các lá bài Tarot đều có một nghĩa xuôi và một nghĩa đảo ngược.</a:t>
            </a:r>
          </a:p>
          <a:p>
            <a:pPr>
              <a:buFontTx/>
              <a:buNone/>
            </a:pPr>
            <a:r>
              <a:rPr lang="vi-VN" sz="1200" b="0" i="0" kern="1200" dirty="0" smtClean="0">
                <a:solidFill>
                  <a:schemeClr val="tx1"/>
                </a:solidFill>
                <a:latin typeface="+mn-lt"/>
                <a:ea typeface="+mn-ea"/>
                <a:cs typeface="+mn-cs"/>
              </a:rPr>
              <a:t>+</a:t>
            </a:r>
            <a:r>
              <a:rPr lang="vi-VN" sz="1200" b="0" i="0" kern="1200" baseline="0" dirty="0" smtClean="0">
                <a:solidFill>
                  <a:schemeClr val="tx1"/>
                </a:solidFill>
                <a:latin typeface="+mn-lt"/>
                <a:ea typeface="+mn-ea"/>
                <a:cs typeface="+mn-cs"/>
              </a:rPr>
              <a:t> </a:t>
            </a:r>
            <a:r>
              <a:rPr lang="vi-VN" sz="1200" b="1" i="0" kern="1200" baseline="0" dirty="0" smtClean="0">
                <a:solidFill>
                  <a:schemeClr val="tx1"/>
                </a:solidFill>
                <a:latin typeface="+mn-lt"/>
                <a:ea typeface="+mn-ea"/>
                <a:cs typeface="+mn-cs"/>
              </a:rPr>
              <a:t>Cups</a:t>
            </a:r>
            <a:r>
              <a:rPr lang="vi-VN" sz="1200" b="0" i="0" kern="1200" baseline="0" dirty="0" smtClean="0">
                <a:solidFill>
                  <a:schemeClr val="tx1"/>
                </a:solidFill>
                <a:latin typeface="+mn-lt"/>
                <a:ea typeface="+mn-ea"/>
                <a:cs typeface="+mn-cs"/>
              </a:rPr>
              <a:t>: chén đại diện cho </a:t>
            </a:r>
            <a:r>
              <a:rPr lang="vi-VN" sz="1200" b="1" i="0" kern="1200" baseline="0" dirty="0" smtClean="0">
                <a:solidFill>
                  <a:schemeClr val="tx1"/>
                </a:solidFill>
                <a:latin typeface="+mn-lt"/>
                <a:ea typeface="+mn-ea"/>
                <a:cs typeface="+mn-cs"/>
              </a:rPr>
              <a:t>nướ</a:t>
            </a:r>
            <a:r>
              <a:rPr lang="vi-VN" sz="1200" b="0" i="0" kern="1200" baseline="0" dirty="0" smtClean="0">
                <a:solidFill>
                  <a:schemeClr val="tx1"/>
                </a:solidFill>
                <a:latin typeface="+mn-lt"/>
                <a:ea typeface="+mn-ea"/>
                <a:cs typeface="+mn-cs"/>
              </a:rPr>
              <a:t>c. </a:t>
            </a:r>
            <a:r>
              <a:rPr lang="vi-VN" sz="1200" b="0" i="0" kern="1200" dirty="0" smtClean="0">
                <a:solidFill>
                  <a:schemeClr val="tx1"/>
                </a:solidFill>
                <a:latin typeface="+mn-lt"/>
                <a:ea typeface="+mn-ea"/>
                <a:cs typeface="+mn-cs"/>
              </a:rPr>
              <a:t>Ý nghĩa các lá bài trong bộ Cups liên quan đến cung bậc </a:t>
            </a:r>
            <a:r>
              <a:rPr lang="vi-VN" sz="1200" b="1" i="0" kern="1200" dirty="0" smtClean="0">
                <a:solidFill>
                  <a:schemeClr val="tx1"/>
                </a:solidFill>
                <a:latin typeface="+mn-lt"/>
                <a:ea typeface="+mn-ea"/>
                <a:cs typeface="+mn-cs"/>
              </a:rPr>
              <a:t>cảm xúc</a:t>
            </a:r>
            <a:r>
              <a:rPr lang="vi-VN" sz="1200" b="0" i="0" kern="1200" dirty="0" smtClean="0">
                <a:solidFill>
                  <a:schemeClr val="tx1"/>
                </a:solidFill>
                <a:latin typeface="+mn-lt"/>
                <a:ea typeface="+mn-ea"/>
                <a:cs typeface="+mn-cs"/>
              </a:rPr>
              <a:t> của nhận thức, tình yêu, các cảm giác, mối quan hệ và kết nối. Cups là hiện thân của cảm xúc, biểu lộ cảm giác và vai trò của cảm xúc trong mối liên hệ với những người khác. Các lá bài Tarot thuộc bộ Cups hàm ý rằng bạn </a:t>
            </a:r>
            <a:r>
              <a:rPr lang="vi-VN" sz="1200" b="1" i="0" kern="1200" dirty="0" smtClean="0">
                <a:solidFill>
                  <a:schemeClr val="tx1"/>
                </a:solidFill>
                <a:latin typeface="+mn-lt"/>
                <a:ea typeface="+mn-ea"/>
                <a:cs typeface="+mn-cs"/>
              </a:rPr>
              <a:t>đang suy nghĩ bằng con tim hơn là lý trí, </a:t>
            </a:r>
            <a:r>
              <a:rPr lang="vi-VN" sz="1200" b="0" i="0" kern="1200" dirty="0" smtClean="0">
                <a:solidFill>
                  <a:schemeClr val="tx1"/>
                </a:solidFill>
                <a:latin typeface="+mn-lt"/>
                <a:ea typeface="+mn-ea"/>
                <a:cs typeface="+mn-cs"/>
              </a:rPr>
              <a:t>và do vậy, thể hiện những phản ứng tự nhiên và theo thói quen của bạn với hoàn cảnh. Các lá bài Cups cũng liên quan đến sự sáng tạo, lãng mạn, huyền ảo và tưởng tượng</a:t>
            </a:r>
          </a:p>
          <a:p>
            <a:pPr>
              <a:buFontTx/>
              <a:buNone/>
            </a:pPr>
            <a:r>
              <a:rPr lang="vi-VN" sz="1200" b="0" i="0" kern="1200" baseline="0" dirty="0" smtClean="0">
                <a:solidFill>
                  <a:schemeClr val="tx1"/>
                </a:solidFill>
                <a:latin typeface="+mn-lt"/>
                <a:ea typeface="+mn-ea"/>
                <a:cs typeface="+mn-cs"/>
              </a:rPr>
              <a:t>http://mystichouse.vn/y-nghia-la-bai-tarot-trong-bo-cups/</a:t>
            </a:r>
          </a:p>
          <a:p>
            <a:pPr>
              <a:buFontTx/>
              <a:buNone/>
            </a:pPr>
            <a:r>
              <a:rPr lang="vi-VN" sz="1200" b="0" i="0" kern="1200" baseline="0" dirty="0" smtClean="0">
                <a:solidFill>
                  <a:schemeClr val="tx1"/>
                </a:solidFill>
                <a:latin typeface="+mn-lt"/>
                <a:ea typeface="+mn-ea"/>
                <a:cs typeface="+mn-cs"/>
              </a:rPr>
              <a:t>+ </a:t>
            </a:r>
            <a:r>
              <a:rPr lang="vi-VN" sz="1200" b="1" i="0" kern="1200" baseline="0" dirty="0" smtClean="0">
                <a:solidFill>
                  <a:schemeClr val="tx1"/>
                </a:solidFill>
                <a:latin typeface="+mn-lt"/>
                <a:ea typeface="+mn-ea"/>
                <a:cs typeface="+mn-cs"/>
              </a:rPr>
              <a:t>pentacles</a:t>
            </a:r>
            <a:r>
              <a:rPr lang="vi-VN" sz="1200" b="0" i="0" kern="1200" baseline="0" dirty="0" smtClean="0">
                <a:solidFill>
                  <a:schemeClr val="tx1"/>
                </a:solidFill>
                <a:latin typeface="+mn-lt"/>
                <a:ea typeface="+mn-ea"/>
                <a:cs typeface="+mn-cs"/>
              </a:rPr>
              <a:t> hay coins hay Disks: </a:t>
            </a:r>
            <a:r>
              <a:rPr lang="vi-VN" sz="1200" b="0" i="0" kern="1200" dirty="0" smtClean="0">
                <a:solidFill>
                  <a:schemeClr val="tx1"/>
                </a:solidFill>
                <a:latin typeface="+mn-lt"/>
                <a:ea typeface="+mn-ea"/>
                <a:cs typeface="+mn-cs"/>
              </a:rPr>
              <a:t>đại diện cho nguyên tố </a:t>
            </a:r>
            <a:r>
              <a:rPr lang="vi-VN" sz="1200" b="1" i="0" kern="1200" dirty="0" smtClean="0">
                <a:solidFill>
                  <a:schemeClr val="tx1"/>
                </a:solidFill>
                <a:latin typeface="+mn-lt"/>
                <a:ea typeface="+mn-ea"/>
                <a:cs typeface="+mn-cs"/>
              </a:rPr>
              <a:t>Đất</a:t>
            </a:r>
            <a:r>
              <a:rPr lang="vi-VN" sz="1200" b="0" i="0" kern="1200" dirty="0" smtClean="0">
                <a:solidFill>
                  <a:schemeClr val="tx1"/>
                </a:solidFill>
                <a:latin typeface="+mn-lt"/>
                <a:ea typeface="+mn-ea"/>
                <a:cs typeface="+mn-cs"/>
              </a:rPr>
              <a:t>. Ý nghĩa các lá bài trong bộ Pentacles bao trùm </a:t>
            </a:r>
            <a:r>
              <a:rPr lang="vi-VN" sz="1200" b="1" i="0" kern="1200" dirty="0" smtClean="0">
                <a:solidFill>
                  <a:schemeClr val="tx1"/>
                </a:solidFill>
                <a:latin typeface="+mn-lt"/>
                <a:ea typeface="+mn-ea"/>
                <a:cs typeface="+mn-cs"/>
              </a:rPr>
              <a:t>các khía cạnh vật chất</a:t>
            </a:r>
            <a:r>
              <a:rPr lang="vi-VN" sz="1200" b="0" i="0" kern="1200" dirty="0" smtClean="0">
                <a:solidFill>
                  <a:schemeClr val="tx1"/>
                </a:solidFill>
                <a:latin typeface="+mn-lt"/>
                <a:ea typeface="+mn-ea"/>
                <a:cs typeface="+mn-cs"/>
              </a:rPr>
              <a:t> của cuộc sống gồm công việc, kinh doanh, thương mại, tài sản, tiền bạc và những dạng sở hữu vật chất khác. Những khía cạnh tích cực của bộ Pentacles gồm sự biểu thị, thực hiện, chứng minh và phát đạt.</a:t>
            </a:r>
          </a:p>
          <a:p>
            <a:pPr>
              <a:buFontTx/>
              <a:buNone/>
            </a:pPr>
            <a:r>
              <a:rPr lang="vi-VN" sz="1200" b="0" i="0" kern="1200" baseline="0" dirty="0" smtClean="0">
                <a:solidFill>
                  <a:schemeClr val="tx1"/>
                </a:solidFill>
                <a:latin typeface="+mn-lt"/>
                <a:ea typeface="+mn-ea"/>
                <a:cs typeface="+mn-cs"/>
              </a:rPr>
              <a:t>http://mystichouse.vn/y-nghia-la-bai-tarot-trong-bo-pentacles/</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baseline="0" dirty="0" smtClean="0">
                <a:solidFill>
                  <a:schemeClr val="tx1"/>
                </a:solidFill>
                <a:latin typeface="+mn-lt"/>
                <a:ea typeface="+mn-ea"/>
                <a:cs typeface="+mn-cs"/>
              </a:rPr>
              <a:t>+ </a:t>
            </a:r>
            <a:r>
              <a:rPr lang="vi-VN" sz="1200" b="1" i="0" kern="1200" baseline="0" dirty="0" smtClean="0">
                <a:solidFill>
                  <a:schemeClr val="tx1"/>
                </a:solidFill>
                <a:latin typeface="+mn-lt"/>
                <a:ea typeface="+mn-ea"/>
                <a:cs typeface="+mn-cs"/>
              </a:rPr>
              <a:t>swords</a:t>
            </a:r>
            <a:r>
              <a:rPr lang="vi-VN" sz="1200" b="0" i="0" kern="1200" baseline="0" dirty="0" smtClean="0">
                <a:solidFill>
                  <a:schemeClr val="tx1"/>
                </a:solidFill>
                <a:latin typeface="+mn-lt"/>
                <a:ea typeface="+mn-ea"/>
                <a:cs typeface="+mn-cs"/>
              </a:rPr>
              <a:t>: thanh kiếm: </a:t>
            </a:r>
            <a:r>
              <a:rPr lang="vi-VN" sz="1200" b="0" i="0" kern="1200" dirty="0" smtClean="0">
                <a:solidFill>
                  <a:schemeClr val="tx1"/>
                </a:solidFill>
                <a:latin typeface="+mn-lt"/>
                <a:ea typeface="+mn-ea"/>
                <a:cs typeface="+mn-cs"/>
              </a:rPr>
              <a:t>đại diện cho nguyên tố </a:t>
            </a:r>
            <a:r>
              <a:rPr lang="vi-VN" sz="1200" b="1" i="0" kern="1200" dirty="0" smtClean="0">
                <a:solidFill>
                  <a:schemeClr val="tx1"/>
                </a:solidFill>
                <a:latin typeface="+mn-lt"/>
                <a:ea typeface="+mn-ea"/>
                <a:cs typeface="+mn-cs"/>
              </a:rPr>
              <a:t>Khí</a:t>
            </a:r>
            <a:r>
              <a:rPr lang="vi-VN" sz="1200" b="0" i="0" kern="1200" dirty="0" smtClean="0">
                <a:solidFill>
                  <a:schemeClr val="tx1"/>
                </a:solidFill>
                <a:latin typeface="+mn-lt"/>
                <a:ea typeface="+mn-ea"/>
                <a:cs typeface="+mn-cs"/>
              </a:rPr>
              <a:t>. Các ý nghĩa lá bài Tarot thuộc bộ Swords liên quan </a:t>
            </a:r>
            <a:r>
              <a:rPr lang="vi-VN" sz="1200" b="1" i="0" kern="1200" dirty="0" smtClean="0">
                <a:solidFill>
                  <a:schemeClr val="tx1"/>
                </a:solidFill>
                <a:latin typeface="+mn-lt"/>
                <a:ea typeface="+mn-ea"/>
                <a:cs typeface="+mn-cs"/>
              </a:rPr>
              <a:t>đến hành động, thay đổi, thế lực, quyền lực, áp bức, tham vọng, can đảm và xung đột</a:t>
            </a:r>
            <a:r>
              <a:rPr lang="vi-VN" sz="1200" b="0" i="0" kern="1200" dirty="0" smtClean="0">
                <a:solidFill>
                  <a:schemeClr val="tx1"/>
                </a:solidFill>
                <a:latin typeface="+mn-lt"/>
                <a:ea typeface="+mn-ea"/>
                <a:cs typeface="+mn-cs"/>
              </a:rPr>
              <a:t>. Hành động có thể mang tính xây dựng và/hoặc phá hoại, đôi lúc dẫn đến bạo lực. Suit này cũng có thể hàm ý sự hận thù, chiến tranh, các kẻ thù, và trong tất cả các suit, thì đây được xem là mạnh mẽ và nguy hiểm nhất.</a:t>
            </a: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latin typeface="+mn-lt"/>
                <a:ea typeface="+mn-ea"/>
                <a:cs typeface="+mn-cs"/>
              </a:rPr>
              <a:t>http://mystichouse.vn/y-nghia-la-bai-tarot-trong-bo-swords/</a:t>
            </a:r>
            <a:endParaRPr lang="vi-VN" sz="1200" b="0" i="0" kern="1200" dirty="0" smtClean="0">
              <a:solidFill>
                <a:schemeClr val="tx1"/>
              </a:solidFill>
              <a:latin typeface="+mn-lt"/>
              <a:ea typeface="+mn-ea"/>
              <a:cs typeface="+mn-cs"/>
            </a:endParaRPr>
          </a:p>
          <a:p>
            <a:pPr>
              <a:buFontTx/>
              <a:buNone/>
            </a:pPr>
            <a:r>
              <a:rPr lang="vi-VN" sz="1200" b="0" i="0" kern="1200" dirty="0" smtClean="0">
                <a:solidFill>
                  <a:schemeClr val="tx1"/>
                </a:solidFill>
                <a:latin typeface="+mn-lt"/>
                <a:ea typeface="+mn-ea"/>
                <a:cs typeface="+mn-cs"/>
              </a:rPr>
              <a:t>+ </a:t>
            </a:r>
            <a:r>
              <a:rPr lang="vi-VN" sz="1200" b="1" i="0" kern="1200" dirty="0" smtClean="0">
                <a:solidFill>
                  <a:schemeClr val="tx1"/>
                </a:solidFill>
                <a:latin typeface="+mn-lt"/>
                <a:ea typeface="+mn-ea"/>
                <a:cs typeface="+mn-cs"/>
              </a:rPr>
              <a:t>wands</a:t>
            </a:r>
            <a:r>
              <a:rPr lang="vi-VN" sz="1200" b="0" i="0" kern="1200" dirty="0" smtClean="0">
                <a:solidFill>
                  <a:schemeClr val="tx1"/>
                </a:solidFill>
                <a:latin typeface="+mn-lt"/>
                <a:ea typeface="+mn-ea"/>
                <a:cs typeface="+mn-cs"/>
              </a:rPr>
              <a:t>:</a:t>
            </a:r>
            <a:r>
              <a:rPr lang="vi-VN" sz="1200" b="0" i="0" kern="1200" baseline="0" dirty="0" smtClean="0">
                <a:solidFill>
                  <a:schemeClr val="tx1"/>
                </a:solidFill>
                <a:latin typeface="+mn-lt"/>
                <a:ea typeface="+mn-ea"/>
                <a:cs typeface="+mn-cs"/>
              </a:rPr>
              <a:t> đũa phép: </a:t>
            </a:r>
            <a:r>
              <a:rPr lang="vi-VN" sz="1200" b="0" i="0" kern="1200" dirty="0" smtClean="0">
                <a:solidFill>
                  <a:schemeClr val="tx1"/>
                </a:solidFill>
                <a:latin typeface="+mn-lt"/>
                <a:ea typeface="+mn-ea"/>
                <a:cs typeface="+mn-cs"/>
              </a:rPr>
              <a:t>đại diện cho nguyên tố </a:t>
            </a:r>
            <a:r>
              <a:rPr lang="vi-VN" sz="1200" b="1" i="0" kern="1200" dirty="0" smtClean="0">
                <a:solidFill>
                  <a:schemeClr val="tx1"/>
                </a:solidFill>
                <a:latin typeface="+mn-lt"/>
                <a:ea typeface="+mn-ea"/>
                <a:cs typeface="+mn-cs"/>
              </a:rPr>
              <a:t>Lửa</a:t>
            </a:r>
            <a:r>
              <a:rPr lang="vi-VN" sz="1200" b="0" i="0" kern="1200" dirty="0" smtClean="0">
                <a:solidFill>
                  <a:schemeClr val="tx1"/>
                </a:solidFill>
                <a:latin typeface="+mn-lt"/>
                <a:ea typeface="+mn-ea"/>
                <a:cs typeface="+mn-cs"/>
              </a:rPr>
              <a:t>. Ý nghĩa các lá bài trong bộ Wands liên quan đến </a:t>
            </a:r>
            <a:r>
              <a:rPr lang="vi-VN" sz="1200" b="1" i="0" kern="1200" dirty="0" smtClean="0">
                <a:solidFill>
                  <a:schemeClr val="tx1"/>
                </a:solidFill>
                <a:latin typeface="+mn-lt"/>
                <a:ea typeface="+mn-ea"/>
                <a:cs typeface="+mn-cs"/>
              </a:rPr>
              <a:t>năng lượng nguyên thủy, tâm linh, nguồn cảm hứng, quyết tâm, sức mạnh, trực giác, sức sáng tạo, tham vọng và mở rộng, s</a:t>
            </a:r>
            <a:r>
              <a:rPr lang="vi-VN" sz="1200" b="0" i="0" kern="1200" dirty="0" smtClean="0">
                <a:solidFill>
                  <a:schemeClr val="tx1"/>
                </a:solidFill>
                <a:latin typeface="+mn-lt"/>
                <a:ea typeface="+mn-ea"/>
                <a:cs typeface="+mn-cs"/>
              </a:rPr>
              <a:t>uy nghĩ ban đầu và những “hạt giống” mà qua đó cuộc sống sẽ phát sinh. Các lá bài Wands liên quan đến mức độ </a:t>
            </a:r>
            <a:r>
              <a:rPr lang="vi-VN" sz="1200" b="1" i="0" kern="1200" dirty="0" smtClean="0">
                <a:solidFill>
                  <a:schemeClr val="tx1"/>
                </a:solidFill>
                <a:latin typeface="+mn-lt"/>
                <a:ea typeface="+mn-ea"/>
                <a:cs typeface="+mn-cs"/>
              </a:rPr>
              <a:t>nhận thức về mặt tâm linh và phản ánh những gì quan trọng đối với bạn ngay tại điểm cốt lõi của bản thân bạn.</a:t>
            </a:r>
            <a:r>
              <a:rPr lang="vi-VN" sz="1200" b="0" i="0" kern="1200" dirty="0" smtClean="0">
                <a:solidFill>
                  <a:schemeClr val="tx1"/>
                </a:solidFill>
                <a:latin typeface="+mn-lt"/>
                <a:ea typeface="+mn-ea"/>
                <a:cs typeface="+mn-cs"/>
              </a:rPr>
              <a:t> Chúng giải quyết những gì tạo ra điểm nhấn cho bạn – cá tính, cái tôi, nhiệt tình, quan niệm, và năng lượng bản thân, cả bên trong lẫn bên ngoài.</a:t>
            </a:r>
          </a:p>
          <a:p>
            <a:pPr>
              <a:buFontTx/>
              <a:buNone/>
            </a:pPr>
            <a:r>
              <a:rPr lang="vi-VN" sz="1200" b="0" i="0" kern="1200" dirty="0" smtClean="0">
                <a:solidFill>
                  <a:schemeClr val="tx1"/>
                </a:solidFill>
                <a:latin typeface="+mn-lt"/>
                <a:ea typeface="+mn-ea"/>
                <a:cs typeface="+mn-cs"/>
              </a:rPr>
              <a:t>http://mystichouse.vn/y-nghia-la-bai-tarot-trong-bo-wands/</a:t>
            </a:r>
          </a:p>
          <a:p>
            <a:pPr>
              <a:buFontTx/>
              <a:buNone/>
            </a:pPr>
            <a:endParaRPr lang="vi-VN" sz="1200" b="0" i="0" kern="1200" dirty="0" smtClean="0">
              <a:solidFill>
                <a:schemeClr val="tx1"/>
              </a:solidFill>
              <a:latin typeface="+mn-lt"/>
              <a:ea typeface="+mn-ea"/>
              <a:cs typeface="+mn-cs"/>
            </a:endParaRPr>
          </a:p>
          <a:p>
            <a:pPr>
              <a:buFontTx/>
              <a:buNone/>
            </a:pPr>
            <a:r>
              <a:rPr lang="vi-VN" sz="1200" b="0" i="0" kern="1200" dirty="0" smtClean="0">
                <a:solidFill>
                  <a:schemeClr val="tx1"/>
                </a:solidFill>
                <a:latin typeface="+mn-lt"/>
                <a:ea typeface="+mn-ea"/>
                <a:cs typeface="+mn-cs"/>
              </a:rPr>
              <a:t>***</a:t>
            </a:r>
            <a:r>
              <a:rPr lang="vi-VN" sz="1200" b="1" i="0" kern="1200" dirty="0" smtClean="0">
                <a:solidFill>
                  <a:schemeClr val="tx1"/>
                </a:solidFill>
                <a:latin typeface="+mn-lt"/>
                <a:ea typeface="+mn-ea"/>
                <a:cs typeface="+mn-cs"/>
              </a:rPr>
              <a:t>Có</a:t>
            </a:r>
            <a:r>
              <a:rPr lang="vi-VN" sz="1200" b="1" i="0" kern="1200" baseline="0" dirty="0" smtClean="0">
                <a:solidFill>
                  <a:schemeClr val="tx1"/>
                </a:solidFill>
                <a:latin typeface="+mn-lt"/>
                <a:ea typeface="+mn-ea"/>
                <a:cs typeface="+mn-cs"/>
              </a:rPr>
              <a:t> </a:t>
            </a:r>
            <a:r>
              <a:rPr lang="vi-VN" sz="1200" b="1" i="0" kern="1200" baseline="0" dirty="0" smtClean="0">
                <a:solidFill>
                  <a:schemeClr val="tx1"/>
                </a:solidFill>
                <a:latin typeface="+mn-lt"/>
                <a:ea typeface="+mn-ea"/>
                <a:cs typeface="+mn-cs"/>
              </a:rPr>
              <a:t>nhiều bộ bài</a:t>
            </a:r>
            <a:r>
              <a:rPr lang="vi-VN" sz="1200" b="0" i="0" kern="1200" baseline="0" dirty="0" smtClean="0">
                <a:solidFill>
                  <a:schemeClr val="tx1"/>
                </a:solidFill>
                <a:latin typeface="+mn-lt"/>
                <a:ea typeface="+mn-ea"/>
                <a:cs typeface="+mn-cs"/>
              </a:rPr>
              <a:t>, không có 1 chuẩn nào về số lượng hay hình thức bộ bài.</a:t>
            </a:r>
            <a:r>
              <a:rPr lang="vi-VN" sz="1200" b="0" i="0" kern="1200" dirty="0" smtClean="0">
                <a:solidFill>
                  <a:schemeClr val="tx1"/>
                </a:solidFill>
                <a:latin typeface="+mn-lt"/>
                <a:ea typeface="+mn-ea"/>
                <a:cs typeface="+mn-cs"/>
              </a:rPr>
              <a:t> Mặc dù các quân bài, chất và ý nghĩa là như nhau, nhưng hình minh hoạ thì lại rất khác nhau. Chủ đề của mỗi bộ bài cũng khác nhau, có thể là về thiên nhiên, động vật, rồng,... Bộ bài</a:t>
            </a:r>
            <a:r>
              <a:rPr lang="vi-VN" sz="1200" b="0" i="0" kern="1200" baseline="0" dirty="0" smtClean="0">
                <a:solidFill>
                  <a:schemeClr val="tx1"/>
                </a:solidFill>
                <a:latin typeface="+mn-lt"/>
                <a:ea typeface="+mn-ea"/>
                <a:cs typeface="+mn-cs"/>
              </a:rPr>
              <a:t> trong phim </a:t>
            </a:r>
            <a:r>
              <a:rPr lang="vi-VN" sz="1200" b="0" i="0" kern="1200" baseline="0" dirty="0" smtClean="0">
                <a:solidFill>
                  <a:schemeClr val="tx1"/>
                </a:solidFill>
                <a:latin typeface="+mn-lt"/>
                <a:ea typeface="+mn-ea"/>
                <a:cs typeface="+mn-cs"/>
              </a:rPr>
              <a:t>sakura</a:t>
            </a:r>
          </a:p>
          <a:p>
            <a:pPr>
              <a:buFontTx/>
              <a:buNone/>
            </a:pPr>
            <a:endParaRPr lang="vi-VN" sz="1200" b="0" i="0" kern="1200" baseline="0" dirty="0" smtClean="0">
              <a:solidFill>
                <a:schemeClr val="tx1"/>
              </a:solidFill>
              <a:latin typeface="+mn-lt"/>
              <a:ea typeface="+mn-ea"/>
              <a:cs typeface="+mn-cs"/>
            </a:endParaRPr>
          </a:p>
          <a:p>
            <a:pPr>
              <a:buFontTx/>
              <a:buChar char="-"/>
            </a:pPr>
            <a:r>
              <a:rPr lang="vi-VN" sz="1200" b="0" i="1" kern="1200" dirty="0" smtClean="0">
                <a:solidFill>
                  <a:schemeClr val="tx1"/>
                </a:solidFill>
                <a:latin typeface="+mn-lt"/>
                <a:ea typeface="+mn-ea"/>
                <a:cs typeface="+mn-cs"/>
              </a:rPr>
              <a:t>***</a:t>
            </a:r>
            <a:r>
              <a:rPr lang="vi-VN" sz="1200" b="1" i="1" kern="1200" dirty="0" smtClean="0">
                <a:solidFill>
                  <a:schemeClr val="tx1"/>
                </a:solidFill>
                <a:latin typeface="+mn-lt"/>
                <a:ea typeface="+mn-ea"/>
                <a:cs typeface="+mn-cs"/>
              </a:rPr>
              <a:t>Bài </a:t>
            </a:r>
            <a:r>
              <a:rPr lang="vi-VN" sz="1200" b="1" i="1" kern="1200" dirty="0" smtClean="0">
                <a:solidFill>
                  <a:schemeClr val="tx1"/>
                </a:solidFill>
                <a:latin typeface="+mn-lt"/>
                <a:ea typeface="+mn-ea"/>
                <a:cs typeface="+mn-cs"/>
              </a:rPr>
              <a:t>Tarot</a:t>
            </a:r>
            <a:r>
              <a:rPr lang="vi-VN" sz="1200" b="1" i="0" kern="1200" dirty="0" smtClean="0">
                <a:solidFill>
                  <a:schemeClr val="tx1"/>
                </a:solidFill>
                <a:latin typeface="+mn-lt"/>
                <a:ea typeface="+mn-ea"/>
                <a:cs typeface="+mn-cs"/>
              </a:rPr>
              <a:t> </a:t>
            </a:r>
            <a:r>
              <a:rPr lang="vi-VN" sz="1200" b="1" i="0" kern="1200" dirty="0" smtClean="0">
                <a:solidFill>
                  <a:schemeClr val="tx1"/>
                </a:solidFill>
                <a:latin typeface="+mn-lt"/>
                <a:ea typeface="+mn-ea"/>
                <a:cs typeface="+mn-cs"/>
              </a:rPr>
              <a:t> có </a:t>
            </a:r>
            <a:r>
              <a:rPr lang="vi-VN" sz="1200" b="1" i="0" kern="1200" dirty="0" smtClean="0">
                <a:solidFill>
                  <a:schemeClr val="tx1"/>
                </a:solidFill>
                <a:latin typeface="+mn-lt"/>
                <a:ea typeface="+mn-ea"/>
                <a:cs typeface="+mn-cs"/>
              </a:rPr>
              <a:t>thể được sử dụng </a:t>
            </a:r>
            <a:r>
              <a:rPr lang="vi-VN" sz="1200" b="0" i="0" kern="1200" dirty="0" smtClean="0">
                <a:solidFill>
                  <a:schemeClr val="tx1"/>
                </a:solidFill>
                <a:latin typeface="+mn-lt"/>
                <a:ea typeface="+mn-ea"/>
                <a:cs typeface="+mn-cs"/>
              </a:rPr>
              <a:t>để giải quyết các vấn đề người đọc đang gặp phải trong cuộc sống, sự mường tượng về tính sáng tạo, thiền định, cải thiện bản thân, là công cụ hỗ trợ trí tuệ, bói toán, tiên tri, hay thậm chí chỉ để dùng để chơi bài như bài tây thông thường</a:t>
            </a:r>
          </a:p>
          <a:p>
            <a:pPr marL="0" marR="0" indent="0" algn="l" defTabSz="914400" rtl="0" eaLnBrk="1" fontAlgn="auto" latinLnBrk="0" hangingPunct="1">
              <a:lnSpc>
                <a:spcPct val="100000"/>
              </a:lnSpc>
              <a:spcBef>
                <a:spcPts val="0"/>
              </a:spcBef>
              <a:spcAft>
                <a:spcPts val="0"/>
              </a:spcAft>
              <a:buClrTx/>
              <a:buSzTx/>
              <a:buFontTx/>
              <a:buChar char="-"/>
              <a:tabLst/>
              <a:defRPr/>
            </a:pPr>
            <a:r>
              <a:rPr lang="vi-VN" sz="1200" b="0" i="0" kern="1200" baseline="0" dirty="0" smtClean="0">
                <a:solidFill>
                  <a:schemeClr val="tx1"/>
                </a:solidFill>
                <a:latin typeface="+mn-lt"/>
                <a:ea typeface="+mn-ea"/>
                <a:cs typeface="+mn-cs"/>
              </a:rPr>
              <a:t>***</a:t>
            </a:r>
            <a:r>
              <a:rPr lang="vi-VN" sz="1200" b="1" i="0" kern="1200" baseline="0" dirty="0" smtClean="0">
                <a:solidFill>
                  <a:schemeClr val="tx1"/>
                </a:solidFill>
                <a:latin typeface="+mn-lt"/>
                <a:ea typeface="+mn-ea"/>
                <a:cs typeface="+mn-cs"/>
              </a:rPr>
              <a:t>Cơ sở khoa học: </a:t>
            </a:r>
            <a:r>
              <a:rPr lang="vi-VN" sz="1200" b="0" i="0" kern="1200" baseline="0" dirty="0" smtClean="0">
                <a:solidFill>
                  <a:schemeClr val="tx1"/>
                </a:solidFill>
                <a:latin typeface="+mn-lt"/>
                <a:ea typeface="+mn-ea"/>
                <a:cs typeface="+mn-cs"/>
              </a:rPr>
              <a:t>Bói bài tarot dựa trên tiềm thức của con người.</a:t>
            </a:r>
            <a:endParaRPr lang="vi-VN" sz="1200" b="1" i="0" kern="1200" baseline="0" dirty="0" smtClean="0">
              <a:solidFill>
                <a:schemeClr val="tx1"/>
              </a:solidFill>
              <a:latin typeface="+mn-lt"/>
              <a:ea typeface="+mn-ea"/>
              <a:cs typeface="+mn-cs"/>
            </a:endParaRPr>
          </a:p>
          <a:p>
            <a:pPr>
              <a:buFont typeface="Symbol"/>
              <a:buChar char="Þ"/>
            </a:pPr>
            <a:r>
              <a:rPr lang="vi-VN" sz="1200" b="0" i="0" kern="1200" baseline="0" dirty="0" smtClean="0">
                <a:solidFill>
                  <a:schemeClr val="tx1"/>
                </a:solidFill>
                <a:latin typeface="+mn-lt"/>
                <a:ea typeface="+mn-ea"/>
                <a:cs typeface="+mn-cs"/>
              </a:rPr>
              <a:t>Tiềm thức là những hoạt động tâm sinh lý, diễn ra bên ngoài sự kiểm soát của con người nhưng lại có liên quan trực tiếp đến các hoạt động tâm lý diễn ra dưới sự kiểm soát của con người.</a:t>
            </a:r>
          </a:p>
          <a:p>
            <a:pPr>
              <a:buFont typeface="Symbol"/>
              <a:buNone/>
            </a:pPr>
            <a:r>
              <a:rPr lang="vi-VN" sz="1200" b="0" i="0" kern="1200" baseline="0" dirty="0" smtClean="0">
                <a:solidFill>
                  <a:schemeClr val="tx1"/>
                </a:solidFill>
                <a:latin typeface="+mn-lt"/>
                <a:ea typeface="+mn-ea"/>
                <a:cs typeface="+mn-cs"/>
              </a:rPr>
              <a:t>=&gt; Tiềm thức mang những tri thức thuộc về bản </a:t>
            </a:r>
            <a:r>
              <a:rPr lang="vi-VN" sz="1200" b="0" i="0" kern="1200" baseline="0" dirty="0" smtClean="0">
                <a:solidFill>
                  <a:schemeClr val="tx1"/>
                </a:solidFill>
                <a:latin typeface="+mn-lt"/>
                <a:ea typeface="+mn-ea"/>
                <a:cs typeface="+mn-cs"/>
              </a:rPr>
              <a:t>năng</a:t>
            </a:r>
            <a:endParaRPr lang="vi-VN"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BED1B7F-DDFC-468F-9DCD-00F5A095B709}" type="slidenum">
              <a:rPr lang="vi-VN" smtClean="0"/>
              <a:pPr/>
              <a:t>7</a:t>
            </a:fld>
            <a:endParaRPr 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dirty="0" smtClean="0"/>
              <a:t>Quy trình</a:t>
            </a:r>
            <a:r>
              <a:rPr lang="vi-VN" baseline="0" dirty="0" smtClean="0"/>
              <a:t>: xác định câu hỏi, bốc bài, trải bài, đọc bài. Hỏi đáp</a:t>
            </a:r>
          </a:p>
          <a:p>
            <a:pPr>
              <a:buFontTx/>
              <a:buChar char="-"/>
            </a:pPr>
            <a:r>
              <a:rPr lang="vi-VN" baseline="0" dirty="0" smtClean="0"/>
              <a:t>=&gt; share về con người, sức khỏe</a:t>
            </a:r>
            <a:endParaRPr lang="vi-VN" dirty="0"/>
          </a:p>
        </p:txBody>
      </p:sp>
      <p:sp>
        <p:nvSpPr>
          <p:cNvPr id="4" name="Slide Number Placeholder 3"/>
          <p:cNvSpPr>
            <a:spLocks noGrp="1"/>
          </p:cNvSpPr>
          <p:nvPr>
            <p:ph type="sldNum" sz="quarter" idx="10"/>
          </p:nvPr>
        </p:nvSpPr>
        <p:spPr/>
        <p:txBody>
          <a:bodyPr/>
          <a:lstStyle/>
          <a:p>
            <a:fld id="{ABED1B7F-DDFC-468F-9DCD-00F5A095B709}" type="slidenum">
              <a:rPr lang="vi-VN" smtClean="0"/>
              <a:pPr/>
              <a:t>8</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17" name="Footer Placeholder 16"/>
          <p:cNvSpPr>
            <a:spLocks noGrp="1"/>
          </p:cNvSpPr>
          <p:nvPr>
            <p:ph type="ftr" sz="quarter" idx="11"/>
          </p:nvPr>
        </p:nvSpPr>
        <p:spPr/>
        <p:txBody>
          <a:bodyPr/>
          <a:lstStyle/>
          <a:p>
            <a:endParaRPr lang="vi-V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B373DE-8629-4D2A-AB3E-BE297D016CE4}" type="slidenum">
              <a:rPr lang="vi-VN" smtClean="0"/>
              <a:pPr/>
              <a:t>‹#›</a:t>
            </a:fld>
            <a:endParaRPr lang="vi-V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9B373DE-8629-4D2A-AB3E-BE297D016CE4}"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9B373DE-8629-4D2A-AB3E-BE297D016CE4}" type="slidenum">
              <a:rPr lang="vi-VN" smtClean="0"/>
              <a:pPr/>
              <a:t>‹#›</a:t>
            </a:fld>
            <a:endParaRPr lang="vi-V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5" name="Footer Placeholder 4"/>
          <p:cNvSpPr>
            <a:spLocks noGrp="1"/>
          </p:cNvSpPr>
          <p:nvPr>
            <p:ph type="ftr" sz="quarter" idx="11"/>
          </p:nvPr>
        </p:nvSpPr>
        <p:spPr/>
        <p:txBody>
          <a:bodyPr/>
          <a:lstStyle/>
          <a:p>
            <a:endParaRPr lang="vi-V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4361688" y="1026372"/>
            <a:ext cx="457200" cy="441325"/>
          </a:xfrm>
        </p:spPr>
        <p:txBody>
          <a:bodyPr/>
          <a:lstStyle/>
          <a:p>
            <a:fld id="{09B373DE-8629-4D2A-AB3E-BE297D016CE4}" type="slidenum">
              <a:rPr lang="vi-VN" smtClean="0"/>
              <a:pPr/>
              <a:t>‹#›</a:t>
            </a:fld>
            <a:endParaRPr lang="vi-V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vi-VN"/>
          </a:p>
        </p:txBody>
      </p:sp>
      <p:sp>
        <p:nvSpPr>
          <p:cNvPr id="4" name="Date Placeholder 3"/>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B373DE-8629-4D2A-AB3E-BE297D016CE4}" type="slidenum">
              <a:rPr lang="vi-VN" smtClean="0"/>
              <a:pPr/>
              <a:t>‹#›</a:t>
            </a:fld>
            <a:endParaRPr lang="vi-V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CEE5744-2D68-4D05-A4AA-7CB6C37DAAB7}" type="datetimeFigureOut">
              <a:rPr lang="vi-VN" smtClean="0"/>
              <a:pPr/>
              <a:t>01/03/2018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9B373DE-8629-4D2A-AB3E-BE297D016CE4}" type="slidenum">
              <a:rPr lang="vi-VN" smtClean="0"/>
              <a:pPr/>
              <a:t>‹#›</a:t>
            </a:fld>
            <a:endParaRPr lang="vi-V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8" name="Footer Placeholder 7"/>
          <p:cNvSpPr>
            <a:spLocks noGrp="1"/>
          </p:cNvSpPr>
          <p:nvPr>
            <p:ph type="ftr" sz="quarter" idx="11"/>
          </p:nvPr>
        </p:nvSpPr>
        <p:spPr>
          <a:xfrm>
            <a:off x="304800" y="6409944"/>
            <a:ext cx="3581400" cy="365760"/>
          </a:xfrm>
        </p:spPr>
        <p:txBody>
          <a:bodyPr/>
          <a:lstStyle/>
          <a:p>
            <a:endParaRPr lang="vi-V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9B373DE-8629-4D2A-AB3E-BE297D016CE4}" type="slidenum">
              <a:rPr lang="vi-VN" smtClean="0"/>
              <a:pPr/>
              <a:t>‹#›</a:t>
            </a:fld>
            <a:endParaRPr lang="vi-V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a:xfrm>
            <a:off x="4343400" y="1036020"/>
            <a:ext cx="457200" cy="441325"/>
          </a:xfrm>
        </p:spPr>
        <p:txBody>
          <a:bodyPr/>
          <a:lstStyle/>
          <a:p>
            <a:fld id="{09B373DE-8629-4D2A-AB3E-BE297D016CE4}"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9B373DE-8629-4D2A-AB3E-BE297D016CE4}"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9B373DE-8629-4D2A-AB3E-BE297D016CE4}" type="slidenum">
              <a:rPr lang="vi-VN" smtClean="0"/>
              <a:pPr/>
              <a:t>‹#›</a:t>
            </a:fld>
            <a:endParaRPr lang="vi-V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CEE5744-2D68-4D05-A4AA-7CB6C37DAAB7}" type="datetimeFigureOut">
              <a:rPr lang="vi-VN" smtClean="0"/>
              <a:pPr/>
              <a:t>01/03/2018</a:t>
            </a:fld>
            <a:endParaRPr lang="vi-VN"/>
          </a:p>
        </p:txBody>
      </p:sp>
      <p:sp>
        <p:nvSpPr>
          <p:cNvPr id="6" name="Footer Placeholder 5"/>
          <p:cNvSpPr>
            <a:spLocks noGrp="1"/>
          </p:cNvSpPr>
          <p:nvPr>
            <p:ph type="ftr" sz="quarter" idx="11"/>
          </p:nvPr>
        </p:nvSpPr>
        <p:spPr>
          <a:xfrm>
            <a:off x="301752" y="6410848"/>
            <a:ext cx="3383280" cy="365760"/>
          </a:xfrm>
        </p:spPr>
        <p:txBody>
          <a:bodyPr/>
          <a:lstStyle/>
          <a:p>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9B373DE-8629-4D2A-AB3E-BE297D016CE4}" type="slidenum">
              <a:rPr lang="vi-VN" smtClean="0"/>
              <a:pPr/>
              <a:t>‹#›</a:t>
            </a:fld>
            <a:endParaRPr lang="vi-V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CEE5744-2D68-4D05-A4AA-7CB6C37DAAB7}" type="datetimeFigureOut">
              <a:rPr lang="vi-VN" smtClean="0"/>
              <a:pPr/>
              <a:t>01/03/2018</a:t>
            </a:fld>
            <a:endParaRPr lang="vi-VN"/>
          </a:p>
        </p:txBody>
      </p:sp>
      <p:sp>
        <p:nvSpPr>
          <p:cNvPr id="6" name="Footer Placeholder 5"/>
          <p:cNvSpPr>
            <a:spLocks noGrp="1"/>
          </p:cNvSpPr>
          <p:nvPr>
            <p:ph type="ftr" sz="quarter" idx="11"/>
          </p:nvPr>
        </p:nvSpPr>
        <p:spPr>
          <a:xfrm>
            <a:off x="301752" y="6410848"/>
            <a:ext cx="3584448" cy="365760"/>
          </a:xfrm>
        </p:spPr>
        <p:txBody>
          <a:bodyPr/>
          <a:lstStyle/>
          <a:p>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CEE5744-2D68-4D05-A4AA-7CB6C37DAAB7}" type="datetimeFigureOut">
              <a:rPr lang="vi-VN" smtClean="0"/>
              <a:pPr/>
              <a:t>01/03/2018</a:t>
            </a:fld>
            <a:endParaRPr lang="vi-V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vi-V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9B373DE-8629-4D2A-AB3E-BE297D016CE4}" type="slidenum">
              <a:rPr lang="vi-VN" smtClean="0"/>
              <a:pPr/>
              <a:t>‹#›</a:t>
            </a:fld>
            <a:endParaRPr lang="vi-V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4"/>
            <a:ext cx="8358246" cy="1143008"/>
          </a:xfrm>
        </p:spPr>
        <p:txBody>
          <a:bodyPr>
            <a:noAutofit/>
          </a:bodyPr>
          <a:lstStyle/>
          <a:p>
            <a:r>
              <a:rPr lang="en-US" b="1" dirty="0" smtClean="0"/>
              <a:t>BÓI TOÁN THEO KHOA HỌC</a:t>
            </a:r>
            <a:endParaRPr lang="vi-VN" b="1" dirty="0"/>
          </a:p>
        </p:txBody>
      </p:sp>
      <p:sp>
        <p:nvSpPr>
          <p:cNvPr id="6" name="Cloud Callout 5"/>
          <p:cNvSpPr/>
          <p:nvPr/>
        </p:nvSpPr>
        <p:spPr>
          <a:xfrm>
            <a:off x="3786182" y="2500306"/>
            <a:ext cx="4286280" cy="1643074"/>
          </a:xfrm>
          <a:prstGeom prst="cloudCallout">
            <a:avLst>
              <a:gd name="adj1" fmla="val -47500"/>
              <a:gd name="adj2" fmla="val 6456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Chẳng</a:t>
            </a:r>
            <a:r>
              <a:rPr lang="en-US" sz="2000" b="1" dirty="0" smtClean="0"/>
              <a:t> </a:t>
            </a:r>
            <a:r>
              <a:rPr lang="en-US" sz="2000" b="1" dirty="0" err="1" smtClean="0"/>
              <a:t>phải</a:t>
            </a:r>
            <a:r>
              <a:rPr lang="en-US" sz="2000" b="1" dirty="0" smtClean="0"/>
              <a:t> </a:t>
            </a:r>
            <a:r>
              <a:rPr lang="en-US" sz="2000" b="1" dirty="0" err="1" smtClean="0"/>
              <a:t>bói</a:t>
            </a:r>
            <a:r>
              <a:rPr lang="en-US" sz="2000" b="1" dirty="0" smtClean="0"/>
              <a:t> </a:t>
            </a:r>
            <a:r>
              <a:rPr lang="en-US" sz="2000" b="1" dirty="0" err="1" smtClean="0"/>
              <a:t>toán</a:t>
            </a:r>
            <a:r>
              <a:rPr lang="en-US" sz="2000" b="1" dirty="0" smtClean="0"/>
              <a:t> </a:t>
            </a:r>
            <a:r>
              <a:rPr lang="en-US" sz="2000" b="1" dirty="0" err="1" smtClean="0"/>
              <a:t>là</a:t>
            </a:r>
            <a:r>
              <a:rPr lang="en-US" sz="2000" b="1" dirty="0" smtClean="0"/>
              <a:t> </a:t>
            </a:r>
            <a:r>
              <a:rPr lang="en-US" sz="2000" b="1" dirty="0" err="1" smtClean="0"/>
              <a:t>mê</a:t>
            </a:r>
            <a:r>
              <a:rPr lang="en-US" sz="2000" b="1" dirty="0" smtClean="0"/>
              <a:t> </a:t>
            </a:r>
            <a:r>
              <a:rPr lang="en-US" sz="2000" b="1" dirty="0" err="1" smtClean="0"/>
              <a:t>tín</a:t>
            </a:r>
            <a:r>
              <a:rPr lang="en-US" sz="2000" b="1" dirty="0" smtClean="0"/>
              <a:t> </a:t>
            </a:r>
            <a:r>
              <a:rPr lang="en-US" sz="2000" b="1" dirty="0" err="1" smtClean="0"/>
              <a:t>sao</a:t>
            </a:r>
            <a:r>
              <a:rPr lang="en-US" sz="2000" b="1" dirty="0" smtClean="0"/>
              <a:t>? </a:t>
            </a:r>
            <a:r>
              <a:rPr lang="en-US" sz="2000" b="1" dirty="0" err="1" smtClean="0"/>
              <a:t>Khoa</a:t>
            </a:r>
            <a:r>
              <a:rPr lang="en-US" sz="2000" b="1" dirty="0" smtClean="0"/>
              <a:t> </a:t>
            </a:r>
            <a:r>
              <a:rPr lang="en-US" sz="2000" b="1" dirty="0" err="1" smtClean="0"/>
              <a:t>học</a:t>
            </a:r>
            <a:r>
              <a:rPr lang="en-US" sz="2000" b="1" dirty="0" smtClean="0"/>
              <a:t> ở </a:t>
            </a:r>
            <a:r>
              <a:rPr lang="en-US" sz="2000" b="1" dirty="0" err="1" smtClean="0"/>
              <a:t>chỗ</a:t>
            </a:r>
            <a:r>
              <a:rPr lang="en-US" sz="2000" b="1" dirty="0" smtClean="0"/>
              <a:t> </a:t>
            </a:r>
            <a:r>
              <a:rPr lang="en-US" sz="2000" b="1" dirty="0" err="1" smtClean="0"/>
              <a:t>nào</a:t>
            </a:r>
            <a:r>
              <a:rPr lang="en-US" sz="2000" b="1" dirty="0" smtClean="0"/>
              <a:t>???</a:t>
            </a:r>
            <a:endParaRPr lang="vi-VN" sz="2000" b="1" dirty="0"/>
          </a:p>
        </p:txBody>
      </p:sp>
      <p:pic>
        <p:nvPicPr>
          <p:cNvPr id="3" name="Picture 2" descr="D:\chibi_maruko_chan_by_j3jo-d31m5u9.jpg"/>
          <p:cNvPicPr>
            <a:picLocks noChangeAspect="1" noChangeArrowheads="1"/>
          </p:cNvPicPr>
          <p:nvPr/>
        </p:nvPicPr>
        <p:blipFill>
          <a:blip r:embed="rId3"/>
          <a:srcRect/>
          <a:stretch>
            <a:fillRect/>
          </a:stretch>
        </p:blipFill>
        <p:spPr bwMode="auto">
          <a:xfrm>
            <a:off x="857224" y="3634554"/>
            <a:ext cx="2786082" cy="27006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Nội</a:t>
            </a:r>
            <a:r>
              <a:rPr lang="en-US" b="1" dirty="0" smtClean="0"/>
              <a:t> dung </a:t>
            </a:r>
            <a:r>
              <a:rPr lang="en-US" b="1" dirty="0" err="1" smtClean="0"/>
              <a:t>chính</a:t>
            </a:r>
            <a:endParaRPr lang="vi-VN" b="1" dirty="0"/>
          </a:p>
        </p:txBody>
      </p:sp>
      <p:sp>
        <p:nvSpPr>
          <p:cNvPr id="3" name="Content Placeholder 2"/>
          <p:cNvSpPr>
            <a:spLocks noGrp="1"/>
          </p:cNvSpPr>
          <p:nvPr>
            <p:ph sz="quarter" idx="1"/>
          </p:nvPr>
        </p:nvSpPr>
        <p:spPr/>
        <p:txBody>
          <a:bodyPr/>
          <a:lstStyle/>
          <a:p>
            <a:pPr marL="514350" indent="-514350">
              <a:buAutoNum type="arabicPeriod"/>
            </a:pPr>
            <a:r>
              <a:rPr lang="en-US" b="1" dirty="0" err="1" smtClean="0"/>
              <a:t>Thế</a:t>
            </a:r>
            <a:r>
              <a:rPr lang="en-US" b="1" dirty="0" smtClean="0"/>
              <a:t> </a:t>
            </a:r>
            <a:r>
              <a:rPr lang="en-US" b="1" dirty="0" err="1" smtClean="0"/>
              <a:t>nào</a:t>
            </a:r>
            <a:r>
              <a:rPr lang="en-US" b="1" dirty="0" smtClean="0"/>
              <a:t> </a:t>
            </a:r>
            <a:r>
              <a:rPr lang="en-US" b="1" dirty="0" err="1" smtClean="0"/>
              <a:t>là</a:t>
            </a:r>
            <a:r>
              <a:rPr lang="en-US" b="1" dirty="0" smtClean="0"/>
              <a:t> </a:t>
            </a:r>
            <a:r>
              <a:rPr lang="en-US" b="1" dirty="0" err="1" smtClean="0"/>
              <a:t>bói</a:t>
            </a:r>
            <a:r>
              <a:rPr lang="en-US" b="1" dirty="0" smtClean="0"/>
              <a:t> </a:t>
            </a:r>
            <a:r>
              <a:rPr lang="en-US" b="1" dirty="0" err="1" smtClean="0"/>
              <a:t>có</a:t>
            </a:r>
            <a:r>
              <a:rPr lang="en-US" b="1" dirty="0" smtClean="0"/>
              <a:t> </a:t>
            </a:r>
            <a:r>
              <a:rPr lang="en-US" b="1" dirty="0" err="1" smtClean="0"/>
              <a:t>khoa</a:t>
            </a:r>
            <a:r>
              <a:rPr lang="en-US" b="1" dirty="0" smtClean="0"/>
              <a:t> </a:t>
            </a:r>
            <a:r>
              <a:rPr lang="en-US" b="1" dirty="0" err="1" smtClean="0"/>
              <a:t>học</a:t>
            </a:r>
            <a:r>
              <a:rPr lang="en-US" b="1" dirty="0" smtClean="0"/>
              <a:t>?</a:t>
            </a:r>
          </a:p>
          <a:p>
            <a:pPr marL="514350" indent="-514350">
              <a:buAutoNum type="arabicPeriod"/>
            </a:pPr>
            <a:r>
              <a:rPr lang="en-US" b="1" dirty="0" err="1" smtClean="0"/>
              <a:t>Một</a:t>
            </a:r>
            <a:r>
              <a:rPr lang="en-US" b="1" dirty="0" smtClean="0"/>
              <a:t> </a:t>
            </a:r>
            <a:r>
              <a:rPr lang="en-US" b="1" dirty="0" err="1" smtClean="0"/>
              <a:t>số</a:t>
            </a:r>
            <a:r>
              <a:rPr lang="en-US" b="1" dirty="0" smtClean="0"/>
              <a:t> </a:t>
            </a:r>
            <a:r>
              <a:rPr lang="en-US" b="1" dirty="0" err="1" smtClean="0"/>
              <a:t>hình</a:t>
            </a:r>
            <a:r>
              <a:rPr lang="en-US" b="1" dirty="0" smtClean="0"/>
              <a:t> </a:t>
            </a:r>
            <a:r>
              <a:rPr lang="en-US" b="1" dirty="0" err="1" smtClean="0"/>
              <a:t>thức</a:t>
            </a:r>
            <a:r>
              <a:rPr lang="en-US" b="1" dirty="0" smtClean="0"/>
              <a:t> </a:t>
            </a:r>
            <a:r>
              <a:rPr lang="en-US" b="1" dirty="0" err="1" smtClean="0"/>
              <a:t>bói</a:t>
            </a:r>
            <a:r>
              <a:rPr lang="en-US" b="1" dirty="0" smtClean="0"/>
              <a:t> </a:t>
            </a:r>
            <a:r>
              <a:rPr lang="en-US" b="1" dirty="0" err="1" smtClean="0"/>
              <a:t>dựa</a:t>
            </a:r>
            <a:r>
              <a:rPr lang="en-US" b="1" dirty="0" smtClean="0"/>
              <a:t> </a:t>
            </a:r>
            <a:r>
              <a:rPr lang="en-US" b="1" dirty="0" err="1" smtClean="0"/>
              <a:t>theo</a:t>
            </a:r>
            <a:r>
              <a:rPr lang="en-US" b="1" dirty="0" smtClean="0"/>
              <a:t> </a:t>
            </a:r>
            <a:r>
              <a:rPr lang="en-US" b="1" dirty="0" err="1" smtClean="0"/>
              <a:t>khoa</a:t>
            </a:r>
            <a:r>
              <a:rPr lang="en-US" b="1" dirty="0" smtClean="0"/>
              <a:t> </a:t>
            </a:r>
            <a:r>
              <a:rPr lang="en-US" b="1" dirty="0" err="1" smtClean="0"/>
              <a:t>học</a:t>
            </a:r>
            <a:endParaRPr lang="en-US" b="1" dirty="0" smtClean="0"/>
          </a:p>
          <a:p>
            <a:pPr marL="514350" indent="-514350">
              <a:buAutoNum type="arabicPeriod"/>
            </a:pPr>
            <a:r>
              <a:rPr lang="en-US" b="1" dirty="0" err="1" smtClean="0"/>
              <a:t>Bài</a:t>
            </a:r>
            <a:r>
              <a:rPr lang="en-US" b="1" dirty="0" smtClean="0"/>
              <a:t> Tarot </a:t>
            </a:r>
            <a:r>
              <a:rPr lang="en-US" b="1" dirty="0" err="1" smtClean="0"/>
              <a:t>là</a:t>
            </a:r>
            <a:r>
              <a:rPr lang="en-US" b="1" dirty="0" smtClean="0"/>
              <a:t> </a:t>
            </a:r>
            <a:r>
              <a:rPr lang="en-US" b="1" dirty="0" err="1" smtClean="0"/>
              <a:t>gì</a:t>
            </a:r>
            <a:r>
              <a:rPr lang="en-US" b="1" dirty="0" smtClean="0"/>
              <a:t>?</a:t>
            </a:r>
          </a:p>
          <a:p>
            <a:pPr marL="514350" indent="-514350">
              <a:buAutoNum type="arabicPeriod"/>
            </a:pPr>
            <a:r>
              <a:rPr lang="en-US" b="1" dirty="0" err="1" smtClean="0"/>
              <a:t>Trải</a:t>
            </a:r>
            <a:r>
              <a:rPr lang="en-US" b="1" dirty="0" smtClean="0"/>
              <a:t> </a:t>
            </a:r>
            <a:r>
              <a:rPr lang="en-US" b="1" dirty="0" err="1" smtClean="0"/>
              <a:t>nghiệm</a:t>
            </a:r>
            <a:r>
              <a:rPr lang="en-US" b="1" dirty="0" smtClean="0"/>
              <a:t> </a:t>
            </a:r>
            <a:r>
              <a:rPr lang="en-US" b="1" dirty="0" err="1" smtClean="0"/>
              <a:t>bói</a:t>
            </a:r>
            <a:r>
              <a:rPr lang="en-US" b="1" dirty="0" smtClean="0"/>
              <a:t> </a:t>
            </a:r>
            <a:r>
              <a:rPr lang="en-US" b="1" dirty="0" err="1" smtClean="0"/>
              <a:t>bài</a:t>
            </a:r>
            <a:r>
              <a:rPr lang="en-US" b="1" dirty="0" smtClean="0"/>
              <a:t> </a:t>
            </a:r>
            <a:r>
              <a:rPr lang="en-US" b="1" dirty="0" smtClean="0"/>
              <a:t>Tarot</a:t>
            </a:r>
          </a:p>
          <a:p>
            <a:pPr marL="514350" indent="-514350">
              <a:buNone/>
            </a:pPr>
            <a:endParaRPr lang="en-US" b="1" dirty="0" smtClean="0"/>
          </a:p>
          <a:p>
            <a:pPr marL="514350" indent="-514350">
              <a:buNone/>
            </a:pPr>
            <a:endParaRPr lang="en-US" b="1" dirty="0" smtClean="0"/>
          </a:p>
          <a:p>
            <a:pPr marL="514350" indent="-514350">
              <a:buAutoNum type="arabicPeriod"/>
            </a:pPr>
            <a:endParaRPr lang="vi-V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Thế</a:t>
            </a:r>
            <a:r>
              <a:rPr lang="en-US" dirty="0" smtClean="0"/>
              <a:t> </a:t>
            </a:r>
            <a:r>
              <a:rPr lang="en-US" dirty="0" err="1" smtClean="0"/>
              <a:t>nào</a:t>
            </a:r>
            <a:r>
              <a:rPr lang="en-US" dirty="0" smtClean="0"/>
              <a:t> </a:t>
            </a:r>
            <a:r>
              <a:rPr lang="en-US" dirty="0" err="1" smtClean="0"/>
              <a:t>là</a:t>
            </a:r>
            <a:r>
              <a:rPr lang="en-US" dirty="0" smtClean="0"/>
              <a:t> </a:t>
            </a:r>
            <a:r>
              <a:rPr lang="en-US" dirty="0" err="1" smtClean="0"/>
              <a:t>bói</a:t>
            </a:r>
            <a:r>
              <a:rPr lang="en-US" dirty="0" smtClean="0"/>
              <a:t> </a:t>
            </a:r>
            <a:r>
              <a:rPr lang="en-US" dirty="0" err="1" smtClean="0"/>
              <a:t>có</a:t>
            </a:r>
            <a:r>
              <a:rPr lang="en-US" dirty="0" smtClean="0"/>
              <a:t> </a:t>
            </a:r>
            <a:r>
              <a:rPr lang="en-US" dirty="0" err="1" smtClean="0"/>
              <a:t>khoa</a:t>
            </a:r>
            <a:r>
              <a:rPr lang="en-US" dirty="0" smtClean="0"/>
              <a:t> </a:t>
            </a:r>
            <a:r>
              <a:rPr lang="en-US" dirty="0" err="1" smtClean="0"/>
              <a:t>học</a:t>
            </a:r>
            <a:r>
              <a:rPr lang="en-US" dirty="0" smtClean="0"/>
              <a:t>?</a:t>
            </a:r>
            <a:endParaRPr lang="vi-VN" dirty="0"/>
          </a:p>
        </p:txBody>
      </p:sp>
      <p:pic>
        <p:nvPicPr>
          <p:cNvPr id="4" name="Content Placeholder 3" descr="boitoan.jpg"/>
          <p:cNvPicPr>
            <a:picLocks noGrp="1" noChangeAspect="1"/>
          </p:cNvPicPr>
          <p:nvPr>
            <p:ph sz="quarter" idx="1"/>
          </p:nvPr>
        </p:nvPicPr>
        <p:blipFill>
          <a:blip r:embed="rId3"/>
          <a:stretch>
            <a:fillRect/>
          </a:stretch>
        </p:blipFill>
        <p:spPr>
          <a:xfrm>
            <a:off x="1428728" y="1785926"/>
            <a:ext cx="6000750" cy="4000500"/>
          </a:xfrm>
        </p:spPr>
      </p:pic>
      <p:sp>
        <p:nvSpPr>
          <p:cNvPr id="5" name="TextBox 4"/>
          <p:cNvSpPr txBox="1"/>
          <p:nvPr/>
        </p:nvSpPr>
        <p:spPr>
          <a:xfrm>
            <a:off x="3500430" y="6000768"/>
            <a:ext cx="1535998" cy="369332"/>
          </a:xfrm>
          <a:prstGeom prst="rect">
            <a:avLst/>
          </a:prstGeom>
          <a:noFill/>
        </p:spPr>
        <p:txBody>
          <a:bodyPr wrap="none" rtlCol="0">
            <a:spAutoFit/>
          </a:bodyPr>
          <a:lstStyle/>
          <a:p>
            <a:r>
              <a:rPr lang="en-US" dirty="0" smtClean="0"/>
              <a:t>Dealtoday.vn</a:t>
            </a:r>
            <a:endParaRPr lang="vi-V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Một</a:t>
            </a:r>
            <a:r>
              <a:rPr lang="en-US" dirty="0" smtClean="0"/>
              <a:t> </a:t>
            </a:r>
            <a:r>
              <a:rPr lang="en-US" dirty="0" err="1" smtClean="0"/>
              <a:t>số</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bói</a:t>
            </a:r>
            <a:r>
              <a:rPr lang="en-US" dirty="0" smtClean="0"/>
              <a:t> </a:t>
            </a:r>
            <a:r>
              <a:rPr lang="en-US" dirty="0" err="1" smtClean="0"/>
              <a:t>theo</a:t>
            </a:r>
            <a:r>
              <a:rPr lang="en-US" dirty="0" smtClean="0"/>
              <a:t> </a:t>
            </a:r>
            <a:r>
              <a:rPr lang="en-US" dirty="0" err="1" smtClean="0"/>
              <a:t>khoa</a:t>
            </a:r>
            <a:r>
              <a:rPr lang="en-US" dirty="0" smtClean="0"/>
              <a:t> </a:t>
            </a:r>
            <a:r>
              <a:rPr lang="en-US" dirty="0" err="1" smtClean="0"/>
              <a:t>học</a:t>
            </a:r>
            <a:endParaRPr lang="vi-VN" dirty="0"/>
          </a:p>
        </p:txBody>
      </p:sp>
      <p:sp>
        <p:nvSpPr>
          <p:cNvPr id="3" name="Content Placeholder 2"/>
          <p:cNvSpPr>
            <a:spLocks noGrp="1"/>
          </p:cNvSpPr>
          <p:nvPr>
            <p:ph sz="quarter" idx="1"/>
          </p:nvPr>
        </p:nvSpPr>
        <p:spPr/>
        <p:txBody>
          <a:bodyPr/>
          <a:lstStyle/>
          <a:p>
            <a:pPr marL="514350" indent="-514350">
              <a:buAutoNum type="arabicPeriod"/>
            </a:pPr>
            <a:r>
              <a:rPr lang="en-US" dirty="0" err="1" smtClean="0"/>
              <a:t>Thuật</a:t>
            </a:r>
            <a:r>
              <a:rPr lang="en-US" dirty="0" smtClean="0"/>
              <a:t> </a:t>
            </a:r>
            <a:r>
              <a:rPr lang="en-US" dirty="0" err="1" smtClean="0"/>
              <a:t>xem</a:t>
            </a:r>
            <a:r>
              <a:rPr lang="en-US" dirty="0" smtClean="0"/>
              <a:t> </a:t>
            </a:r>
            <a:r>
              <a:rPr lang="en-US" dirty="0" err="1" smtClean="0"/>
              <a:t>tay</a:t>
            </a:r>
            <a:endParaRPr lang="en-US" dirty="0" smtClean="0"/>
          </a:p>
          <a:p>
            <a:pPr marL="514350" indent="-514350">
              <a:buAutoNum type="arabicPeriod"/>
            </a:pPr>
            <a:r>
              <a:rPr lang="en-US" dirty="0" err="1" smtClean="0"/>
              <a:t>Xem</a:t>
            </a:r>
            <a:r>
              <a:rPr lang="en-US" dirty="0" smtClean="0"/>
              <a:t> </a:t>
            </a:r>
            <a:r>
              <a:rPr lang="en-US" dirty="0" err="1" smtClean="0"/>
              <a:t>tử</a:t>
            </a:r>
            <a:r>
              <a:rPr lang="en-US" dirty="0" smtClean="0"/>
              <a:t> vi</a:t>
            </a:r>
          </a:p>
          <a:p>
            <a:pPr marL="514350" indent="-514350">
              <a:buAutoNum type="arabicPeriod"/>
            </a:pPr>
            <a:r>
              <a:rPr lang="en-US" dirty="0" err="1" smtClean="0"/>
              <a:t>Bói</a:t>
            </a:r>
            <a:r>
              <a:rPr lang="en-US" dirty="0" smtClean="0"/>
              <a:t> </a:t>
            </a:r>
            <a:r>
              <a:rPr lang="en-US" dirty="0" err="1" smtClean="0"/>
              <a:t>bài</a:t>
            </a:r>
            <a:r>
              <a:rPr lang="en-US" dirty="0" smtClean="0"/>
              <a:t> tarot</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Một</a:t>
            </a:r>
            <a:r>
              <a:rPr lang="en-US" dirty="0" smtClean="0"/>
              <a:t> </a:t>
            </a:r>
            <a:r>
              <a:rPr lang="en-US" dirty="0" err="1" smtClean="0"/>
              <a:t>số</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bói</a:t>
            </a:r>
            <a:r>
              <a:rPr lang="en-US" dirty="0" smtClean="0"/>
              <a:t> </a:t>
            </a:r>
            <a:r>
              <a:rPr lang="en-US" dirty="0" err="1" smtClean="0"/>
              <a:t>theo</a:t>
            </a:r>
            <a:r>
              <a:rPr lang="en-US" dirty="0" smtClean="0"/>
              <a:t> </a:t>
            </a:r>
            <a:r>
              <a:rPr lang="en-US" dirty="0" err="1" smtClean="0"/>
              <a:t>khoa</a:t>
            </a:r>
            <a:r>
              <a:rPr lang="en-US" dirty="0" smtClean="0"/>
              <a:t> </a:t>
            </a:r>
            <a:r>
              <a:rPr lang="en-US" dirty="0" err="1" smtClean="0"/>
              <a:t>học</a:t>
            </a:r>
            <a:endParaRPr lang="vi-VN" dirty="0"/>
          </a:p>
        </p:txBody>
      </p:sp>
      <p:sp>
        <p:nvSpPr>
          <p:cNvPr id="3" name="Content Placeholder 2"/>
          <p:cNvSpPr>
            <a:spLocks noGrp="1"/>
          </p:cNvSpPr>
          <p:nvPr>
            <p:ph sz="quarter" idx="1"/>
          </p:nvPr>
        </p:nvSpPr>
        <p:spPr/>
        <p:txBody>
          <a:bodyPr/>
          <a:lstStyle/>
          <a:p>
            <a:r>
              <a:rPr lang="en-US" dirty="0" err="1" smtClean="0"/>
              <a:t>Thuật</a:t>
            </a:r>
            <a:r>
              <a:rPr lang="en-US" dirty="0" smtClean="0"/>
              <a:t> </a:t>
            </a:r>
            <a:r>
              <a:rPr lang="en-US" dirty="0" err="1" smtClean="0"/>
              <a:t>xem</a:t>
            </a:r>
            <a:r>
              <a:rPr lang="en-US" dirty="0" smtClean="0"/>
              <a:t> </a:t>
            </a:r>
            <a:r>
              <a:rPr lang="en-US" dirty="0" err="1" smtClean="0"/>
              <a:t>tay</a:t>
            </a:r>
            <a:endParaRPr lang="en-US" dirty="0" smtClean="0"/>
          </a:p>
          <a:p>
            <a:pPr>
              <a:buNone/>
            </a:pPr>
            <a:endParaRPr lang="vi-VN" dirty="0"/>
          </a:p>
        </p:txBody>
      </p:sp>
      <p:pic>
        <p:nvPicPr>
          <p:cNvPr id="2050" name="Picture 2" descr="D:\xemtay.jpg"/>
          <p:cNvPicPr>
            <a:picLocks noChangeAspect="1" noChangeArrowheads="1"/>
          </p:cNvPicPr>
          <p:nvPr/>
        </p:nvPicPr>
        <p:blipFill>
          <a:blip r:embed="rId3"/>
          <a:srcRect/>
          <a:stretch>
            <a:fillRect/>
          </a:stretch>
        </p:blipFill>
        <p:spPr bwMode="auto">
          <a:xfrm>
            <a:off x="2214547" y="2071679"/>
            <a:ext cx="4572032" cy="424783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Một</a:t>
            </a:r>
            <a:r>
              <a:rPr lang="en-US" dirty="0" smtClean="0"/>
              <a:t> </a:t>
            </a:r>
            <a:r>
              <a:rPr lang="en-US" dirty="0" err="1" smtClean="0"/>
              <a:t>số</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bói</a:t>
            </a:r>
            <a:r>
              <a:rPr lang="en-US" dirty="0" smtClean="0"/>
              <a:t> </a:t>
            </a:r>
            <a:r>
              <a:rPr lang="en-US" dirty="0" err="1" smtClean="0"/>
              <a:t>theo</a:t>
            </a:r>
            <a:r>
              <a:rPr lang="en-US" dirty="0" smtClean="0"/>
              <a:t> </a:t>
            </a:r>
            <a:r>
              <a:rPr lang="en-US" dirty="0" err="1" smtClean="0"/>
              <a:t>khoa</a:t>
            </a:r>
            <a:r>
              <a:rPr lang="en-US" dirty="0" smtClean="0"/>
              <a:t> </a:t>
            </a:r>
            <a:r>
              <a:rPr lang="en-US" dirty="0" err="1" smtClean="0"/>
              <a:t>học</a:t>
            </a:r>
            <a:endParaRPr lang="vi-VN" dirty="0"/>
          </a:p>
        </p:txBody>
      </p:sp>
      <p:sp>
        <p:nvSpPr>
          <p:cNvPr id="3" name="Content Placeholder 2"/>
          <p:cNvSpPr>
            <a:spLocks noGrp="1"/>
          </p:cNvSpPr>
          <p:nvPr>
            <p:ph sz="quarter" idx="1"/>
          </p:nvPr>
        </p:nvSpPr>
        <p:spPr/>
        <p:txBody>
          <a:bodyPr/>
          <a:lstStyle/>
          <a:p>
            <a:r>
              <a:rPr lang="en-US" dirty="0" err="1" smtClean="0"/>
              <a:t>Xem</a:t>
            </a:r>
            <a:r>
              <a:rPr lang="en-US" dirty="0" smtClean="0"/>
              <a:t> </a:t>
            </a:r>
            <a:r>
              <a:rPr lang="en-US" dirty="0" err="1" smtClean="0"/>
              <a:t>tử</a:t>
            </a:r>
            <a:r>
              <a:rPr lang="en-US" dirty="0" smtClean="0"/>
              <a:t> vi</a:t>
            </a:r>
            <a:endParaRPr lang="vi-VN" dirty="0"/>
          </a:p>
        </p:txBody>
      </p:sp>
      <p:pic>
        <p:nvPicPr>
          <p:cNvPr id="3074" name="Picture 2" descr="D:\xem-tu-vi.jpg"/>
          <p:cNvPicPr>
            <a:picLocks noChangeAspect="1" noChangeArrowheads="1"/>
          </p:cNvPicPr>
          <p:nvPr/>
        </p:nvPicPr>
        <p:blipFill>
          <a:blip r:embed="rId3"/>
          <a:srcRect/>
          <a:stretch>
            <a:fillRect/>
          </a:stretch>
        </p:blipFill>
        <p:spPr bwMode="auto">
          <a:xfrm>
            <a:off x="2214546" y="2000240"/>
            <a:ext cx="5048250" cy="4000528"/>
          </a:xfrm>
          <a:prstGeom prst="rect">
            <a:avLst/>
          </a:prstGeom>
          <a:noFill/>
        </p:spPr>
      </p:pic>
      <p:sp>
        <p:nvSpPr>
          <p:cNvPr id="5" name="TextBox 4"/>
          <p:cNvSpPr txBox="1"/>
          <p:nvPr/>
        </p:nvSpPr>
        <p:spPr>
          <a:xfrm>
            <a:off x="3643306" y="6072206"/>
            <a:ext cx="2000264" cy="369332"/>
          </a:xfrm>
          <a:prstGeom prst="rect">
            <a:avLst/>
          </a:prstGeom>
          <a:noFill/>
        </p:spPr>
        <p:txBody>
          <a:bodyPr wrap="square" rtlCol="0">
            <a:spAutoFit/>
          </a:bodyPr>
          <a:lstStyle/>
          <a:p>
            <a:r>
              <a:rPr lang="vi-VN" b="1" dirty="0" smtClean="0"/>
              <a:t>http://www1.rfi.fr</a:t>
            </a:r>
            <a:endParaRPr lang="vi-V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Bài</a:t>
            </a:r>
            <a:r>
              <a:rPr lang="en-US" dirty="0" smtClean="0"/>
              <a:t> Tarot </a:t>
            </a:r>
            <a:r>
              <a:rPr lang="en-US" dirty="0" err="1" smtClean="0"/>
              <a:t>là</a:t>
            </a:r>
            <a:r>
              <a:rPr lang="en-US" dirty="0" smtClean="0"/>
              <a:t> </a:t>
            </a:r>
            <a:r>
              <a:rPr lang="en-US" dirty="0" err="1" smtClean="0"/>
              <a:t>gì</a:t>
            </a:r>
            <a:r>
              <a:rPr lang="en-US" dirty="0" smtClean="0"/>
              <a:t>?</a:t>
            </a:r>
            <a:endParaRPr lang="vi-VN" dirty="0"/>
          </a:p>
        </p:txBody>
      </p:sp>
      <p:pic>
        <p:nvPicPr>
          <p:cNvPr id="4098" name="Picture 2" descr="D:\Viscontisforzatarot.jpg"/>
          <p:cNvPicPr>
            <a:picLocks noChangeAspect="1" noChangeArrowheads="1"/>
          </p:cNvPicPr>
          <p:nvPr/>
        </p:nvPicPr>
        <p:blipFill>
          <a:blip r:embed="rId3"/>
          <a:srcRect/>
          <a:stretch>
            <a:fillRect/>
          </a:stretch>
        </p:blipFill>
        <p:spPr bwMode="auto">
          <a:xfrm>
            <a:off x="1000100" y="1571612"/>
            <a:ext cx="7000924" cy="3857652"/>
          </a:xfrm>
          <a:prstGeom prst="rect">
            <a:avLst/>
          </a:prstGeom>
          <a:noFill/>
        </p:spPr>
      </p:pic>
      <p:sp>
        <p:nvSpPr>
          <p:cNvPr id="5" name="TextBox 4"/>
          <p:cNvSpPr txBox="1"/>
          <p:nvPr/>
        </p:nvSpPr>
        <p:spPr>
          <a:xfrm>
            <a:off x="3643306" y="5715016"/>
            <a:ext cx="2172390" cy="369332"/>
          </a:xfrm>
          <a:prstGeom prst="rect">
            <a:avLst/>
          </a:prstGeom>
          <a:noFill/>
        </p:spPr>
        <p:txBody>
          <a:bodyPr wrap="none" rtlCol="0">
            <a:spAutoFit/>
          </a:bodyPr>
          <a:lstStyle/>
          <a:p>
            <a:r>
              <a:rPr lang="en-US" b="1" dirty="0" smtClean="0"/>
              <a:t>vi.wikipedia.org </a:t>
            </a:r>
            <a:endParaRPr lang="vi-V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Trải</a:t>
            </a:r>
            <a:r>
              <a:rPr lang="en-US" dirty="0" smtClean="0"/>
              <a:t> </a:t>
            </a:r>
            <a:r>
              <a:rPr lang="en-US" dirty="0" err="1" smtClean="0"/>
              <a:t>nghiệm</a:t>
            </a:r>
            <a:r>
              <a:rPr lang="en-US" dirty="0" smtClean="0"/>
              <a:t> </a:t>
            </a:r>
            <a:r>
              <a:rPr lang="en-US" dirty="0" err="1" smtClean="0"/>
              <a:t>bói</a:t>
            </a:r>
            <a:r>
              <a:rPr lang="en-US" dirty="0" smtClean="0"/>
              <a:t> </a:t>
            </a:r>
            <a:r>
              <a:rPr lang="en-US" dirty="0" err="1" smtClean="0"/>
              <a:t>bài</a:t>
            </a:r>
            <a:r>
              <a:rPr lang="en-US" dirty="0" smtClean="0"/>
              <a:t> Tarot</a:t>
            </a:r>
            <a:endParaRPr lang="vi-VN" dirty="0"/>
          </a:p>
        </p:txBody>
      </p:sp>
      <p:pic>
        <p:nvPicPr>
          <p:cNvPr id="5122" name="Picture 2" descr="D:\doc-bai-tarot-huyen-bi.jpg"/>
          <p:cNvPicPr>
            <a:picLocks noChangeAspect="1" noChangeArrowheads="1"/>
          </p:cNvPicPr>
          <p:nvPr/>
        </p:nvPicPr>
        <p:blipFill>
          <a:blip r:embed="rId3"/>
          <a:srcRect/>
          <a:stretch>
            <a:fillRect/>
          </a:stretch>
        </p:blipFill>
        <p:spPr bwMode="auto">
          <a:xfrm>
            <a:off x="857224" y="1500174"/>
            <a:ext cx="7620001" cy="50196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sz="quarter" idx="1"/>
          </p:nvPr>
        </p:nvSpPr>
        <p:spPr/>
        <p:txBody>
          <a:bodyPr/>
          <a:lstStyle/>
          <a:p>
            <a:endParaRPr lang="vi-VN"/>
          </a:p>
        </p:txBody>
      </p:sp>
      <p:pic>
        <p:nvPicPr>
          <p:cNvPr id="1026" name="Picture 2" descr="D:\thankyou.jpg"/>
          <p:cNvPicPr>
            <a:picLocks noChangeAspect="1" noChangeArrowheads="1"/>
          </p:cNvPicPr>
          <p:nvPr/>
        </p:nvPicPr>
        <p:blipFill>
          <a:blip r:embed="rId2"/>
          <a:srcRect/>
          <a:stretch>
            <a:fillRect/>
          </a:stretch>
        </p:blipFill>
        <p:spPr bwMode="auto">
          <a:xfrm>
            <a:off x="571472" y="1571612"/>
            <a:ext cx="7858180" cy="435771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strVal val="#ppt_w*0.70"/>
                                          </p:val>
                                        </p:tav>
                                        <p:tav tm="100000">
                                          <p:val>
                                            <p:strVal val="#ppt_w"/>
                                          </p:val>
                                        </p:tav>
                                      </p:tavLst>
                                    </p:anim>
                                    <p:anim calcmode="lin" valueType="num">
                                      <p:cBhvr>
                                        <p:cTn id="8" dur="1000" fill="hold"/>
                                        <p:tgtEl>
                                          <p:spTgt spid="1026"/>
                                        </p:tgtEl>
                                        <p:attrNameLst>
                                          <p:attrName>ppt_h</p:attrName>
                                        </p:attrNameLst>
                                      </p:cBhvr>
                                      <p:tavLst>
                                        <p:tav tm="0">
                                          <p:val>
                                            <p:strVal val="#ppt_h"/>
                                          </p:val>
                                        </p:tav>
                                        <p:tav tm="100000">
                                          <p:val>
                                            <p:strVal val="#ppt_h"/>
                                          </p:val>
                                        </p:tav>
                                      </p:tavLst>
                                    </p:anim>
                                    <p:animEffect transition="in" filter="fade">
                                      <p:cBhvr>
                                        <p:cTn id="9"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313</TotalTime>
  <Words>440</Words>
  <Application>Microsoft Office PowerPoint</Application>
  <PresentationFormat>On-screen Show (4:3)</PresentationFormat>
  <Paragraphs>61</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BÓI TOÁN THEO KHOA HỌC</vt:lpstr>
      <vt:lpstr>Nội dung chính</vt:lpstr>
      <vt:lpstr>1. Thế nào là bói có khoa học?</vt:lpstr>
      <vt:lpstr>2. Một số hình thức bói theo khoa học</vt:lpstr>
      <vt:lpstr>2. Một số hình thức bói theo khoa học</vt:lpstr>
      <vt:lpstr>2. Một số hình thức bói theo khoa học</vt:lpstr>
      <vt:lpstr>3. Bài Tarot là gì?</vt:lpstr>
      <vt:lpstr>4. Trải nghiệm bói bài Tarot</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BÓI TOÁN – CÓ HOÀN TOÀN LÀ MÊ TÍN DỊ ĐOAN?</dc:title>
  <dc:creator>DuyenNguyen</dc:creator>
  <cp:lastModifiedBy>DuyenNguyen</cp:lastModifiedBy>
  <cp:revision>89</cp:revision>
  <dcterms:created xsi:type="dcterms:W3CDTF">2018-02-28T12:56:11Z</dcterms:created>
  <dcterms:modified xsi:type="dcterms:W3CDTF">2018-03-01T16:09:04Z</dcterms:modified>
</cp:coreProperties>
</file>