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9" r:id="rId3"/>
    <p:sldId id="265" r:id="rId4"/>
    <p:sldId id="270" r:id="rId5"/>
    <p:sldId id="272" r:id="rId6"/>
    <p:sldId id="271" r:id="rId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48"/>
  </p:normalViewPr>
  <p:slideViewPr>
    <p:cSldViewPr snapToGrid="0" snapToObjects="1">
      <p:cViewPr varScale="1">
        <p:scale>
          <a:sx n="70" d="100"/>
          <a:sy n="70" d="100"/>
        </p:scale>
        <p:origin x="54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B8496-3B9D-4B7C-AFDA-2C1166F173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 xmlns:a16="http://schemas.microsoft.com/office/drawing/2014/main" id="{F897FCBD-2B8A-EA4D-EA24-4651E3033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 xmlns:a16="http://schemas.microsoft.com/office/drawing/2014/main" id="{8DF3032F-43DB-31C1-A76B-BC441DEBA889}"/>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5" name="Footer Placeholder 4">
            <a:extLst>
              <a:ext uri="{FF2B5EF4-FFF2-40B4-BE49-F238E27FC236}">
                <a16:creationId xmlns="" xmlns:a16="http://schemas.microsoft.com/office/drawing/2014/main" id="{EB272F03-71C5-7692-E89F-7296E5DEE52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BF1453E7-C6EB-58AB-5A62-2253CFD6CD83}"/>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33784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A473B-A4F9-F278-ECD0-BBF86A5823B5}"/>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61654E01-CDC1-666C-EE49-59F422DC3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806F6FF5-E7D4-9B74-3E43-21BA4DA2870C}"/>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5" name="Footer Placeholder 4">
            <a:extLst>
              <a:ext uri="{FF2B5EF4-FFF2-40B4-BE49-F238E27FC236}">
                <a16:creationId xmlns="" xmlns:a16="http://schemas.microsoft.com/office/drawing/2014/main" id="{78235D96-7CB4-98DA-748E-692C838E92A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BF78F7BA-6BAB-56C2-E84A-3838CD8A0F42}"/>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145672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2946E45-EEE0-3C2F-01C1-8E314DD49A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79DAB330-AD9E-18C4-E255-B9136C89FE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356FDA1C-5844-9D97-9A35-9A5ABD75114B}"/>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5" name="Footer Placeholder 4">
            <a:extLst>
              <a:ext uri="{FF2B5EF4-FFF2-40B4-BE49-F238E27FC236}">
                <a16:creationId xmlns="" xmlns:a16="http://schemas.microsoft.com/office/drawing/2014/main" id="{E7DAF6DD-2560-1CC8-D874-11011D33CFD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E4F69C29-4449-5FEE-2E56-B165F717FF18}"/>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7504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0AD921-377F-9E33-8766-0E4DBDEB6D31}"/>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41E34EC4-AC61-0C6E-B513-376E8D2EF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CCC966AF-B8DA-4198-F6C1-6190F4642F13}"/>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5" name="Footer Placeholder 4">
            <a:extLst>
              <a:ext uri="{FF2B5EF4-FFF2-40B4-BE49-F238E27FC236}">
                <a16:creationId xmlns="" xmlns:a16="http://schemas.microsoft.com/office/drawing/2014/main" id="{6EC05DBE-4768-0534-16C1-05F4F847C1C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51297D66-ED29-9DE9-70DB-2B2A57ADED6E}"/>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196211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CA1E0-B3DC-6D7B-9C15-9D7675017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7551CA96-D310-CC61-D6D3-C728B0E27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2E6429B-2FC1-C707-BC0D-C2D8C38116D2}"/>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5" name="Footer Placeholder 4">
            <a:extLst>
              <a:ext uri="{FF2B5EF4-FFF2-40B4-BE49-F238E27FC236}">
                <a16:creationId xmlns="" xmlns:a16="http://schemas.microsoft.com/office/drawing/2014/main" id="{3BBEAD4F-81BC-551C-B14F-9C6A4BF00C9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0D1A8837-3407-013C-C24E-828F40ACFF3E}"/>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202272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6AB21-D1C5-3DCC-EA41-E1F4C5C1EBB7}"/>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E4E5C16B-7D4C-885E-BA2B-A00E2A794C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 xmlns:a16="http://schemas.microsoft.com/office/drawing/2014/main" id="{EE9ADFAE-B1EE-5C1A-D587-B977ED9E49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 xmlns:a16="http://schemas.microsoft.com/office/drawing/2014/main" id="{07F4DB6C-5491-6FFC-1271-FDE22B394B06}"/>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6" name="Footer Placeholder 5">
            <a:extLst>
              <a:ext uri="{FF2B5EF4-FFF2-40B4-BE49-F238E27FC236}">
                <a16:creationId xmlns="" xmlns:a16="http://schemas.microsoft.com/office/drawing/2014/main" id="{1D5C9DD8-FC51-358A-3CD9-FDFA775D396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CE26AC91-711B-9DAA-2DD4-FAF6A4EB362C}"/>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407315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BA4614-50DA-F895-60C5-56CE0EB5B4EB}"/>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5ADD7B25-F000-4EF8-05B9-0B62D479ED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DE17E48-56FA-C044-0427-48F0F4AB76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 xmlns:a16="http://schemas.microsoft.com/office/drawing/2014/main" id="{E26ADEC3-AF73-EF1D-B2AB-3A157FFDC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149495D-D243-1601-F006-E45BFB4921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 xmlns:a16="http://schemas.microsoft.com/office/drawing/2014/main" id="{E5505B83-E87C-C47E-CCE5-57C6A354F069}"/>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8" name="Footer Placeholder 7">
            <a:extLst>
              <a:ext uri="{FF2B5EF4-FFF2-40B4-BE49-F238E27FC236}">
                <a16:creationId xmlns="" xmlns:a16="http://schemas.microsoft.com/office/drawing/2014/main" id="{1BED118E-5835-3702-D8B3-25FEF13C2B0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B6223BD1-3FF3-8D58-47BA-3B1F8F4855B8}"/>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243150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C7DC4C-96A0-393E-789D-FD922476E893}"/>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 xmlns:a16="http://schemas.microsoft.com/office/drawing/2014/main" id="{A0EB3C19-D073-96C6-852F-F77C232780E7}"/>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4" name="Footer Placeholder 3">
            <a:extLst>
              <a:ext uri="{FF2B5EF4-FFF2-40B4-BE49-F238E27FC236}">
                <a16:creationId xmlns="" xmlns:a16="http://schemas.microsoft.com/office/drawing/2014/main" id="{F4416468-5183-44CD-CD81-1DC3462B99FF}"/>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7F8E7ACB-CE9D-B2FA-A9E8-CC23DC0E201F}"/>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342611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D8B68B-E233-2160-583D-3B33FED28C03}"/>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3" name="Footer Placeholder 2">
            <a:extLst>
              <a:ext uri="{FF2B5EF4-FFF2-40B4-BE49-F238E27FC236}">
                <a16:creationId xmlns="" xmlns:a16="http://schemas.microsoft.com/office/drawing/2014/main" id="{7508248C-A2B9-B8AF-13DB-BC0178F6CB6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99031145-1A0C-FD3A-23D8-BF987AC1CE5B}"/>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373537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B940F-E634-857B-5B4E-141D818FA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85ABE532-120A-2D09-C96F-2F33EDF81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 xmlns:a16="http://schemas.microsoft.com/office/drawing/2014/main" id="{D34D7C81-8E28-A259-30DE-A2A6C184F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2022F87-6B49-C6F6-0BDB-6687E1739EE4}"/>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6" name="Footer Placeholder 5">
            <a:extLst>
              <a:ext uri="{FF2B5EF4-FFF2-40B4-BE49-F238E27FC236}">
                <a16:creationId xmlns="" xmlns:a16="http://schemas.microsoft.com/office/drawing/2014/main" id="{1DFCBFEC-5580-725F-F875-4A8654647FF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4FF4EDEC-1CC3-E1C6-86DF-6FD2B230456D}"/>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195685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6F0006-DB18-EDB3-CAD7-188037C37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 xmlns:a16="http://schemas.microsoft.com/office/drawing/2014/main" id="{22B9727B-2F3C-6612-13AD-630785827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C8BE3E8A-B54A-0B37-94EC-EEA38BDDA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6580D48-499C-DC37-2544-6AE492126554}"/>
              </a:ext>
            </a:extLst>
          </p:cNvPr>
          <p:cNvSpPr>
            <a:spLocks noGrp="1"/>
          </p:cNvSpPr>
          <p:nvPr>
            <p:ph type="dt" sz="half" idx="10"/>
          </p:nvPr>
        </p:nvSpPr>
        <p:spPr/>
        <p:txBody>
          <a:bodyPr/>
          <a:lstStyle/>
          <a:p>
            <a:fld id="{EE34D658-ED83-5A4E-AF07-2CA7913EB3C9}" type="datetimeFigureOut">
              <a:rPr lang="x-none" smtClean="0"/>
              <a:t>27/09/2022</a:t>
            </a:fld>
            <a:endParaRPr lang="x-none"/>
          </a:p>
        </p:txBody>
      </p:sp>
      <p:sp>
        <p:nvSpPr>
          <p:cNvPr id="6" name="Footer Placeholder 5">
            <a:extLst>
              <a:ext uri="{FF2B5EF4-FFF2-40B4-BE49-F238E27FC236}">
                <a16:creationId xmlns="" xmlns:a16="http://schemas.microsoft.com/office/drawing/2014/main" id="{57564415-14B6-3857-780B-45C4687A81E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DA9BE967-913D-7B7B-8705-6D299E3E75E4}"/>
              </a:ext>
            </a:extLst>
          </p:cNvPr>
          <p:cNvSpPr>
            <a:spLocks noGrp="1"/>
          </p:cNvSpPr>
          <p:nvPr>
            <p:ph type="sldNum" sz="quarter" idx="12"/>
          </p:nvPr>
        </p:nvSpPr>
        <p:spPr/>
        <p:txBody>
          <a:bodyPr/>
          <a:lstStyle/>
          <a:p>
            <a:fld id="{5C349BF9-0F68-0040-A615-FB40429BAA4E}" type="slidenum">
              <a:rPr lang="x-none" smtClean="0"/>
              <a:t>‹#›</a:t>
            </a:fld>
            <a:endParaRPr lang="x-none"/>
          </a:p>
        </p:txBody>
      </p:sp>
    </p:spTree>
    <p:extLst>
      <p:ext uri="{BB962C8B-B14F-4D97-AF65-F5344CB8AC3E}">
        <p14:creationId xmlns:p14="http://schemas.microsoft.com/office/powerpoint/2010/main" val="371567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690570-2973-F97B-22EB-C1AD0C274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3C8EA3F7-AC63-BE2A-D876-E3BF54270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A18B1403-81F3-74C7-D378-AB17E38B9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4D658-ED83-5A4E-AF07-2CA7913EB3C9}" type="datetimeFigureOut">
              <a:rPr lang="x-none" smtClean="0"/>
              <a:t>27/09/2022</a:t>
            </a:fld>
            <a:endParaRPr lang="x-none"/>
          </a:p>
        </p:txBody>
      </p:sp>
      <p:sp>
        <p:nvSpPr>
          <p:cNvPr id="5" name="Footer Placeholder 4">
            <a:extLst>
              <a:ext uri="{FF2B5EF4-FFF2-40B4-BE49-F238E27FC236}">
                <a16:creationId xmlns="" xmlns:a16="http://schemas.microsoft.com/office/drawing/2014/main" id="{387E7E99-6B99-959E-A036-F5872016D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7A896594-B40B-BB96-2DB8-2A21B63B3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49BF9-0F68-0040-A615-FB40429BAA4E}" type="slidenum">
              <a:rPr lang="x-none" smtClean="0"/>
              <a:t>‹#›</a:t>
            </a:fld>
            <a:endParaRPr lang="x-none"/>
          </a:p>
        </p:txBody>
      </p:sp>
    </p:spTree>
    <p:extLst>
      <p:ext uri="{BB962C8B-B14F-4D97-AF65-F5344CB8AC3E}">
        <p14:creationId xmlns:p14="http://schemas.microsoft.com/office/powerpoint/2010/main" val="1754650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EC74026-EECB-45FD-2F77-A7A1E76F7947}"/>
              </a:ext>
            </a:extLst>
          </p:cNvPr>
          <p:cNvSpPr txBox="1"/>
          <p:nvPr/>
        </p:nvSpPr>
        <p:spPr>
          <a:xfrm>
            <a:off x="3176954" y="925724"/>
            <a:ext cx="2880917" cy="461665"/>
          </a:xfrm>
          <a:prstGeom prst="rect">
            <a:avLst/>
          </a:prstGeom>
          <a:noFill/>
        </p:spPr>
        <p:txBody>
          <a:bodyPr wrap="none" rtlCol="0">
            <a:spAutoFit/>
          </a:bodyPr>
          <a:lstStyle/>
          <a:p>
            <a:r>
              <a:rPr lang="en-US" sz="2400" i="1" dirty="0"/>
              <a:t>(*)Search Algorithms:</a:t>
            </a:r>
            <a:endParaRPr lang="x-none"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113281E7-E12D-2130-F3F2-272A30800684}"/>
              </a:ext>
            </a:extLst>
          </p:cNvPr>
          <p:cNvSpPr txBox="1"/>
          <p:nvPr/>
        </p:nvSpPr>
        <p:spPr>
          <a:xfrm>
            <a:off x="3176954" y="1465385"/>
            <a:ext cx="9174306" cy="3416320"/>
          </a:xfrm>
          <a:prstGeom prst="rect">
            <a:avLst/>
          </a:prstGeom>
          <a:noFill/>
        </p:spPr>
        <p:txBody>
          <a:bodyPr wrap="none" rtlCol="0">
            <a:spAutoFit/>
          </a:bodyPr>
          <a:lstStyle/>
          <a:p>
            <a:pPr marL="285750" indent="-285750">
              <a:lnSpc>
                <a:spcPct val="150000"/>
              </a:lnSpc>
              <a:buFontTx/>
              <a:buChar char="-"/>
            </a:pPr>
            <a:r>
              <a:rPr lang="en-US" dirty="0">
                <a:solidFill>
                  <a:srgbClr val="1B1B1B"/>
                </a:solidFill>
                <a:latin typeface="Times New Roman" panose="02020603050405020304" pitchFamily="18" charset="0"/>
              </a:rPr>
              <a:t>L</a:t>
            </a:r>
            <a:r>
              <a:rPr lang="vi-VN" dirty="0" smtClean="0">
                <a:solidFill>
                  <a:srgbClr val="1B1B1B"/>
                </a:solidFill>
                <a:latin typeface="Times New Roman" panose="02020603050405020304" pitchFamily="18" charset="0"/>
              </a:rPr>
              <a:t>à </a:t>
            </a:r>
            <a:r>
              <a:rPr lang="en-US" dirty="0" err="1" smtClean="0">
                <a:solidFill>
                  <a:srgbClr val="1B1B1B"/>
                </a:solidFill>
                <a:latin typeface="Times New Roman" panose="02020603050405020304" pitchFamily="18" charset="0"/>
              </a:rPr>
              <a:t>thuật</a:t>
            </a:r>
            <a:r>
              <a:rPr lang="en-US" dirty="0" smtClean="0">
                <a:solidFill>
                  <a:srgbClr val="1B1B1B"/>
                </a:solidFill>
                <a:latin typeface="Times New Roman" panose="02020603050405020304" pitchFamily="18" charset="0"/>
              </a:rPr>
              <a:t> </a:t>
            </a:r>
            <a:r>
              <a:rPr lang="en-US" dirty="0" err="1" smtClean="0">
                <a:solidFill>
                  <a:srgbClr val="1B1B1B"/>
                </a:solidFill>
                <a:latin typeface="Times New Roman" panose="02020603050405020304" pitchFamily="18" charset="0"/>
              </a:rPr>
              <a:t>toán</a:t>
            </a:r>
            <a:r>
              <a:rPr lang="en-US" dirty="0" smtClean="0">
                <a:solidFill>
                  <a:srgbClr val="1B1B1B"/>
                </a:solidFill>
                <a:latin typeface="Times New Roman" panose="02020603050405020304" pitchFamily="18" charset="0"/>
              </a:rPr>
              <a:t> </a:t>
            </a:r>
            <a:r>
              <a:rPr lang="vi-VN" dirty="0" smtClean="0">
                <a:solidFill>
                  <a:srgbClr val="1B1B1B"/>
                </a:solidFill>
                <a:latin typeface="Times New Roman" panose="02020603050405020304" pitchFamily="18" charset="0"/>
              </a:rPr>
              <a:t>tìm </a:t>
            </a:r>
            <a:r>
              <a:rPr lang="vi-VN" dirty="0" smtClean="0">
                <a:solidFill>
                  <a:srgbClr val="1B1B1B"/>
                </a:solidFill>
                <a:latin typeface="Times New Roman" panose="02020603050405020304" pitchFamily="18" charset="0"/>
              </a:rPr>
              <a:t>kiếm</a:t>
            </a:r>
            <a:r>
              <a:rPr lang="en-US" dirty="0" err="1" smtClean="0">
                <a:solidFill>
                  <a:srgbClr val="1B1B1B"/>
                </a:solidFill>
                <a:latin typeface="Times New Roman" panose="02020603050405020304" pitchFamily="18" charset="0"/>
              </a:rPr>
              <a:t>thêm</a:t>
            </a:r>
            <a:r>
              <a:rPr lang="vi-VN" dirty="0" smtClean="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nhị phân, giúp nhà phát triển tiến hành tìm kiếm hiệu quả trên </a:t>
            </a:r>
            <a:r>
              <a:rPr lang="vi-VN" dirty="0" smtClean="0">
                <a:solidFill>
                  <a:srgbClr val="1B1B1B"/>
                </a:solidFill>
                <a:latin typeface="Times New Roman" panose="02020603050405020304" pitchFamily="18" charset="0"/>
              </a:rPr>
              <a:t>các</a:t>
            </a:r>
            <a:endParaRPr lang="en-US" dirty="0" smtClean="0">
              <a:solidFill>
                <a:srgbClr val="1B1B1B"/>
              </a:solidFill>
              <a:latin typeface="Times New Roman" panose="02020603050405020304" pitchFamily="18" charset="0"/>
            </a:endParaRPr>
          </a:p>
          <a:p>
            <a:pPr>
              <a:lnSpc>
                <a:spcPct val="150000"/>
              </a:lnSpc>
            </a:pPr>
            <a:r>
              <a:rPr lang="vi-VN" dirty="0" smtClean="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tập dữ liệu được </a:t>
            </a:r>
            <a:r>
              <a:rPr lang="vi-VN" dirty="0" smtClean="0">
                <a:solidFill>
                  <a:srgbClr val="1B1B1B"/>
                </a:solidFill>
                <a:latin typeface="Times New Roman" panose="02020603050405020304" pitchFamily="18" charset="0"/>
              </a:rPr>
              <a:t>sắp </a:t>
            </a:r>
            <a:r>
              <a:rPr lang="vi-VN" dirty="0">
                <a:solidFill>
                  <a:srgbClr val="1B1B1B"/>
                </a:solidFill>
                <a:latin typeface="Times New Roman" panose="02020603050405020304" pitchFamily="18" charset="0"/>
              </a:rPr>
              <a:t>xếp với hàm phức tạp thời gian của O (log N</a:t>
            </a:r>
            <a:r>
              <a:rPr lang="vi-VN" dirty="0" smtClean="0">
                <a:solidFill>
                  <a:srgbClr val="1B1B1B"/>
                </a:solidFill>
                <a:latin typeface="Times New Roman" panose="02020603050405020304" pitchFamily="18" charset="0"/>
              </a:rPr>
              <a:t>)</a:t>
            </a:r>
            <a:endParaRPr lang="en-US" dirty="0" smtClean="0">
              <a:solidFill>
                <a:srgbClr val="1B1B1B"/>
              </a:solidFill>
              <a:latin typeface="Times New Roman" panose="02020603050405020304" pitchFamily="18" charset="0"/>
            </a:endParaRPr>
          </a:p>
          <a:p>
            <a:pPr>
              <a:lnSpc>
                <a:spcPct val="150000"/>
              </a:lnSpc>
            </a:pPr>
            <a:endParaRPr lang="en-US" dirty="0" smtClean="0">
              <a:solidFill>
                <a:srgbClr val="1B1B1B"/>
              </a:solidFill>
              <a:latin typeface="Times New Roman" panose="02020603050405020304" pitchFamily="18" charset="0"/>
            </a:endParaRPr>
          </a:p>
          <a:p>
            <a:pPr marL="285750" indent="-285750">
              <a:lnSpc>
                <a:spcPct val="150000"/>
              </a:lnSpc>
              <a:buFontTx/>
              <a:buChar char="-"/>
            </a:pPr>
            <a:r>
              <a:rPr lang="vi-VN" dirty="0" smtClean="0">
                <a:solidFill>
                  <a:srgbClr val="1B1B1B"/>
                </a:solidFill>
                <a:latin typeface="Times New Roman" panose="02020603050405020304" pitchFamily="18" charset="0"/>
              </a:rPr>
              <a:t>Cơ </a:t>
            </a:r>
            <a:r>
              <a:rPr lang="vi-VN" dirty="0">
                <a:solidFill>
                  <a:srgbClr val="1B1B1B"/>
                </a:solidFill>
                <a:latin typeface="Times New Roman" panose="02020603050405020304" pitchFamily="18" charset="0"/>
              </a:rPr>
              <a:t>chế của tìm kiếm nhị phân là chia danh sách thành hai nửa cho đến khi nó tìm thấy mục </a:t>
            </a:r>
            <a:endParaRPr lang="en-US" dirty="0" smtClean="0">
              <a:solidFill>
                <a:srgbClr val="1B1B1B"/>
              </a:solidFill>
              <a:latin typeface="Times New Roman" panose="02020603050405020304" pitchFamily="18" charset="0"/>
            </a:endParaRPr>
          </a:p>
          <a:p>
            <a:pPr>
              <a:lnSpc>
                <a:spcPct val="150000"/>
              </a:lnSpc>
            </a:pPr>
            <a:r>
              <a:rPr lang="vi-VN" dirty="0" smtClean="0">
                <a:solidFill>
                  <a:srgbClr val="1B1B1B"/>
                </a:solidFill>
                <a:latin typeface="Times New Roman" panose="02020603050405020304" pitchFamily="18" charset="0"/>
              </a:rPr>
              <a:t>được </a:t>
            </a:r>
            <a:r>
              <a:rPr lang="vi-VN" dirty="0">
                <a:solidFill>
                  <a:srgbClr val="1B1B1B"/>
                </a:solidFill>
                <a:latin typeface="Times New Roman" panose="02020603050405020304" pitchFamily="18" charset="0"/>
              </a:rPr>
              <a:t>yêu </a:t>
            </a:r>
            <a:r>
              <a:rPr lang="vi-VN" dirty="0" smtClean="0">
                <a:solidFill>
                  <a:srgbClr val="1B1B1B"/>
                </a:solidFill>
                <a:latin typeface="Times New Roman" panose="02020603050405020304" pitchFamily="18" charset="0"/>
              </a:rPr>
              <a:t>cầu</a:t>
            </a:r>
            <a:endParaRPr lang="en-US" dirty="0" smtClean="0">
              <a:solidFill>
                <a:srgbClr val="1B1B1B"/>
              </a:solidFill>
              <a:latin typeface="Times New Roman" panose="02020603050405020304" pitchFamily="18" charset="0"/>
            </a:endParaRPr>
          </a:p>
          <a:p>
            <a:pPr>
              <a:lnSpc>
                <a:spcPct val="150000"/>
              </a:lnSpc>
            </a:pPr>
            <a:endParaRPr lang="en-US" dirty="0" smtClean="0">
              <a:solidFill>
                <a:srgbClr val="1B1B1B"/>
              </a:solidFill>
              <a:latin typeface="Times New Roman" panose="02020603050405020304" pitchFamily="18" charset="0"/>
            </a:endParaRPr>
          </a:p>
          <a:p>
            <a:pPr marL="285750" indent="-285750">
              <a:lnSpc>
                <a:spcPct val="150000"/>
              </a:lnSpc>
              <a:buFontTx/>
              <a:buChar char="-"/>
            </a:pPr>
            <a:r>
              <a:rPr lang="vi-VN" dirty="0" smtClean="0">
                <a:solidFill>
                  <a:srgbClr val="1B1B1B"/>
                </a:solidFill>
                <a:latin typeface="Times New Roman" panose="02020603050405020304" pitchFamily="18" charset="0"/>
              </a:rPr>
              <a:t>Các </a:t>
            </a:r>
            <a:r>
              <a:rPr lang="vi-VN" dirty="0">
                <a:solidFill>
                  <a:srgbClr val="1B1B1B"/>
                </a:solidFill>
                <a:latin typeface="Times New Roman" panose="02020603050405020304" pitchFamily="18" charset="0"/>
              </a:rPr>
              <a:t>thuật toán này còn được biết đến với chức năng là Chiều sâu/Chiều </a:t>
            </a:r>
            <a:r>
              <a:rPr lang="vi-VN" dirty="0" smtClean="0">
                <a:solidFill>
                  <a:srgbClr val="1B1B1B"/>
                </a:solidFill>
                <a:latin typeface="Times New Roman" panose="02020603050405020304" pitchFamily="18" charset="0"/>
              </a:rPr>
              <a:t>rộng</a:t>
            </a:r>
            <a:r>
              <a:rPr lang="en-US" dirty="0" smtClean="0">
                <a:solidFill>
                  <a:srgbClr val="1B1B1B"/>
                </a:solidFill>
                <a:latin typeface="Times New Roman" panose="02020603050405020304" pitchFamily="18" charset="0"/>
              </a:rPr>
              <a:t>, </a:t>
            </a:r>
          </a:p>
          <a:p>
            <a:pPr>
              <a:lnSpc>
                <a:spcPct val="150000"/>
              </a:lnSpc>
            </a:pPr>
            <a:r>
              <a:rPr lang="vi-VN" dirty="0" smtClean="0">
                <a:solidFill>
                  <a:srgbClr val="1B1B1B"/>
                </a:solidFill>
                <a:latin typeface="Times New Roman" panose="02020603050405020304" pitchFamily="18" charset="0"/>
              </a:rPr>
              <a:t>Tìm </a:t>
            </a:r>
            <a:r>
              <a:rPr lang="vi-VN" dirty="0">
                <a:solidFill>
                  <a:srgbClr val="1B1B1B"/>
                </a:solidFill>
                <a:latin typeface="Times New Roman" panose="02020603050405020304" pitchFamily="18" charset="0"/>
              </a:rPr>
              <a:t>kiếm Đầu tiên</a:t>
            </a:r>
            <a:endParaRPr lang="en-US" dirty="0">
              <a:solidFill>
                <a:srgbClr val="1B1B1B"/>
              </a:solidFill>
              <a:latin typeface="Times New Roman" panose="02020603050405020304" pitchFamily="18" charset="0"/>
            </a:endParaRPr>
          </a:p>
        </p:txBody>
      </p:sp>
      <p:sp>
        <p:nvSpPr>
          <p:cNvPr id="9" name="TextBox 8">
            <a:extLst>
              <a:ext uri="{FF2B5EF4-FFF2-40B4-BE49-F238E27FC236}">
                <a16:creationId xmlns="" xmlns:a16="http://schemas.microsoft.com/office/drawing/2014/main" id="{BF11BF4A-40D6-5145-F69B-16356C03CD12}"/>
              </a:ext>
            </a:extLst>
          </p:cNvPr>
          <p:cNvSpPr txBox="1"/>
          <p:nvPr/>
        </p:nvSpPr>
        <p:spPr>
          <a:xfrm rot="20530686">
            <a:off x="-22681" y="422550"/>
            <a:ext cx="3176954" cy="646331"/>
          </a:xfrm>
          <a:prstGeom prst="rect">
            <a:avLst/>
          </a:prstGeom>
          <a:noFill/>
        </p:spPr>
        <p:txBody>
          <a:bodyPr wrap="square" rtlCol="0">
            <a:spAutoFit/>
          </a:bodyPr>
          <a:lstStyle/>
          <a:p>
            <a:r>
              <a:rPr lang="en-US" sz="3600" b="1" i="1" dirty="0" err="1" smtClean="0"/>
              <a:t>Cơ</a:t>
            </a:r>
            <a:r>
              <a:rPr lang="en-US" sz="3600" b="1" i="1" dirty="0" smtClean="0"/>
              <a:t> </a:t>
            </a:r>
            <a:r>
              <a:rPr lang="en-US" sz="3600" b="1" i="1" dirty="0" err="1" smtClean="0"/>
              <a:t>sở</a:t>
            </a:r>
            <a:r>
              <a:rPr lang="en-US" sz="3600" b="1" i="1" dirty="0" smtClean="0"/>
              <a:t> </a:t>
            </a:r>
            <a:r>
              <a:rPr lang="en-US" sz="3600" b="1" i="1" dirty="0" err="1" smtClean="0"/>
              <a:t>lý</a:t>
            </a:r>
            <a:r>
              <a:rPr lang="en-US" sz="3600" b="1" i="1" dirty="0" smtClean="0"/>
              <a:t> </a:t>
            </a:r>
            <a:r>
              <a:rPr lang="en-US" sz="3600" b="1" i="1" dirty="0" err="1" smtClean="0"/>
              <a:t>thuyết</a:t>
            </a:r>
            <a:endParaRPr lang="x-none" sz="3600" b="1" i="1" dirty="0"/>
          </a:p>
        </p:txBody>
      </p:sp>
      <p:pic>
        <p:nvPicPr>
          <p:cNvPr id="1030" name="Picture 6" descr="Minions Bob #happy #look #minions #Bob #8K #wallpaper #hdwallpaper #desktop  | Minions bob, Minions wallpaper, Minions">
            <a:extLst>
              <a:ext uri="{FF2B5EF4-FFF2-40B4-BE49-F238E27FC236}">
                <a16:creationId xmlns="" xmlns:a16="http://schemas.microsoft.com/office/drawing/2014/main" id="{2C640444-0B85-91F7-3352-878A57FE8E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853"/>
          <a:stretch/>
        </p:blipFill>
        <p:spPr bwMode="auto">
          <a:xfrm>
            <a:off x="0" y="2855917"/>
            <a:ext cx="3176954" cy="325636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3201444" y="296414"/>
            <a:ext cx="3544945" cy="584775"/>
          </a:xfrm>
          <a:prstGeom prst="rect">
            <a:avLst/>
          </a:prstGeom>
        </p:spPr>
        <p:txBody>
          <a:bodyPr wrap="none">
            <a:spAutoFit/>
          </a:bodyPr>
          <a:lstStyle/>
          <a:p>
            <a:r>
              <a:rPr lang="en-US" sz="3200" b="1" i="1" dirty="0" err="1"/>
              <a:t>Thuật</a:t>
            </a:r>
            <a:r>
              <a:rPr lang="en-US" sz="3200" b="1" i="1" dirty="0"/>
              <a:t> </a:t>
            </a:r>
            <a:r>
              <a:rPr lang="en-US" sz="3200" b="1" i="1" dirty="0" err="1"/>
              <a:t>toán</a:t>
            </a:r>
            <a:r>
              <a:rPr lang="en-US" sz="3200" b="1" i="1" dirty="0"/>
              <a:t> </a:t>
            </a:r>
            <a:r>
              <a:rPr lang="en-US" sz="3200" b="1" i="1" dirty="0" err="1"/>
              <a:t>áp</a:t>
            </a:r>
            <a:r>
              <a:rPr lang="en-US" sz="3200" b="1" i="1" dirty="0"/>
              <a:t> </a:t>
            </a:r>
            <a:r>
              <a:rPr lang="en-US" sz="3200" b="1" i="1" dirty="0" err="1"/>
              <a:t>dụng</a:t>
            </a:r>
            <a:endParaRPr lang="x-none" sz="3200" b="1" i="1" dirty="0"/>
          </a:p>
        </p:txBody>
      </p:sp>
    </p:spTree>
    <p:extLst>
      <p:ext uri="{BB962C8B-B14F-4D97-AF65-F5344CB8AC3E}">
        <p14:creationId xmlns:p14="http://schemas.microsoft.com/office/powerpoint/2010/main" val="398596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EC74026-EECB-45FD-2F77-A7A1E76F7947}"/>
              </a:ext>
            </a:extLst>
          </p:cNvPr>
          <p:cNvSpPr txBox="1"/>
          <p:nvPr/>
        </p:nvSpPr>
        <p:spPr>
          <a:xfrm>
            <a:off x="3231546" y="1048556"/>
            <a:ext cx="2548198" cy="369332"/>
          </a:xfrm>
          <a:prstGeom prst="rect">
            <a:avLst/>
          </a:prstGeom>
          <a:noFill/>
        </p:spPr>
        <p:txBody>
          <a:bodyPr wrap="none" rtlCol="0">
            <a:spAutoFit/>
          </a:bodyPr>
          <a:lstStyle/>
          <a:p>
            <a:r>
              <a:rPr lang="en-US" b="1" i="1" dirty="0">
                <a:solidFill>
                  <a:prstClr val="black"/>
                </a:solidFill>
              </a:rPr>
              <a:t>(*)</a:t>
            </a:r>
            <a:r>
              <a:rPr lang="en-US" b="1" i="1" dirty="0" err="1">
                <a:solidFill>
                  <a:prstClr val="black"/>
                </a:solidFill>
              </a:rPr>
              <a:t>Thuật</a:t>
            </a:r>
            <a:r>
              <a:rPr lang="en-US" b="1" i="1" dirty="0">
                <a:solidFill>
                  <a:prstClr val="black"/>
                </a:solidFill>
              </a:rPr>
              <a:t> </a:t>
            </a:r>
            <a:r>
              <a:rPr lang="en-US" b="1" i="1" dirty="0" err="1">
                <a:solidFill>
                  <a:prstClr val="black"/>
                </a:solidFill>
              </a:rPr>
              <a:t>toán</a:t>
            </a:r>
            <a:r>
              <a:rPr lang="en-US" b="1" i="1" dirty="0">
                <a:solidFill>
                  <a:prstClr val="black"/>
                </a:solidFill>
              </a:rPr>
              <a:t> </a:t>
            </a:r>
            <a:r>
              <a:rPr lang="en-US" b="1" i="1" dirty="0" err="1">
                <a:solidFill>
                  <a:prstClr val="black"/>
                </a:solidFill>
              </a:rPr>
              <a:t>RankBrain</a:t>
            </a:r>
            <a:endParaRPr lang="x-none" b="1" dirty="0">
              <a:solidFill>
                <a:prstClr val="black"/>
              </a:solidFill>
            </a:endParaRPr>
          </a:p>
        </p:txBody>
      </p:sp>
      <p:sp>
        <p:nvSpPr>
          <p:cNvPr id="5" name="TextBox 4">
            <a:extLst>
              <a:ext uri="{FF2B5EF4-FFF2-40B4-BE49-F238E27FC236}">
                <a16:creationId xmlns="" xmlns:a16="http://schemas.microsoft.com/office/drawing/2014/main" id="{113281E7-E12D-2130-F3F2-272A30800684}"/>
              </a:ext>
            </a:extLst>
          </p:cNvPr>
          <p:cNvSpPr txBox="1"/>
          <p:nvPr/>
        </p:nvSpPr>
        <p:spPr>
          <a:xfrm>
            <a:off x="3176954" y="1465385"/>
            <a:ext cx="8690199" cy="1754326"/>
          </a:xfrm>
          <a:prstGeom prst="rect">
            <a:avLst/>
          </a:prstGeom>
          <a:noFill/>
        </p:spPr>
        <p:txBody>
          <a:bodyPr wrap="none" rtlCol="0">
            <a:spAutoFit/>
          </a:bodyPr>
          <a:lstStyle/>
          <a:p>
            <a:pPr marL="285750" indent="-285750">
              <a:lnSpc>
                <a:spcPct val="150000"/>
              </a:lnSpc>
              <a:buFontTx/>
              <a:buChar char="-"/>
            </a:pPr>
            <a:r>
              <a:rPr lang="vi-VN" dirty="0">
                <a:solidFill>
                  <a:srgbClr val="1B1B1B"/>
                </a:solidFill>
                <a:latin typeface="Times New Roman" panose="02020603050405020304" pitchFamily="18" charset="0"/>
              </a:rPr>
              <a:t>RankBrain là một thuật toán xây dựng trên nền tảng học máy (AI) được Google sử </a:t>
            </a:r>
            <a:r>
              <a:rPr lang="vi-VN" dirty="0" smtClean="0">
                <a:solidFill>
                  <a:srgbClr val="1B1B1B"/>
                </a:solidFill>
                <a:latin typeface="Times New Roman" panose="02020603050405020304" pitchFamily="18" charset="0"/>
              </a:rPr>
              <a:t>dụng</a:t>
            </a:r>
            <a:endParaRPr lang="en-US" dirty="0" smtClean="0">
              <a:solidFill>
                <a:srgbClr val="1B1B1B"/>
              </a:solidFill>
              <a:latin typeface="Times New Roman" panose="02020603050405020304" pitchFamily="18" charset="0"/>
            </a:endParaRPr>
          </a:p>
          <a:p>
            <a:pPr>
              <a:lnSpc>
                <a:spcPct val="150000"/>
              </a:lnSpc>
            </a:pPr>
            <a:r>
              <a:rPr lang="vi-VN" dirty="0" smtClean="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để phân loại kết quả tìm kiếm</a:t>
            </a:r>
            <a:r>
              <a:rPr lang="vi-VN" dirty="0" smtClean="0">
                <a:solidFill>
                  <a:srgbClr val="1B1B1B"/>
                </a:solidFill>
                <a:latin typeface="Times New Roman" panose="02020603050405020304" pitchFamily="18" charset="0"/>
              </a:rPr>
              <a:t>.</a:t>
            </a:r>
            <a:endParaRPr lang="en-US" dirty="0" smtClean="0">
              <a:solidFill>
                <a:srgbClr val="1B1B1B"/>
              </a:solidFill>
              <a:latin typeface="Times New Roman" panose="02020603050405020304" pitchFamily="18" charset="0"/>
            </a:endParaRPr>
          </a:p>
          <a:p>
            <a:pPr marL="285750" indent="-285750">
              <a:lnSpc>
                <a:spcPct val="150000"/>
              </a:lnSpc>
              <a:buFontTx/>
              <a:buChar char="-"/>
            </a:pPr>
            <a:r>
              <a:rPr lang="vi-VN" dirty="0" smtClean="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RankBrain cũng rất có ích trong việc giúp Google xử lý và hiểu nhanh hơn các truy vấn </a:t>
            </a:r>
            <a:endParaRPr lang="en-US" dirty="0" smtClean="0">
              <a:solidFill>
                <a:srgbClr val="1B1B1B"/>
              </a:solidFill>
              <a:latin typeface="Times New Roman" panose="02020603050405020304" pitchFamily="18" charset="0"/>
            </a:endParaRPr>
          </a:p>
          <a:p>
            <a:pPr>
              <a:lnSpc>
                <a:spcPct val="150000"/>
              </a:lnSpc>
            </a:pPr>
            <a:r>
              <a:rPr lang="vi-VN" dirty="0" smtClean="0">
                <a:solidFill>
                  <a:srgbClr val="1B1B1B"/>
                </a:solidFill>
                <a:latin typeface="Times New Roman" panose="02020603050405020304" pitchFamily="18" charset="0"/>
              </a:rPr>
              <a:t>tìm </a:t>
            </a:r>
            <a:r>
              <a:rPr lang="vi-VN" dirty="0">
                <a:solidFill>
                  <a:srgbClr val="1B1B1B"/>
                </a:solidFill>
                <a:latin typeface="Times New Roman" panose="02020603050405020304" pitchFamily="18" charset="0"/>
              </a:rPr>
              <a:t>kiếm của người dùng</a:t>
            </a:r>
          </a:p>
        </p:txBody>
      </p:sp>
      <p:sp>
        <p:nvSpPr>
          <p:cNvPr id="8" name="TextBox 7">
            <a:extLst>
              <a:ext uri="{FF2B5EF4-FFF2-40B4-BE49-F238E27FC236}">
                <a16:creationId xmlns="" xmlns:a16="http://schemas.microsoft.com/office/drawing/2014/main" id="{61A3D4A8-2A31-AB2C-CCC0-2FDD42E625F9}"/>
              </a:ext>
            </a:extLst>
          </p:cNvPr>
          <p:cNvSpPr txBox="1"/>
          <p:nvPr/>
        </p:nvSpPr>
        <p:spPr>
          <a:xfrm>
            <a:off x="3225238" y="3401862"/>
            <a:ext cx="8521286" cy="2339102"/>
          </a:xfrm>
          <a:prstGeom prst="rect">
            <a:avLst/>
          </a:prstGeom>
          <a:noFill/>
        </p:spPr>
        <p:txBody>
          <a:bodyPr wrap="square" rtlCol="0">
            <a:spAutoFit/>
          </a:bodyPr>
          <a:lstStyle/>
          <a:p>
            <a:pPr marL="285750" indent="-285750">
              <a:spcBef>
                <a:spcPts val="1200"/>
              </a:spcBef>
              <a:spcAft>
                <a:spcPts val="1200"/>
              </a:spcAft>
              <a:buFontTx/>
              <a:buChar char="-"/>
            </a:pPr>
            <a:r>
              <a:rPr lang="vi-VN" dirty="0" smtClean="0">
                <a:solidFill>
                  <a:srgbClr val="000000"/>
                </a:solidFill>
                <a:latin typeface="Times New Roman" panose="02020603050405020304" pitchFamily="18" charset="0"/>
              </a:rPr>
              <a:t>Mục </a:t>
            </a:r>
            <a:r>
              <a:rPr lang="vi-VN" dirty="0">
                <a:solidFill>
                  <a:srgbClr val="000000"/>
                </a:solidFill>
                <a:latin typeface="Times New Roman" panose="02020603050405020304" pitchFamily="18" charset="0"/>
              </a:rPr>
              <a:t>đích </a:t>
            </a:r>
            <a:r>
              <a:rPr lang="en-US" dirty="0" err="1" smtClean="0">
                <a:solidFill>
                  <a:srgbClr val="000000"/>
                </a:solidFill>
                <a:latin typeface="Times New Roman" panose="02020603050405020304" pitchFamily="18" charset="0"/>
              </a:rPr>
              <a:t>của</a:t>
            </a:r>
            <a:r>
              <a:rPr lang="vi-VN" dirty="0" smtClean="0">
                <a:solidFill>
                  <a:srgbClr val="000000"/>
                </a:solidFill>
                <a:latin typeface="Times New Roman" panose="02020603050405020304" pitchFamily="18" charset="0"/>
              </a:rPr>
              <a:t> </a:t>
            </a:r>
            <a:r>
              <a:rPr lang="vi-VN" dirty="0">
                <a:solidFill>
                  <a:srgbClr val="000000"/>
                </a:solidFill>
                <a:latin typeface="Times New Roman" panose="02020603050405020304" pitchFamily="18" charset="0"/>
              </a:rPr>
              <a:t>thuật </a:t>
            </a:r>
            <a:r>
              <a:rPr lang="vi-VN" dirty="0" smtClean="0">
                <a:solidFill>
                  <a:srgbClr val="000000"/>
                </a:solidFill>
                <a:latin typeface="Times New Roman" panose="02020603050405020304" pitchFamily="18" charset="0"/>
              </a:rPr>
              <a:t>toán </a:t>
            </a:r>
            <a:r>
              <a:rPr lang="vi-VN" dirty="0">
                <a:solidFill>
                  <a:srgbClr val="000000"/>
                </a:solidFill>
                <a:latin typeface="Times New Roman" panose="02020603050405020304" pitchFamily="18" charset="0"/>
              </a:rPr>
              <a:t>là nghiên cứu các kết quả tìm kiếm của người dùng, </a:t>
            </a:r>
            <a:r>
              <a:rPr lang="vi-VN" dirty="0" smtClean="0">
                <a:solidFill>
                  <a:srgbClr val="000000"/>
                </a:solidFill>
                <a:latin typeface="Times New Roman" panose="02020603050405020304" pitchFamily="18" charset="0"/>
              </a:rPr>
              <a:t>từ </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đó</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dạy</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lại</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cho</a:t>
            </a:r>
            <a:r>
              <a:rPr lang="en-US" dirty="0" smtClean="0">
                <a:solidFill>
                  <a:srgbClr val="000000"/>
                </a:solidFill>
                <a:latin typeface="Times New Roman" panose="02020603050405020304" pitchFamily="18" charset="0"/>
              </a:rPr>
              <a:t> </a:t>
            </a:r>
            <a:r>
              <a:rPr lang="vi-VN" dirty="0" smtClean="0">
                <a:solidFill>
                  <a:srgbClr val="000000"/>
                </a:solidFill>
                <a:latin typeface="Times New Roman" panose="02020603050405020304" pitchFamily="18" charset="0"/>
              </a:rPr>
              <a:t>Trí </a:t>
            </a:r>
            <a:r>
              <a:rPr lang="vi-VN" dirty="0">
                <a:solidFill>
                  <a:srgbClr val="000000"/>
                </a:solidFill>
                <a:latin typeface="Times New Roman" panose="02020603050405020304" pitchFamily="18" charset="0"/>
              </a:rPr>
              <a:t>tuệ nhân tạo Machine </a:t>
            </a:r>
            <a:r>
              <a:rPr lang="vi-VN" dirty="0" smtClean="0">
                <a:solidFill>
                  <a:srgbClr val="000000"/>
                </a:solidFill>
                <a:latin typeface="Times New Roman" panose="02020603050405020304" pitchFamily="18" charset="0"/>
              </a:rPr>
              <a:t>Learning</a:t>
            </a:r>
            <a:r>
              <a:rPr lang="en-US" dirty="0" smtClean="0">
                <a:solidFill>
                  <a:srgbClr val="000000"/>
                </a:solidFill>
                <a:latin typeface="Times New Roman" panose="02020603050405020304" pitchFamily="18" charset="0"/>
              </a:rPr>
              <a:t>,</a:t>
            </a:r>
            <a:r>
              <a:rPr lang="vi-VN" dirty="0">
                <a:solidFill>
                  <a:srgbClr val="000000"/>
                </a:solidFill>
                <a:latin typeface="Times New Roman" panose="02020603050405020304" pitchFamily="18" charset="0"/>
              </a:rPr>
              <a:t> Thông qua </a:t>
            </a:r>
            <a:r>
              <a:rPr lang="vi-VN" dirty="0" smtClean="0">
                <a:solidFill>
                  <a:srgbClr val="000000"/>
                </a:solidFill>
                <a:latin typeface="Times New Roman" panose="02020603050405020304" pitchFamily="18" charset="0"/>
              </a:rPr>
              <a:t>việc </a:t>
            </a:r>
            <a:r>
              <a:rPr lang="vi-VN" dirty="0">
                <a:solidFill>
                  <a:srgbClr val="000000"/>
                </a:solidFill>
                <a:latin typeface="Times New Roman" panose="02020603050405020304" pitchFamily="18" charset="0"/>
              </a:rPr>
              <a:t>học tập các hành vi của người dùng, Trí tuệ nhân tạo Google Rankbrain </a:t>
            </a:r>
            <a:r>
              <a:rPr lang="vi-VN" dirty="0" smtClean="0">
                <a:solidFill>
                  <a:srgbClr val="000000"/>
                </a:solidFill>
                <a:latin typeface="Times New Roman" panose="02020603050405020304" pitchFamily="18" charset="0"/>
              </a:rPr>
              <a:t>sẽ </a:t>
            </a:r>
            <a:r>
              <a:rPr lang="vi-VN" dirty="0">
                <a:solidFill>
                  <a:srgbClr val="000000"/>
                </a:solidFill>
                <a:latin typeface="Times New Roman" panose="02020603050405020304" pitchFamily="18" charset="0"/>
              </a:rPr>
              <a:t>đưa ra những gợi ý, kết quả tìm kiếm chính xác </a:t>
            </a:r>
            <a:r>
              <a:rPr lang="vi-VN" dirty="0" smtClean="0">
                <a:solidFill>
                  <a:srgbClr val="000000"/>
                </a:solidFill>
                <a:latin typeface="Times New Roman" panose="02020603050405020304" pitchFamily="18" charset="0"/>
              </a:rPr>
              <a:t>hơn</a:t>
            </a:r>
            <a:endParaRPr lang="en-US" dirty="0">
              <a:solidFill>
                <a:srgbClr val="000000"/>
              </a:solidFill>
              <a:latin typeface="Times New Roman" panose="02020603050405020304" pitchFamily="18" charset="0"/>
            </a:endParaRPr>
          </a:p>
          <a:p>
            <a:pPr marL="285750" indent="-285750">
              <a:spcBef>
                <a:spcPts val="1200"/>
              </a:spcBef>
              <a:spcAft>
                <a:spcPts val="1200"/>
              </a:spcAft>
              <a:buFontTx/>
              <a:buChar char="-"/>
            </a:pPr>
            <a:r>
              <a:rPr lang="vi-VN" dirty="0">
                <a:solidFill>
                  <a:srgbClr val="000000"/>
                </a:solidFill>
                <a:latin typeface="Times New Roman" panose="02020603050405020304" pitchFamily="18" charset="0"/>
              </a:rPr>
              <a:t>Cho đến nay, đây là thuật toán quan trọng được Google công nhận là một trong 3 yếu tố ảnh hưởng đến kết quả SEO</a:t>
            </a:r>
            <a:br>
              <a:rPr lang="vi-VN" dirty="0">
                <a:solidFill>
                  <a:srgbClr val="000000"/>
                </a:solidFill>
                <a:latin typeface="Times New Roman" panose="02020603050405020304" pitchFamily="18" charset="0"/>
              </a:rPr>
            </a:br>
            <a:endParaRPr lang="x-none" dirty="0">
              <a:solidFill>
                <a:srgbClr val="000000"/>
              </a:solidFill>
              <a:latin typeface="Times New Roman" panose="02020603050405020304" pitchFamily="18" charset="0"/>
            </a:endParaRPr>
          </a:p>
        </p:txBody>
      </p:sp>
      <p:sp>
        <p:nvSpPr>
          <p:cNvPr id="9" name="TextBox 8">
            <a:extLst>
              <a:ext uri="{FF2B5EF4-FFF2-40B4-BE49-F238E27FC236}">
                <a16:creationId xmlns="" xmlns:a16="http://schemas.microsoft.com/office/drawing/2014/main" id="{BF11BF4A-40D6-5145-F69B-16356C03CD12}"/>
              </a:ext>
            </a:extLst>
          </p:cNvPr>
          <p:cNvSpPr txBox="1"/>
          <p:nvPr/>
        </p:nvSpPr>
        <p:spPr>
          <a:xfrm rot="20530686">
            <a:off x="-22681" y="422550"/>
            <a:ext cx="3176954" cy="646331"/>
          </a:xfrm>
          <a:prstGeom prst="rect">
            <a:avLst/>
          </a:prstGeom>
          <a:noFill/>
        </p:spPr>
        <p:txBody>
          <a:bodyPr wrap="square" rtlCol="0">
            <a:spAutoFit/>
          </a:bodyPr>
          <a:lstStyle/>
          <a:p>
            <a:r>
              <a:rPr lang="en-US" sz="3600" b="1" i="1" dirty="0">
                <a:solidFill>
                  <a:prstClr val="black"/>
                </a:solidFill>
              </a:rPr>
              <a:t>C</a:t>
            </a:r>
            <a:r>
              <a:rPr lang="en-US" sz="3600" b="1" i="1" dirty="0" smtClean="0">
                <a:solidFill>
                  <a:prstClr val="black"/>
                </a:solidFill>
              </a:rPr>
              <a:t>Ơ </a:t>
            </a:r>
            <a:r>
              <a:rPr lang="en-US" sz="3600" b="1" i="1" dirty="0" err="1" smtClean="0">
                <a:solidFill>
                  <a:prstClr val="black"/>
                </a:solidFill>
              </a:rPr>
              <a:t>sở</a:t>
            </a:r>
            <a:r>
              <a:rPr lang="en-US" sz="3600" b="1" i="1" dirty="0" smtClean="0">
                <a:solidFill>
                  <a:prstClr val="black"/>
                </a:solidFill>
              </a:rPr>
              <a:t> </a:t>
            </a:r>
            <a:r>
              <a:rPr lang="en-US" sz="3600" b="1" i="1" dirty="0" err="1" smtClean="0">
                <a:solidFill>
                  <a:prstClr val="black"/>
                </a:solidFill>
              </a:rPr>
              <a:t>lý</a:t>
            </a:r>
            <a:r>
              <a:rPr lang="en-US" sz="3600" b="1" i="1" dirty="0" smtClean="0">
                <a:solidFill>
                  <a:prstClr val="black"/>
                </a:solidFill>
              </a:rPr>
              <a:t> </a:t>
            </a:r>
            <a:r>
              <a:rPr lang="en-US" sz="3600" b="1" i="1" dirty="0" err="1" smtClean="0">
                <a:solidFill>
                  <a:prstClr val="black"/>
                </a:solidFill>
              </a:rPr>
              <a:t>thuyết</a:t>
            </a:r>
            <a:endParaRPr lang="x-none" sz="3600" b="1" i="1" dirty="0">
              <a:solidFill>
                <a:prstClr val="black"/>
              </a:solidFill>
            </a:endParaRPr>
          </a:p>
        </p:txBody>
      </p:sp>
      <p:pic>
        <p:nvPicPr>
          <p:cNvPr id="1030" name="Picture 6" descr="Minions Bob #happy #look #minions #Bob #8K #wallpaper #hdwallpaper #desktop  | Minions bob, Minions wallpaper, Minions">
            <a:extLst>
              <a:ext uri="{FF2B5EF4-FFF2-40B4-BE49-F238E27FC236}">
                <a16:creationId xmlns="" xmlns:a16="http://schemas.microsoft.com/office/drawing/2014/main" id="{2C640444-0B85-91F7-3352-878A57FE8E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853"/>
          <a:stretch/>
        </p:blipFill>
        <p:spPr bwMode="auto">
          <a:xfrm>
            <a:off x="0" y="2855917"/>
            <a:ext cx="3176954" cy="325636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3269680" y="432890"/>
            <a:ext cx="3123932" cy="523220"/>
          </a:xfrm>
          <a:prstGeom prst="rect">
            <a:avLst/>
          </a:prstGeom>
        </p:spPr>
        <p:txBody>
          <a:bodyPr wrap="none">
            <a:spAutoFit/>
          </a:bodyPr>
          <a:lstStyle/>
          <a:p>
            <a:r>
              <a:rPr lang="en-US" sz="2800" b="1" i="1" dirty="0" err="1"/>
              <a:t>Thuật</a:t>
            </a:r>
            <a:r>
              <a:rPr lang="en-US" sz="2800" b="1" i="1" dirty="0"/>
              <a:t> </a:t>
            </a:r>
            <a:r>
              <a:rPr lang="en-US" sz="2800" b="1" i="1" dirty="0" err="1"/>
              <a:t>toán</a:t>
            </a:r>
            <a:r>
              <a:rPr lang="en-US" sz="2800" b="1" i="1" dirty="0"/>
              <a:t> </a:t>
            </a:r>
            <a:r>
              <a:rPr lang="en-US" sz="2800" b="1" i="1" dirty="0" err="1"/>
              <a:t>áp</a:t>
            </a:r>
            <a:r>
              <a:rPr lang="en-US" sz="2800" b="1" i="1" dirty="0"/>
              <a:t> </a:t>
            </a:r>
            <a:r>
              <a:rPr lang="en-US" sz="2800" b="1" i="1" dirty="0" err="1"/>
              <a:t>dụng</a:t>
            </a:r>
            <a:endParaRPr lang="x-none" sz="2800" b="1" i="1" dirty="0"/>
          </a:p>
        </p:txBody>
      </p:sp>
    </p:spTree>
    <p:extLst>
      <p:ext uri="{BB962C8B-B14F-4D97-AF65-F5344CB8AC3E}">
        <p14:creationId xmlns:p14="http://schemas.microsoft.com/office/powerpoint/2010/main" val="380423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strips(downLeft)">
                                      <p:cBhvr>
                                        <p:cTn id="35" dur="500"/>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Effect transition="in" filter="strips(downLeft)">
                                      <p:cBhvr>
                                        <p:cTn id="4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F2FBFC8-CA0A-F86F-B049-C14677C9CCF1}"/>
              </a:ext>
            </a:extLst>
          </p:cNvPr>
          <p:cNvSpPr txBox="1"/>
          <p:nvPr/>
        </p:nvSpPr>
        <p:spPr>
          <a:xfrm rot="20180455">
            <a:off x="-162363" y="241042"/>
            <a:ext cx="2558325" cy="830997"/>
          </a:xfrm>
          <a:prstGeom prst="rect">
            <a:avLst/>
          </a:prstGeom>
          <a:noFill/>
        </p:spPr>
        <p:txBody>
          <a:bodyPr wrap="square">
            <a:spAutoFit/>
          </a:bodyPr>
          <a:lstStyle/>
          <a:p>
            <a:r>
              <a:rPr lang="en-US" sz="2400" b="1" i="1" dirty="0" err="1">
                <a:solidFill>
                  <a:prstClr val="black"/>
                </a:solidFill>
                <a:latin typeface="Times New Roman" panose="02020603050405020304" pitchFamily="18" charset="0"/>
                <a:cs typeface="Times New Roman" panose="02020603050405020304" pitchFamily="18" charset="0"/>
              </a:rPr>
              <a:t>Các</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nền</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tảng</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và</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ngôn</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ngữ</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sử</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dụng</a:t>
            </a:r>
            <a:endParaRPr lang="x-none" sz="2400" b="1" i="1" dirty="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9C86064A-F87E-B475-01B3-97815ABB1A98}"/>
              </a:ext>
            </a:extLst>
          </p:cNvPr>
          <p:cNvSpPr txBox="1"/>
          <p:nvPr/>
        </p:nvSpPr>
        <p:spPr>
          <a:xfrm>
            <a:off x="1315844" y="1068252"/>
            <a:ext cx="4538545" cy="584775"/>
          </a:xfrm>
          <a:prstGeom prst="rect">
            <a:avLst/>
          </a:prstGeom>
          <a:noFill/>
        </p:spPr>
        <p:txBody>
          <a:bodyPr wrap="square" rtlCol="0">
            <a:spAutoFit/>
          </a:bodyPr>
          <a:lstStyle/>
          <a:p>
            <a:r>
              <a:rPr lang="en-US" sz="3200" i="1" dirty="0" err="1"/>
              <a:t>Xampp</a:t>
            </a:r>
            <a:r>
              <a:rPr lang="en-US" sz="3200" i="1" dirty="0"/>
              <a:t> Server</a:t>
            </a:r>
            <a:endParaRPr lang="x-none" sz="3200" i="1" dirty="0"/>
          </a:p>
        </p:txBody>
      </p:sp>
      <p:sp>
        <p:nvSpPr>
          <p:cNvPr id="7" name="TextBox 6">
            <a:extLst>
              <a:ext uri="{FF2B5EF4-FFF2-40B4-BE49-F238E27FC236}">
                <a16:creationId xmlns="" xmlns:a16="http://schemas.microsoft.com/office/drawing/2014/main" id="{D6B10380-37B6-5E0B-F9BF-96785F00C1B9}"/>
              </a:ext>
            </a:extLst>
          </p:cNvPr>
          <p:cNvSpPr txBox="1"/>
          <p:nvPr/>
        </p:nvSpPr>
        <p:spPr>
          <a:xfrm>
            <a:off x="1315845" y="2096429"/>
            <a:ext cx="10683898" cy="2769989"/>
          </a:xfrm>
          <a:prstGeom prst="rect">
            <a:avLst/>
          </a:prstGeom>
          <a:noFill/>
        </p:spPr>
        <p:txBody>
          <a:bodyPr wrap="square" rtlCol="0">
            <a:spAutoFit/>
          </a:bodyPr>
          <a:lstStyle/>
          <a:p>
            <a:pPr marL="342900" indent="-342900">
              <a:spcBef>
                <a:spcPts val="1200"/>
              </a:spcBef>
              <a:spcAft>
                <a:spcPts val="1200"/>
              </a:spcAft>
              <a:buFontTx/>
              <a:buChar char="-"/>
            </a:pPr>
            <a:r>
              <a:rPr lang="en-US" dirty="0" err="1">
                <a:solidFill>
                  <a:srgbClr val="1B1B1B"/>
                </a:solidFill>
                <a:latin typeface="Times New Roman" panose="02020603050405020304" pitchFamily="18" charset="0"/>
              </a:rPr>
              <a:t>Là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phần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mềm</a:t>
            </a:r>
            <a:r>
              <a:rPr lang="en-US" dirty="0">
                <a:solidFill>
                  <a:srgbClr val="1B1B1B"/>
                </a:solidFill>
                <a:latin typeface="Times New Roman" panose="02020603050405020304" pitchFamily="18" charset="0"/>
              </a:rPr>
              <a:t> web server </a:t>
            </a:r>
            <a:r>
              <a:rPr lang="en-US" dirty="0" err="1">
                <a:solidFill>
                  <a:srgbClr val="1B1B1B"/>
                </a:solidFill>
                <a:latin typeface="Times New Roman" panose="02020603050405020304" pitchFamily="18" charset="0"/>
              </a:rPr>
              <a:t>miễn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phí</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và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mã</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nguồn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mở</a:t>
            </a:r>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được ứng dụng trên các hệ điều hành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khác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nhau</a:t>
            </a:r>
            <a:endParaRPr lang="en-US" dirty="0">
              <a:solidFill>
                <a:srgbClr val="1B1B1B"/>
              </a:solidFill>
              <a:latin typeface="Times New Roman" panose="02020603050405020304" pitchFamily="18" charset="0"/>
            </a:endParaRPr>
          </a:p>
          <a:p>
            <a:pPr marL="342900" indent="-342900">
              <a:spcBef>
                <a:spcPts val="1200"/>
              </a:spcBef>
              <a:spcAft>
                <a:spcPts val="1200"/>
              </a:spcAft>
              <a:buFontTx/>
              <a:buChar char="-"/>
            </a:pPr>
            <a:r>
              <a:rPr lang="en-US" dirty="0">
                <a:solidFill>
                  <a:srgbClr val="1B1B1B"/>
                </a:solidFill>
                <a:latin typeface="Times New Roman" panose="02020603050405020304" pitchFamily="18" charset="0"/>
              </a:rPr>
              <a:t>XAMPP </a:t>
            </a:r>
            <a:r>
              <a:rPr lang="en-US" dirty="0" err="1">
                <a:solidFill>
                  <a:srgbClr val="1B1B1B"/>
                </a:solidFill>
                <a:latin typeface="Times New Roman" panose="02020603050405020304" pitchFamily="18" charset="0"/>
              </a:rPr>
              <a:t>hoạt</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động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dựa</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trên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sự</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tích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hợp</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của</a:t>
            </a:r>
            <a:r>
              <a:rPr lang="en-US" dirty="0">
                <a:solidFill>
                  <a:srgbClr val="1B1B1B"/>
                </a:solidFill>
                <a:latin typeface="Times New Roman" panose="02020603050405020304" pitchFamily="18" charset="0"/>
              </a:rPr>
              <a:t> 5 </a:t>
            </a:r>
            <a:r>
              <a:rPr lang="en-US" dirty="0" err="1">
                <a:solidFill>
                  <a:srgbClr val="1B1B1B"/>
                </a:solidFill>
                <a:latin typeface="Times New Roman" panose="02020603050405020304" pitchFamily="18" charset="0"/>
              </a:rPr>
              <a:t>phần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mềm</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chính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là</a:t>
            </a:r>
            <a:r>
              <a:rPr lang="en-US" dirty="0">
                <a:solidFill>
                  <a:srgbClr val="1B1B1B"/>
                </a:solidFill>
                <a:latin typeface="Times New Roman" panose="02020603050405020304" pitchFamily="18" charset="0"/>
              </a:rPr>
              <a:t> Cross-Platform (X), Apache (A), </a:t>
            </a:r>
            <a:r>
              <a:rPr lang="en-US" dirty="0" err="1">
                <a:solidFill>
                  <a:srgbClr val="1B1B1B"/>
                </a:solidFill>
                <a:latin typeface="Times New Roman" panose="02020603050405020304" pitchFamily="18" charset="0"/>
              </a:rPr>
              <a:t>MariaDB</a:t>
            </a:r>
            <a:r>
              <a:rPr lang="en-US" dirty="0">
                <a:solidFill>
                  <a:srgbClr val="1B1B1B"/>
                </a:solidFill>
                <a:latin typeface="Times New Roman" panose="02020603050405020304" pitchFamily="18" charset="0"/>
              </a:rPr>
              <a:t> (M), PHP (P), Perl (P),</a:t>
            </a:r>
          </a:p>
          <a:p>
            <a:pPr fontAlgn="base"/>
            <a:r>
              <a:rPr lang="en-US" dirty="0">
                <a:solidFill>
                  <a:srgbClr val="1B1B1B"/>
                </a:solidFill>
                <a:latin typeface="Times New Roman" panose="02020603050405020304" pitchFamily="18" charset="0"/>
              </a:rPr>
              <a:t>-     XAMPP </a:t>
            </a:r>
            <a:r>
              <a:rPr lang="en-US" dirty="0" err="1">
                <a:solidFill>
                  <a:srgbClr val="1B1B1B"/>
                </a:solidFill>
                <a:latin typeface="Times New Roman" panose="02020603050405020304" pitchFamily="18" charset="0"/>
              </a:rPr>
              <a:t>tích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hợp</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nhiều</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thành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phần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với</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các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tính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năng</a:t>
            </a:r>
            <a:r>
              <a:rPr lang="en-US" dirty="0">
                <a:solidFill>
                  <a:srgbClr val="1B1B1B"/>
                </a:solidFill>
                <a:latin typeface="Times New Roman" panose="02020603050405020304" pitchFamily="18" charset="0"/>
              </a:rPr>
              <a:t>:</a:t>
            </a:r>
            <a:r>
              <a:rPr lang="vi-VN" dirty="0">
                <a:solidFill>
                  <a:srgbClr val="1B1B1B"/>
                </a:solidFill>
                <a:latin typeface="Times New Roman" panose="02020603050405020304" pitchFamily="18" charset="0"/>
              </a:rPr>
              <a:t>Apache</a:t>
            </a:r>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PHP</a:t>
            </a:r>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MySQL </a:t>
            </a:r>
            <a:endParaRPr lang="en-US" dirty="0">
              <a:solidFill>
                <a:srgbClr val="1B1B1B"/>
              </a:solidFill>
              <a:latin typeface="Times New Roman" panose="02020603050405020304" pitchFamily="18" charset="0"/>
            </a:endParaRPr>
          </a:p>
          <a:p>
            <a:r>
              <a:rPr lang="vi-VN" dirty="0">
                <a:solidFill>
                  <a:srgbClr val="1B1B1B"/>
                </a:solidFill>
                <a:latin typeface="Times New Roman" panose="02020603050405020304" pitchFamily="18" charset="0"/>
              </a:rPr>
              <a:t>XAMPP có giao diện khá tiện lợi, người dùng có thể chủ động bật/tắt hoặc khởi động lại</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dễ</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dàng</a:t>
            </a:r>
            <a:r>
              <a:rPr lang="vi-VN" dirty="0">
                <a:solidFill>
                  <a:srgbClr val="1B1B1B"/>
                </a:solidFill>
                <a:latin typeface="Times New Roman" panose="02020603050405020304" pitchFamily="18" charset="0"/>
              </a:rPr>
              <a:t/>
            </a:r>
            <a:br>
              <a:rPr lang="vi-VN" dirty="0">
                <a:solidFill>
                  <a:srgbClr val="1B1B1B"/>
                </a:solidFill>
                <a:latin typeface="Times New Roman" panose="02020603050405020304" pitchFamily="18" charset="0"/>
              </a:rPr>
            </a:br>
            <a:r>
              <a:rPr lang="en-US" dirty="0" smtClean="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Tuy</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nhiên</a:t>
            </a:r>
            <a:r>
              <a:rPr lang="en-US" dirty="0">
                <a:solidFill>
                  <a:srgbClr val="1B1B1B"/>
                </a:solidFill>
                <a:latin typeface="Times New Roman" panose="02020603050405020304" pitchFamily="18" charset="0"/>
              </a:rPr>
              <a:t>, d</a:t>
            </a:r>
            <a:r>
              <a:rPr lang="vi-VN" dirty="0">
                <a:solidFill>
                  <a:srgbClr val="1B1B1B"/>
                </a:solidFill>
                <a:latin typeface="Times New Roman" panose="02020603050405020304" pitchFamily="18" charset="0"/>
              </a:rPr>
              <a:t>o có cấu hình đơn giản nên XAMPP không hỗ trợ cấu hình Module, cũng không có Version MySQL nên đôi khi sẽ gây ra bất tiện cho người dùng.</a:t>
            </a:r>
            <a:br>
              <a:rPr lang="vi-VN" dirty="0">
                <a:solidFill>
                  <a:srgbClr val="1B1B1B"/>
                </a:solidFill>
                <a:latin typeface="Times New Roman" panose="02020603050405020304" pitchFamily="18" charset="0"/>
              </a:rPr>
            </a:br>
            <a:endParaRPr lang="x-none" dirty="0">
              <a:solidFill>
                <a:srgbClr val="1B1B1B"/>
              </a:solidFill>
              <a:latin typeface="Times New Roman" panose="02020603050405020304" pitchFamily="18" charset="0"/>
            </a:endParaRPr>
          </a:p>
        </p:txBody>
      </p:sp>
      <p:pic>
        <p:nvPicPr>
          <p:cNvPr id="1026" name="Picture 2" descr="https://lh4.googleusercontent.com/-8WyXUAgeUafKeXOhpHd5gOoRBdAAGpKP9k0zp1o3uME1wrkfbWxKCSid7kDqcsKSHvDJpBiAVyIvTktqK2hzJbEQX3zbatUDbdkN_-h8fVdwBhDbOvHZ_NgVE9fsluLmDbdl4gFzsY-Ty7ulkTvOWFgKc6QjxBt1gasDTrihDgEV7xjBIUjRJPiM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5131566"/>
            <a:ext cx="4019550"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0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dissolve">
                                      <p:cBhvr>
                                        <p:cTn id="1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F2FBFC8-CA0A-F86F-B049-C14677C9CCF1}"/>
              </a:ext>
            </a:extLst>
          </p:cNvPr>
          <p:cNvSpPr txBox="1"/>
          <p:nvPr/>
        </p:nvSpPr>
        <p:spPr>
          <a:xfrm rot="20180455">
            <a:off x="-162363" y="241042"/>
            <a:ext cx="2558325" cy="830997"/>
          </a:xfrm>
          <a:prstGeom prst="rect">
            <a:avLst/>
          </a:prstGeom>
          <a:noFill/>
        </p:spPr>
        <p:txBody>
          <a:bodyPr wrap="square">
            <a:spAutoFit/>
          </a:bodyPr>
          <a:lstStyle/>
          <a:p>
            <a:r>
              <a:rPr lang="en-US" sz="2400" b="1" i="1" dirty="0" err="1" smtClean="0">
                <a:solidFill>
                  <a:prstClr val="black"/>
                </a:solidFill>
                <a:latin typeface="Times New Roman" panose="02020603050405020304" pitchFamily="18" charset="0"/>
                <a:cs typeface="Times New Roman" panose="02020603050405020304" pitchFamily="18" charset="0"/>
              </a:rPr>
              <a:t>Các</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nền</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tảng</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và</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ngôn</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ngữ</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sử</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dụng</a:t>
            </a:r>
            <a:endParaRPr lang="x-none" sz="2400" b="1" i="1" dirty="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9C86064A-F87E-B475-01B3-97815ABB1A98}"/>
              </a:ext>
            </a:extLst>
          </p:cNvPr>
          <p:cNvSpPr txBox="1"/>
          <p:nvPr/>
        </p:nvSpPr>
        <p:spPr>
          <a:xfrm>
            <a:off x="1315844" y="1068252"/>
            <a:ext cx="4538545" cy="584775"/>
          </a:xfrm>
          <a:prstGeom prst="rect">
            <a:avLst/>
          </a:prstGeom>
          <a:noFill/>
        </p:spPr>
        <p:txBody>
          <a:bodyPr wrap="square" rtlCol="0">
            <a:spAutoFit/>
          </a:bodyPr>
          <a:lstStyle/>
          <a:p>
            <a:r>
              <a:rPr lang="en-US" sz="3200" b="1" dirty="0"/>
              <a:t>Visual Studio Code</a:t>
            </a:r>
            <a:endParaRPr lang="x-none" sz="3200" i="1" dirty="0">
              <a:solidFill>
                <a:prstClr val="black"/>
              </a:solidFill>
            </a:endParaRPr>
          </a:p>
        </p:txBody>
      </p:sp>
      <p:sp>
        <p:nvSpPr>
          <p:cNvPr id="7" name="TextBox 6">
            <a:extLst>
              <a:ext uri="{FF2B5EF4-FFF2-40B4-BE49-F238E27FC236}">
                <a16:creationId xmlns="" xmlns:a16="http://schemas.microsoft.com/office/drawing/2014/main" id="{D6B10380-37B6-5E0B-F9BF-96785F00C1B9}"/>
              </a:ext>
            </a:extLst>
          </p:cNvPr>
          <p:cNvSpPr txBox="1"/>
          <p:nvPr/>
        </p:nvSpPr>
        <p:spPr>
          <a:xfrm>
            <a:off x="1315845" y="2096429"/>
            <a:ext cx="10683898" cy="3570208"/>
          </a:xfrm>
          <a:prstGeom prst="rect">
            <a:avLst/>
          </a:prstGeom>
          <a:noFill/>
        </p:spPr>
        <p:txBody>
          <a:bodyPr wrap="square" rtlCol="0">
            <a:spAutoFit/>
          </a:bodyPr>
          <a:lstStyle/>
          <a:p>
            <a:pPr marL="342900" indent="-342900">
              <a:spcBef>
                <a:spcPts val="1200"/>
              </a:spcBef>
              <a:spcAft>
                <a:spcPts val="1200"/>
              </a:spcAft>
              <a:buFontTx/>
              <a:buChar char="-"/>
            </a:pPr>
            <a:r>
              <a:rPr lang="en-US" dirty="0">
                <a:solidFill>
                  <a:srgbClr val="1B1B1B"/>
                </a:solidFill>
                <a:latin typeface="Times New Roman" panose="02020603050405020304" pitchFamily="18" charset="0"/>
              </a:rPr>
              <a:t>Visual Studio Code </a:t>
            </a:r>
            <a:r>
              <a:rPr lang="en-US" dirty="0" err="1">
                <a:solidFill>
                  <a:srgbClr val="1B1B1B"/>
                </a:solidFill>
                <a:latin typeface="Times New Roman" panose="02020603050405020304" pitchFamily="18" charset="0"/>
              </a:rPr>
              <a:t>chính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là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ứng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dụng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cho</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phép</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biên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tập</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soạn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thảo</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các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đoạn</a:t>
            </a:r>
            <a:r>
              <a:rPr lang="en-US" dirty="0">
                <a:solidFill>
                  <a:srgbClr val="1B1B1B"/>
                </a:solidFill>
                <a:latin typeface="Times New Roman" panose="02020603050405020304" pitchFamily="18" charset="0"/>
              </a:rPr>
              <a:t> code </a:t>
            </a:r>
            <a:r>
              <a:rPr lang="en-US" dirty="0" err="1">
                <a:solidFill>
                  <a:srgbClr val="1B1B1B"/>
                </a:solidFill>
                <a:latin typeface="Times New Roman" panose="02020603050405020304" pitchFamily="18" charset="0"/>
              </a:rPr>
              <a:t>để</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hỗ</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trợ</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trong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quá</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trình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thực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hiện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xây</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dựng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thiết</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kế</a:t>
            </a:r>
            <a:r>
              <a:rPr lang="en-US" dirty="0">
                <a:solidFill>
                  <a:srgbClr val="1B1B1B"/>
                </a:solidFill>
                <a:latin typeface="Times New Roman" panose="02020603050405020304" pitchFamily="18" charset="0"/>
              </a:rPr>
              <a:t> website </a:t>
            </a:r>
            <a:r>
              <a:rPr lang="en-US" dirty="0" err="1">
                <a:solidFill>
                  <a:srgbClr val="1B1B1B"/>
                </a:solidFill>
                <a:latin typeface="Times New Roman" panose="02020603050405020304" pitchFamily="18" charset="0"/>
              </a:rPr>
              <a:t>một</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cách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nhanh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chóng</a:t>
            </a:r>
            <a:endParaRPr lang="en-US" dirty="0">
              <a:solidFill>
                <a:srgbClr val="1B1B1B"/>
              </a:solidFill>
              <a:latin typeface="Times New Roman" panose="02020603050405020304" pitchFamily="18" charset="0"/>
            </a:endParaRPr>
          </a:p>
          <a:p>
            <a:pPr fontAlgn="base"/>
            <a:r>
              <a:rPr lang="en-US" dirty="0">
                <a:solidFill>
                  <a:srgbClr val="1B1B1B"/>
                </a:solidFill>
                <a:latin typeface="Times New Roman" panose="02020603050405020304" pitchFamily="18" charset="0"/>
              </a:rPr>
              <a:t>-    Visual Studio Code  </a:t>
            </a:r>
            <a:r>
              <a:rPr lang="en-US" dirty="0" err="1">
                <a:solidFill>
                  <a:srgbClr val="1B1B1B"/>
                </a:solidFill>
                <a:latin typeface="Times New Roman" panose="02020603050405020304" pitchFamily="18" charset="0"/>
              </a:rPr>
              <a:t>hỗ</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tợ</a:t>
            </a:r>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Đa dạng ngôn ngữ lập trình giúp người dùng thỏa sức sáng tạo và sử dụng như HTML, CSS, JavaScript, C++,…</a:t>
            </a:r>
            <a:r>
              <a:rPr lang="en-US" dirty="0">
                <a:solidFill>
                  <a:srgbClr val="1B1B1B"/>
                </a:solidFill>
                <a:latin typeface="Times New Roman" panose="02020603050405020304" pitchFamily="18" charset="0"/>
              </a:rPr>
              <a:t>. </a:t>
            </a:r>
          </a:p>
          <a:p>
            <a:pPr fontAlgn="base"/>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Các tiện ích mở rộng rất đa dạng và phong phú. Tích hợp các tính năng quan trọng như tính năng bảo mật (Git), khả năng tăng tốc xử lý vòng lặp (Debug),…</a:t>
            </a:r>
          </a:p>
          <a:p>
            <a:pPr marL="285750" indent="-285750">
              <a:buFontTx/>
              <a:buChar char="-"/>
            </a:pPr>
            <a:r>
              <a:rPr lang="en-US" dirty="0" err="1">
                <a:solidFill>
                  <a:srgbClr val="1B1B1B"/>
                </a:solidFill>
                <a:latin typeface="Times New Roman" panose="02020603050405020304" pitchFamily="18" charset="0"/>
              </a:rPr>
              <a:t>Trên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hết</a:t>
            </a:r>
            <a:r>
              <a:rPr lang="en-US" dirty="0">
                <a:solidFill>
                  <a:srgbClr val="1B1B1B"/>
                </a:solidFill>
                <a:latin typeface="Times New Roman" panose="02020603050405020304" pitchFamily="18" charset="0"/>
              </a:rPr>
              <a:t> Visual Studio Code </a:t>
            </a:r>
            <a:r>
              <a:rPr lang="en-US" dirty="0" err="1">
                <a:solidFill>
                  <a:srgbClr val="1B1B1B"/>
                </a:solidFill>
                <a:latin typeface="Times New Roman" panose="02020603050405020304" pitchFamily="18" charset="0"/>
              </a:rPr>
              <a:t>là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phần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mềm</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miễn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phí</a:t>
            </a:r>
            <a:r>
              <a:rPr lang="en-US" dirty="0">
                <a:solidFill>
                  <a:srgbClr val="1B1B1B"/>
                </a:solidFill>
                <a:latin typeface="Times New Roman" panose="02020603050405020304" pitchFamily="18" charset="0"/>
              </a:rPr>
              <a:t>. </a:t>
            </a:r>
          </a:p>
          <a:p>
            <a:pPr fontAlgn="base"/>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Bên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cạnh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đó</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VsCode</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cũng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có</a:t>
            </a:r>
            <a:r>
              <a:rPr lang="en-US" dirty="0">
                <a:solidFill>
                  <a:srgbClr val="1B1B1B"/>
                </a:solidFill>
                <a:latin typeface="Times New Roman" panose="02020603050405020304" pitchFamily="18" charset="0"/>
              </a:rPr>
              <a:t> 1 </a:t>
            </a:r>
            <a:r>
              <a:rPr lang="en-US" dirty="0" err="1">
                <a:solidFill>
                  <a:srgbClr val="1B1B1B"/>
                </a:solidFill>
                <a:latin typeface="Times New Roman" panose="02020603050405020304" pitchFamily="18" charset="0"/>
              </a:rPr>
              <a:t>số</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nhược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điểm</a:t>
            </a:r>
            <a:r>
              <a:rPr lang="en-US" dirty="0">
                <a:solidFill>
                  <a:srgbClr val="1B1B1B"/>
                </a:solidFill>
                <a:latin typeface="Times New Roman" panose="02020603050405020304" pitchFamily="18" charset="0"/>
              </a:rPr>
              <a:t>:</a:t>
            </a:r>
          </a:p>
          <a:p>
            <a:pPr fontAlgn="base"/>
            <a:r>
              <a:rPr lang="en-US" dirty="0">
                <a:solidFill>
                  <a:srgbClr val="1B1B1B"/>
                </a:solidFill>
                <a:latin typeface="Times New Roman" panose="02020603050405020304" pitchFamily="18" charset="0"/>
              </a:rPr>
              <a:t>	+ </a:t>
            </a:r>
            <a:r>
              <a:rPr lang="en-US" dirty="0" err="1">
                <a:solidFill>
                  <a:srgbClr val="1B1B1B"/>
                </a:solidFill>
                <a:latin typeface="Times New Roman" panose="02020603050405020304" pitchFamily="18" charset="0"/>
              </a:rPr>
              <a:t>Bộ</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nhớ</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và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mức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sử</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dụng</a:t>
            </a:r>
            <a:r>
              <a:rPr lang="en-US" dirty="0">
                <a:solidFill>
                  <a:srgbClr val="1B1B1B"/>
                </a:solidFill>
                <a:latin typeface="Times New Roman" panose="02020603050405020304" pitchFamily="18" charset="0"/>
              </a:rPr>
              <a:t> pin </a:t>
            </a:r>
            <a:r>
              <a:rPr lang="en-US" dirty="0" err="1">
                <a:solidFill>
                  <a:srgbClr val="1B1B1B"/>
                </a:solidFill>
                <a:latin typeface="Times New Roman" panose="02020603050405020304" pitchFamily="18" charset="0"/>
              </a:rPr>
              <a:t>của</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VSCode</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khá</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tệ</a:t>
            </a:r>
            <a:r>
              <a:rPr lang="en-US" dirty="0">
                <a:solidFill>
                  <a:srgbClr val="1B1B1B"/>
                </a:solidFill>
                <a:latin typeface="Times New Roman" panose="02020603050405020304" pitchFamily="18" charset="0"/>
              </a:rPr>
              <a:t>.</a:t>
            </a:r>
          </a:p>
          <a:p>
            <a:pPr fontAlgn="base"/>
            <a:r>
              <a:rPr lang="en-US" dirty="0">
                <a:solidFill>
                  <a:srgbClr val="1B1B1B"/>
                </a:solidFill>
                <a:latin typeface="Times New Roman" panose="02020603050405020304" pitchFamily="18" charset="0"/>
              </a:rPr>
              <a:t>	+ </a:t>
            </a:r>
            <a:r>
              <a:rPr lang="en-US" dirty="0" err="1">
                <a:solidFill>
                  <a:srgbClr val="1B1B1B"/>
                </a:solidFill>
                <a:latin typeface="Times New Roman" panose="02020603050405020304" pitchFamily="18" charset="0"/>
              </a:rPr>
              <a:t>Không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có</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git</a:t>
            </a:r>
            <a:r>
              <a:rPr lang="en-US" dirty="0">
                <a:solidFill>
                  <a:srgbClr val="1B1B1B"/>
                </a:solidFill>
                <a:latin typeface="Times New Roman" panose="02020603050405020304" pitchFamily="18" charset="0"/>
              </a:rPr>
              <a:t> merge</a:t>
            </a:r>
          </a:p>
          <a:p>
            <a:pPr fontAlgn="base"/>
            <a:r>
              <a:rPr lang="en-US" dirty="0">
                <a:solidFill>
                  <a:srgbClr val="1B1B1B"/>
                </a:solidFill>
                <a:latin typeface="Times New Roman" panose="02020603050405020304" pitchFamily="18" charset="0"/>
              </a:rPr>
              <a:t>	+ </a:t>
            </a:r>
            <a:r>
              <a:rPr lang="en-US" dirty="0" err="1">
                <a:solidFill>
                  <a:srgbClr val="1B1B1B"/>
                </a:solidFill>
                <a:latin typeface="Times New Roman" panose="02020603050405020304" pitchFamily="18" charset="0"/>
              </a:rPr>
              <a:t>Các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phím</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tắt</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mặc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định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không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có</a:t>
            </a:r>
            <a:r>
              <a:rPr lang="en-US" dirty="0">
                <a:solidFill>
                  <a:srgbClr val="1B1B1B"/>
                </a:solidFill>
                <a:latin typeface="Times New Roman" panose="02020603050405020304" pitchFamily="18" charset="0"/>
              </a:rPr>
              <a:t> ý </a:t>
            </a:r>
            <a:r>
              <a:rPr lang="en-US" dirty="0" err="1">
                <a:solidFill>
                  <a:srgbClr val="1B1B1B"/>
                </a:solidFill>
                <a:latin typeface="Times New Roman" panose="02020603050405020304" pitchFamily="18" charset="0"/>
              </a:rPr>
              <a:t>nghĩa</a:t>
            </a:r>
            <a:endParaRPr lang="en-US" dirty="0">
              <a:solidFill>
                <a:srgbClr val="1B1B1B"/>
              </a:solidFill>
              <a:latin typeface="Times New Roman" panose="02020603050405020304" pitchFamily="18" charset="0"/>
            </a:endParaRPr>
          </a:p>
          <a:p>
            <a:pPr marL="285750" indent="-285750">
              <a:buFontTx/>
              <a:buChar char="-"/>
            </a:pPr>
            <a:endParaRPr lang="x-none" dirty="0">
              <a:solidFill>
                <a:srgbClr val="1B1B1B"/>
              </a:solidFill>
              <a:latin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8291020" y="4281988"/>
            <a:ext cx="3171429" cy="1750327"/>
          </a:xfrm>
          <a:prstGeom prst="rect">
            <a:avLst/>
          </a:prstGeom>
        </p:spPr>
      </p:pic>
    </p:spTree>
    <p:extLst>
      <p:ext uri="{BB962C8B-B14F-4D97-AF65-F5344CB8AC3E}">
        <p14:creationId xmlns:p14="http://schemas.microsoft.com/office/powerpoint/2010/main" val="277504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dissolve">
                                      <p:cBhvr>
                                        <p:cTn id="13" dur="500"/>
                                        <p:tgtEl>
                                          <p:spTgt spid="7">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dissolve">
                                      <p:cBhvr>
                                        <p:cTn id="16" dur="500"/>
                                        <p:tgtEl>
                                          <p:spTgt spid="7">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dissolve">
                                      <p:cBhvr>
                                        <p:cTn id="19" dur="500"/>
                                        <p:tgtEl>
                                          <p:spTgt spid="7">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dissolve">
                                      <p:cBhvr>
                                        <p:cTn id="22" dur="500"/>
                                        <p:tgtEl>
                                          <p:spTgt spid="7">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dissolve">
                                      <p:cBhvr>
                                        <p:cTn id="25" dur="500"/>
                                        <p:tgtEl>
                                          <p:spTgt spid="7">
                                            <p:txEl>
                                              <p:pRg st="7" end="7"/>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dissolv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F2FBFC8-CA0A-F86F-B049-C14677C9CCF1}"/>
              </a:ext>
            </a:extLst>
          </p:cNvPr>
          <p:cNvSpPr txBox="1"/>
          <p:nvPr/>
        </p:nvSpPr>
        <p:spPr>
          <a:xfrm rot="20180455">
            <a:off x="-162363" y="241042"/>
            <a:ext cx="2558325" cy="830997"/>
          </a:xfrm>
          <a:prstGeom prst="rect">
            <a:avLst/>
          </a:prstGeom>
          <a:noFill/>
        </p:spPr>
        <p:txBody>
          <a:bodyPr wrap="square">
            <a:spAutoFit/>
          </a:bodyPr>
          <a:lstStyle/>
          <a:p>
            <a:r>
              <a:rPr lang="en-US" sz="2400" b="1" i="1" dirty="0" err="1">
                <a:solidFill>
                  <a:prstClr val="black"/>
                </a:solidFill>
                <a:latin typeface="Times New Roman" panose="02020603050405020304" pitchFamily="18" charset="0"/>
                <a:cs typeface="Times New Roman" panose="02020603050405020304" pitchFamily="18" charset="0"/>
              </a:rPr>
              <a:t>Các</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nền</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tảng</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và</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ngôn</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ngữ</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sử</a:t>
            </a:r>
            <a:r>
              <a:rPr lang="en-US" sz="2400" b="1" i="1" dirty="0">
                <a:solidFill>
                  <a:prstClr val="black"/>
                </a:solidFill>
                <a:latin typeface="Times New Roman" panose="02020603050405020304" pitchFamily="18" charset="0"/>
                <a:cs typeface="Times New Roman" panose="02020603050405020304" pitchFamily="18" charset="0"/>
              </a:rPr>
              <a:t> </a:t>
            </a:r>
            <a:r>
              <a:rPr lang="en-US" sz="2400" b="1" i="1" dirty="0" err="1">
                <a:solidFill>
                  <a:prstClr val="black"/>
                </a:solidFill>
                <a:latin typeface="Times New Roman" panose="02020603050405020304" pitchFamily="18" charset="0"/>
                <a:cs typeface="Times New Roman" panose="02020603050405020304" pitchFamily="18" charset="0"/>
              </a:rPr>
              <a:t>dụng</a:t>
            </a:r>
            <a:endParaRPr lang="x-none" sz="2400" b="1" i="1" dirty="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9C86064A-F87E-B475-01B3-97815ABB1A98}"/>
              </a:ext>
            </a:extLst>
          </p:cNvPr>
          <p:cNvSpPr txBox="1"/>
          <p:nvPr/>
        </p:nvSpPr>
        <p:spPr>
          <a:xfrm>
            <a:off x="1315844" y="1068252"/>
            <a:ext cx="4538545" cy="584775"/>
          </a:xfrm>
          <a:prstGeom prst="rect">
            <a:avLst/>
          </a:prstGeom>
          <a:noFill/>
        </p:spPr>
        <p:txBody>
          <a:bodyPr wrap="square" rtlCol="0">
            <a:spAutoFit/>
          </a:bodyPr>
          <a:lstStyle/>
          <a:p>
            <a:r>
              <a:rPr lang="en-US" sz="3200" b="1" dirty="0">
                <a:solidFill>
                  <a:prstClr val="black"/>
                </a:solidFill>
              </a:rPr>
              <a:t> </a:t>
            </a:r>
            <a:r>
              <a:rPr lang="en-US" sz="3200" b="1" dirty="0" err="1" smtClean="0"/>
              <a:t>StarUML</a:t>
            </a:r>
            <a:endParaRPr lang="x-none" sz="3200" i="1" dirty="0">
              <a:solidFill>
                <a:prstClr val="black"/>
              </a:solidFill>
            </a:endParaRPr>
          </a:p>
        </p:txBody>
      </p:sp>
      <p:sp>
        <p:nvSpPr>
          <p:cNvPr id="7" name="TextBox 6">
            <a:extLst>
              <a:ext uri="{FF2B5EF4-FFF2-40B4-BE49-F238E27FC236}">
                <a16:creationId xmlns="" xmlns:a16="http://schemas.microsoft.com/office/drawing/2014/main" id="{D6B10380-37B6-5E0B-F9BF-96785F00C1B9}"/>
              </a:ext>
            </a:extLst>
          </p:cNvPr>
          <p:cNvSpPr txBox="1"/>
          <p:nvPr/>
        </p:nvSpPr>
        <p:spPr>
          <a:xfrm>
            <a:off x="1315845" y="2096429"/>
            <a:ext cx="10683898" cy="4801314"/>
          </a:xfrm>
          <a:prstGeom prst="rect">
            <a:avLst/>
          </a:prstGeom>
          <a:noFill/>
        </p:spPr>
        <p:txBody>
          <a:bodyPr wrap="square" rtlCol="0">
            <a:spAutoFit/>
          </a:bodyPr>
          <a:lstStyle/>
          <a:p>
            <a:pPr marL="342900" indent="-342900">
              <a:spcBef>
                <a:spcPts val="1200"/>
              </a:spcBef>
              <a:spcAft>
                <a:spcPts val="1200"/>
              </a:spcAft>
              <a:buFontTx/>
              <a:buChar char="-"/>
            </a:pPr>
            <a:r>
              <a:rPr lang="en-US" dirty="0">
                <a:solidFill>
                  <a:srgbClr val="1B1B1B"/>
                </a:solidFill>
                <a:latin typeface="Times New Roman" panose="02020603050405020304" pitchFamily="18" charset="0"/>
              </a:rPr>
              <a:t>Start UML </a:t>
            </a:r>
            <a:r>
              <a:rPr lang="en-US" dirty="0" err="1">
                <a:solidFill>
                  <a:srgbClr val="1B1B1B"/>
                </a:solidFill>
                <a:latin typeface="Times New Roman" panose="02020603050405020304" pitchFamily="18" charset="0"/>
              </a:rPr>
              <a:t>là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một</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mô</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hình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nền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tảng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là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phần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mềm</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hỗ</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trợ</a:t>
            </a:r>
            <a:r>
              <a:rPr lang="en-US" dirty="0">
                <a:solidFill>
                  <a:srgbClr val="1B1B1B"/>
                </a:solidFill>
                <a:latin typeface="Times New Roman" panose="02020603050405020304" pitchFamily="18" charset="0"/>
              </a:rPr>
              <a:t> UML</a:t>
            </a:r>
          </a:p>
          <a:p>
            <a:pPr>
              <a:spcBef>
                <a:spcPts val="1200"/>
              </a:spcBef>
              <a:spcAft>
                <a:spcPts val="1200"/>
              </a:spcAft>
            </a:pPr>
            <a:r>
              <a:rPr lang="en-US" dirty="0">
                <a:solidFill>
                  <a:srgbClr val="1B1B1B"/>
                </a:solidFill>
                <a:latin typeface="Times New Roman" panose="02020603050405020304" pitchFamily="18" charset="0"/>
              </a:rPr>
              <a:t>(Unified Modeling Language), </a:t>
            </a:r>
            <a:r>
              <a:rPr lang="en-US" dirty="0" err="1">
                <a:solidFill>
                  <a:srgbClr val="1B1B1B"/>
                </a:solidFill>
                <a:latin typeface="Times New Roman" panose="02020603050405020304" pitchFamily="18" charset="0"/>
              </a:rPr>
              <a:t>hỗ</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trợ</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phân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tích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và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thiết</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kế</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hệ</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thống</a:t>
            </a:r>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 </a:t>
            </a:r>
            <a:endParaRPr lang="en-US" dirty="0">
              <a:solidFill>
                <a:srgbClr val="1B1B1B"/>
              </a:solidFill>
              <a:latin typeface="Times New Roman" panose="02020603050405020304" pitchFamily="18" charset="0"/>
            </a:endParaRPr>
          </a:p>
          <a:p>
            <a:pPr>
              <a:spcBef>
                <a:spcPts val="1200"/>
              </a:spcBef>
              <a:spcAft>
                <a:spcPts val="1200"/>
              </a:spcAft>
            </a:pPr>
            <a:r>
              <a:rPr lang="vi-VN" dirty="0">
                <a:solidFill>
                  <a:srgbClr val="1B1B1B"/>
                </a:solidFill>
                <a:latin typeface="Times New Roman" panose="02020603050405020304" pitchFamily="18" charset="0"/>
              </a:rPr>
              <a:t>đảm bảo tối đa hóa năng suất và chất lượng của các dự án phần mềm</a:t>
            </a:r>
            <a:r>
              <a:rPr lang="en-US" dirty="0">
                <a:solidFill>
                  <a:srgbClr val="1B1B1B"/>
                </a:solidFill>
                <a:latin typeface="Times New Roman" panose="02020603050405020304" pitchFamily="18" charset="0"/>
              </a:rPr>
              <a:t>,</a:t>
            </a:r>
          </a:p>
          <a:p>
            <a:pPr>
              <a:spcBef>
                <a:spcPts val="1200"/>
              </a:spcBef>
              <a:spcAft>
                <a:spcPts val="1200"/>
              </a:spcAft>
            </a:pPr>
            <a:r>
              <a:rPr lang="vi-VN" dirty="0">
                <a:solidFill>
                  <a:srgbClr val="1B1B1B"/>
                </a:solidFill>
                <a:latin typeface="Times New Roman" panose="02020603050405020304" pitchFamily="18" charset="0"/>
              </a:rPr>
              <a:t>cho phép mô hình hóa nên sẽ không phụ thuộc vào người code, ngôn ngữ code hay nền tảng sử dụng</a:t>
            </a:r>
            <a:endParaRPr lang="en-US" dirty="0">
              <a:solidFill>
                <a:srgbClr val="1B1B1B"/>
              </a:solidFill>
              <a:latin typeface="Times New Roman" panose="02020603050405020304" pitchFamily="18" charset="0"/>
            </a:endParaRPr>
          </a:p>
          <a:p>
            <a:pPr marL="285750" indent="-285750">
              <a:spcBef>
                <a:spcPts val="1200"/>
              </a:spcBef>
              <a:spcAft>
                <a:spcPts val="1200"/>
              </a:spcAft>
              <a:buFontTx/>
              <a:buChar char="-"/>
            </a:pPr>
            <a:r>
              <a:rPr lang="vi-VN" dirty="0">
                <a:solidFill>
                  <a:srgbClr val="1B1B1B"/>
                </a:solidFill>
                <a:latin typeface="Times New Roman" panose="02020603050405020304" pitchFamily="18" charset="0"/>
              </a:rPr>
              <a:t>Lý do mạnh mẽ nhất để sử dụng UML bởi vì nó đã trở thành chuẩn mực đối với mô hình hướng đối tượng. Nếu cần thu hút một nhóm các nhà phát triển hoặc cần chuyển thông tin trong mô hình cho những người khác</a:t>
            </a:r>
            <a:endParaRPr lang="en-US" dirty="0">
              <a:solidFill>
                <a:srgbClr val="1B1B1B"/>
              </a:solidFill>
              <a:latin typeface="Times New Roman" panose="02020603050405020304" pitchFamily="18" charset="0"/>
            </a:endParaRPr>
          </a:p>
          <a:p>
            <a:pPr marL="285750" indent="-285750">
              <a:buFontTx/>
              <a:buChar char="-"/>
            </a:pPr>
            <a:r>
              <a:rPr lang="vi-VN" dirty="0">
                <a:solidFill>
                  <a:srgbClr val="1B1B1B"/>
                </a:solidFill>
                <a:latin typeface="Times New Roman" panose="02020603050405020304" pitchFamily="18" charset="0"/>
              </a:rPr>
              <a:t> Có các loại sơ đồ UML chủ y</a:t>
            </a:r>
            <a:r>
              <a:rPr lang="en-US" dirty="0" err="1">
                <a:solidFill>
                  <a:srgbClr val="1B1B1B"/>
                </a:solidFill>
                <a:latin typeface="Times New Roman" panose="02020603050405020304" pitchFamily="18" charset="0"/>
              </a:rPr>
              <a:t>ếu</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có</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thể</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kể</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đến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như</a:t>
            </a:r>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Sơ đồ lớp (Class Diagram)</a:t>
            </a:r>
            <a:r>
              <a:rPr lang="en-US" dirty="0">
                <a:solidFill>
                  <a:srgbClr val="1B1B1B"/>
                </a:solidFill>
                <a:latin typeface="Times New Roman" panose="02020603050405020304" pitchFamily="18" charset="0"/>
              </a:rPr>
              <a:t>,</a:t>
            </a:r>
            <a:r>
              <a:rPr lang="vi-VN" dirty="0">
                <a:solidFill>
                  <a:srgbClr val="1B1B1B"/>
                </a:solidFill>
                <a:latin typeface="Times New Roman" panose="02020603050405020304" pitchFamily="18" charset="0"/>
              </a:rPr>
              <a:t>Sơ đồ đối tượng(Object Diagram)</a:t>
            </a:r>
            <a:r>
              <a:rPr lang="en-US" dirty="0">
                <a:solidFill>
                  <a:srgbClr val="1B1B1B"/>
                </a:solidFill>
                <a:latin typeface="Times New Roman" panose="02020603050405020304" pitchFamily="18" charset="0"/>
              </a:rPr>
              <a:t>,</a:t>
            </a:r>
            <a:r>
              <a:rPr lang="vi-VN" dirty="0">
                <a:solidFill>
                  <a:srgbClr val="1B1B1B"/>
                </a:solidFill>
                <a:latin typeface="Times New Roman" panose="02020603050405020304" pitchFamily="18" charset="0"/>
              </a:rPr>
              <a:t>Sơ đồ tình huống sử dụng (Use Cases Diagram)</a:t>
            </a:r>
            <a:r>
              <a:rPr lang="en-US" dirty="0">
                <a:solidFill>
                  <a:srgbClr val="1B1B1B"/>
                </a:solidFill>
                <a:latin typeface="Times New Roman" panose="02020603050405020304" pitchFamily="18" charset="0"/>
              </a:rPr>
              <a:t>,</a:t>
            </a:r>
            <a:r>
              <a:rPr lang="vi-VN" dirty="0">
                <a:solidFill>
                  <a:srgbClr val="1B1B1B"/>
                </a:solidFill>
                <a:latin typeface="Times New Roman" panose="02020603050405020304" pitchFamily="18" charset="0"/>
              </a:rPr>
              <a:t>Sơ đồ trình tự</a:t>
            </a:r>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(SequenceDiagram)</a:t>
            </a:r>
            <a:r>
              <a:rPr lang="en-US" dirty="0">
                <a:solidFill>
                  <a:srgbClr val="1B1B1B"/>
                </a:solidFill>
                <a:latin typeface="Times New Roman" panose="02020603050405020304" pitchFamily="18" charset="0"/>
              </a:rPr>
              <a:t>…</a:t>
            </a:r>
          </a:p>
          <a:p>
            <a:pPr marL="285750" indent="-285750">
              <a:buFontTx/>
              <a:buChar char="-"/>
            </a:pPr>
            <a:r>
              <a:rPr lang="vi-VN" dirty="0">
                <a:solidFill>
                  <a:srgbClr val="1B1B1B"/>
                </a:solidFill>
                <a:latin typeface="Times New Roman" panose="02020603050405020304" pitchFamily="18" charset="0"/>
              </a:rPr>
              <a:t>Start UML đòi hỏi người dùng phải hiểu các ký hiệu, các sử dụng phím tắt để hoàn thiện sơ đồ nhanh chóng và hiệu quả nhất</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nên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hơi</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khó</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dữ</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dụng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cho</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người</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mới</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bắt</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đầu</a:t>
            </a:r>
            <a:endParaRPr lang="vi-VN" dirty="0">
              <a:solidFill>
                <a:srgbClr val="1B1B1B"/>
              </a:solidFill>
              <a:latin typeface="Times New Roman" panose="02020603050405020304" pitchFamily="18" charset="0"/>
            </a:endParaRPr>
          </a:p>
          <a:p>
            <a:r>
              <a:rPr lang="vi-VN" dirty="0">
                <a:solidFill>
                  <a:srgbClr val="1B1B1B"/>
                </a:solidFill>
                <a:latin typeface="Times New Roman" panose="02020603050405020304" pitchFamily="18" charset="0"/>
              </a:rPr>
              <a:t/>
            </a:r>
            <a:br>
              <a:rPr lang="vi-VN" dirty="0">
                <a:solidFill>
                  <a:srgbClr val="1B1B1B"/>
                </a:solidFill>
                <a:latin typeface="Times New Roman" panose="02020603050405020304" pitchFamily="18" charset="0"/>
              </a:rPr>
            </a:br>
            <a:endParaRPr lang="en-US" dirty="0">
              <a:solidFill>
                <a:srgbClr val="1B1B1B"/>
              </a:solidFill>
              <a:latin typeface="Times New Roman" panose="02020603050405020304" pitchFamily="18" charset="0"/>
            </a:endParaRPr>
          </a:p>
        </p:txBody>
      </p:sp>
      <p:pic>
        <p:nvPicPr>
          <p:cNvPr id="2" name="Picture 1"/>
          <p:cNvPicPr>
            <a:picLocks noChangeAspect="1"/>
          </p:cNvPicPr>
          <p:nvPr/>
        </p:nvPicPr>
        <p:blipFill rotWithShape="1">
          <a:blip r:embed="rId2"/>
          <a:srcRect r="28405"/>
          <a:stretch/>
        </p:blipFill>
        <p:spPr>
          <a:xfrm>
            <a:off x="8279528" y="1803153"/>
            <a:ext cx="2775158" cy="1827152"/>
          </a:xfrm>
          <a:prstGeom prst="rect">
            <a:avLst/>
          </a:prstGeom>
        </p:spPr>
      </p:pic>
    </p:spTree>
    <p:extLst>
      <p:ext uri="{BB962C8B-B14F-4D97-AF65-F5344CB8AC3E}">
        <p14:creationId xmlns:p14="http://schemas.microsoft.com/office/powerpoint/2010/main" val="2640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dissolve">
                                      <p:cBhvr>
                                        <p:cTn id="16" dur="500"/>
                                        <p:tgtEl>
                                          <p:spTgt spid="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dissolve">
                                      <p:cBhvr>
                                        <p:cTn id="19" dur="500"/>
                                        <p:tgtEl>
                                          <p:spTgt spid="7">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dissolve">
                                      <p:cBhvr>
                                        <p:cTn id="22" dur="500"/>
                                        <p:tgtEl>
                                          <p:spTgt spid="7">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dissolve">
                                      <p:cBhvr>
                                        <p:cTn id="25" dur="500"/>
                                        <p:tgtEl>
                                          <p:spTgt spid="7">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dissolve">
                                      <p:cBhvr>
                                        <p:cTn id="2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F2FBFC8-CA0A-F86F-B049-C14677C9CCF1}"/>
              </a:ext>
            </a:extLst>
          </p:cNvPr>
          <p:cNvSpPr txBox="1"/>
          <p:nvPr/>
        </p:nvSpPr>
        <p:spPr>
          <a:xfrm rot="20180455">
            <a:off x="-162363" y="241041"/>
            <a:ext cx="2558325" cy="830997"/>
          </a:xfrm>
          <a:prstGeom prst="rect">
            <a:avLst/>
          </a:prstGeom>
          <a:noFill/>
        </p:spPr>
        <p:txBody>
          <a:bodyPr wrap="square">
            <a:spAutoFit/>
          </a:bodyPr>
          <a:lstStyle/>
          <a:p>
            <a:r>
              <a:rPr lang="en-US" sz="2400" b="1" i="1" dirty="0" err="1" smtClean="0">
                <a:solidFill>
                  <a:prstClr val="black"/>
                </a:solidFill>
                <a:latin typeface="Times New Roman" panose="02020603050405020304" pitchFamily="18" charset="0"/>
                <a:cs typeface="Times New Roman" panose="02020603050405020304" pitchFamily="18" charset="0"/>
              </a:rPr>
              <a:t>Các</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nề</a:t>
            </a:r>
            <a:r>
              <a:rPr lang="en-US" sz="2400" b="1" i="1" dirty="0" err="1" smtClean="0">
                <a:solidFill>
                  <a:prstClr val="black"/>
                </a:solidFill>
                <a:latin typeface="Times New Roman" panose="02020603050405020304" pitchFamily="18" charset="0"/>
                <a:cs typeface="Times New Roman" panose="02020603050405020304" pitchFamily="18" charset="0"/>
              </a:rPr>
              <a:t>n</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tảng</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và</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ngôn</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ngữ</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sử</a:t>
            </a:r>
            <a:r>
              <a:rPr lang="en-US" sz="2400" b="1" i="1" dirty="0" smtClean="0">
                <a:solidFill>
                  <a:prstClr val="black"/>
                </a:solidFill>
                <a:latin typeface="Times New Roman" panose="02020603050405020304" pitchFamily="18" charset="0"/>
                <a:cs typeface="Times New Roman" panose="02020603050405020304" pitchFamily="18" charset="0"/>
              </a:rPr>
              <a:t> </a:t>
            </a:r>
            <a:r>
              <a:rPr lang="en-US" sz="2400" b="1" i="1" dirty="0" err="1" smtClean="0">
                <a:solidFill>
                  <a:prstClr val="black"/>
                </a:solidFill>
                <a:latin typeface="Times New Roman" panose="02020603050405020304" pitchFamily="18" charset="0"/>
                <a:cs typeface="Times New Roman" panose="02020603050405020304" pitchFamily="18" charset="0"/>
              </a:rPr>
              <a:t>dụng</a:t>
            </a:r>
            <a:endParaRPr lang="x-none" sz="2400" b="1" i="1" dirty="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9C86064A-F87E-B475-01B3-97815ABB1A98}"/>
              </a:ext>
            </a:extLst>
          </p:cNvPr>
          <p:cNvSpPr txBox="1"/>
          <p:nvPr/>
        </p:nvSpPr>
        <p:spPr>
          <a:xfrm>
            <a:off x="1315844" y="1068252"/>
            <a:ext cx="4538545" cy="584775"/>
          </a:xfrm>
          <a:prstGeom prst="rect">
            <a:avLst/>
          </a:prstGeom>
          <a:noFill/>
        </p:spPr>
        <p:txBody>
          <a:bodyPr wrap="square" rtlCol="0">
            <a:spAutoFit/>
          </a:bodyPr>
          <a:lstStyle/>
          <a:p>
            <a:r>
              <a:rPr lang="en-US" sz="3200" b="1" dirty="0"/>
              <a:t> </a:t>
            </a:r>
            <a:r>
              <a:rPr lang="en-US" sz="3200" b="1" dirty="0"/>
              <a:t>SQL Server</a:t>
            </a:r>
            <a:endParaRPr lang="x-none" sz="3200" i="1" dirty="0">
              <a:solidFill>
                <a:prstClr val="black"/>
              </a:solidFill>
            </a:endParaRPr>
          </a:p>
        </p:txBody>
      </p:sp>
      <p:sp>
        <p:nvSpPr>
          <p:cNvPr id="7" name="TextBox 6">
            <a:extLst>
              <a:ext uri="{FF2B5EF4-FFF2-40B4-BE49-F238E27FC236}">
                <a16:creationId xmlns="" xmlns:a16="http://schemas.microsoft.com/office/drawing/2014/main" id="{D6B10380-37B6-5E0B-F9BF-96785F00C1B9}"/>
              </a:ext>
            </a:extLst>
          </p:cNvPr>
          <p:cNvSpPr txBox="1"/>
          <p:nvPr/>
        </p:nvSpPr>
        <p:spPr>
          <a:xfrm>
            <a:off x="1315845" y="2096429"/>
            <a:ext cx="10683898" cy="4401205"/>
          </a:xfrm>
          <a:prstGeom prst="rect">
            <a:avLst/>
          </a:prstGeom>
          <a:noFill/>
        </p:spPr>
        <p:txBody>
          <a:bodyPr wrap="square" rtlCol="0">
            <a:spAutoFit/>
          </a:bodyPr>
          <a:lstStyle/>
          <a:p>
            <a:pPr marL="342900" indent="-342900">
              <a:spcBef>
                <a:spcPts val="1200"/>
              </a:spcBef>
              <a:spcAft>
                <a:spcPts val="1200"/>
              </a:spcAft>
              <a:buFontTx/>
              <a:buChar char="-"/>
            </a:pPr>
            <a:r>
              <a:rPr lang="vi-VN" dirty="0">
                <a:solidFill>
                  <a:srgbClr val="1B1B1B"/>
                </a:solidFill>
                <a:latin typeface="Times New Roman" panose="02020603050405020304" pitchFamily="18" charset="0"/>
              </a:rPr>
              <a:t>SQL server chính là cụm từ viết tắt của Structure Query Language được sử dụng nhiều trong các lĩnh vực bởi chức năng quản lý dữ liệu </a:t>
            </a:r>
            <a:r>
              <a:rPr lang="en-US" dirty="0">
                <a:solidFill>
                  <a:srgbClr val="1B1B1B"/>
                </a:solidFill>
                <a:latin typeface="Times New Roman" panose="02020603050405020304" pitchFamily="18" charset="0"/>
              </a:rPr>
              <a:t>SQL Server </a:t>
            </a:r>
            <a:r>
              <a:rPr lang="en-US" dirty="0" err="1">
                <a:solidFill>
                  <a:srgbClr val="1B1B1B"/>
                </a:solidFill>
                <a:latin typeface="Times New Roman" panose="02020603050405020304" pitchFamily="18" charset="0"/>
              </a:rPr>
              <a:t>chính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là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một</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hệ</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quản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trị</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dữ</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liệu</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quan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hệ</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sử</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dụng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câu</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lệnh</a:t>
            </a:r>
            <a:r>
              <a:rPr lang="en-US" dirty="0">
                <a:solidFill>
                  <a:srgbClr val="1B1B1B"/>
                </a:solidFill>
                <a:latin typeface="Times New Roman" panose="02020603050405020304" pitchFamily="18" charset="0"/>
              </a:rPr>
              <a:t> SQL </a:t>
            </a:r>
            <a:r>
              <a:rPr lang="en-US" dirty="0" err="1">
                <a:solidFill>
                  <a:srgbClr val="1B1B1B"/>
                </a:solidFill>
                <a:latin typeface="Times New Roman" panose="02020603050405020304" pitchFamily="18" charset="0"/>
              </a:rPr>
              <a:t>để</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trao</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đổi</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dữ</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liệu</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giữa</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máy</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cài</a:t>
            </a:r>
            <a:r>
              <a:rPr lang="en-US" dirty="0">
                <a:solidFill>
                  <a:srgbClr val="1B1B1B"/>
                </a:solidFill>
                <a:latin typeface="Times New Roman" panose="02020603050405020304" pitchFamily="18" charset="0"/>
              </a:rPr>
              <a:t> SQL Server </a:t>
            </a:r>
            <a:r>
              <a:rPr lang="en-US" dirty="0" err="1">
                <a:solidFill>
                  <a:srgbClr val="1B1B1B"/>
                </a:solidFill>
                <a:latin typeface="Times New Roman" panose="02020603050405020304" pitchFamily="18" charset="0"/>
              </a:rPr>
              <a:t>và</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máy</a:t>
            </a:r>
            <a:r>
              <a:rPr lang="en-US" dirty="0">
                <a:solidFill>
                  <a:srgbClr val="1B1B1B"/>
                </a:solidFill>
                <a:latin typeface="Times New Roman" panose="02020603050405020304" pitchFamily="18" charset="0"/>
              </a:rPr>
              <a:t> Client.</a:t>
            </a:r>
          </a:p>
          <a:p>
            <a:r>
              <a:rPr lang="en-US" dirty="0">
                <a:solidFill>
                  <a:srgbClr val="1B1B1B"/>
                </a:solidFill>
                <a:latin typeface="Times New Roman" panose="02020603050405020304" pitchFamily="18" charset="0"/>
              </a:rPr>
              <a:t>-     SQL Server </a:t>
            </a:r>
            <a:r>
              <a:rPr lang="en-US" dirty="0" err="1">
                <a:solidFill>
                  <a:srgbClr val="1B1B1B"/>
                </a:solidFill>
                <a:latin typeface="Times New Roman" panose="02020603050405020304" pitchFamily="18" charset="0"/>
              </a:rPr>
              <a:t>có</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các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ưu</a:t>
            </a:r>
            <a:r>
              <a:rPr lang="vi-VN" dirty="0">
                <a:solidFill>
                  <a:srgbClr val="1B1B1B"/>
                </a:solidFill>
                <a:latin typeface="Times New Roman" panose="02020603050405020304" pitchFamily="18" charset="0"/>
              </a:rPr>
              <a:t> điểm</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như</a:t>
            </a:r>
            <a:r>
              <a:rPr lang="vi-VN" dirty="0">
                <a:solidFill>
                  <a:srgbClr val="1B1B1B"/>
                </a:solidFill>
                <a:latin typeface="Times New Roman" panose="02020603050405020304" pitchFamily="18" charset="0"/>
              </a:rPr>
              <a:t>:</a:t>
            </a:r>
          </a:p>
          <a:p>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a:t>
            </a:r>
            <a:r>
              <a:rPr lang="vi-VN" dirty="0">
                <a:solidFill>
                  <a:srgbClr val="1B1B1B"/>
                </a:solidFill>
                <a:latin typeface="Times New Roman" panose="02020603050405020304" pitchFamily="18" charset="0"/>
              </a:rPr>
              <a:t>Có thể cài nhiều phiên bản MS SQL khác nhau trên cùng một máy tính.</a:t>
            </a:r>
          </a:p>
          <a:p>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a:t>
            </a:r>
            <a:r>
              <a:rPr lang="vi-VN" dirty="0">
                <a:solidFill>
                  <a:srgbClr val="1B1B1B"/>
                </a:solidFill>
                <a:latin typeface="Times New Roman" panose="02020603050405020304" pitchFamily="18" charset="0"/>
              </a:rPr>
              <a:t>Duy trì riêng biệt các môi trường sản xuất, phát </a:t>
            </a:r>
            <a:r>
              <a:rPr lang="vi-VN" dirty="0" smtClean="0">
                <a:solidFill>
                  <a:srgbClr val="1B1B1B"/>
                </a:solidFill>
                <a:latin typeface="Times New Roman" panose="02020603050405020304" pitchFamily="18" charset="0"/>
              </a:rPr>
              <a:t>triển</a:t>
            </a:r>
            <a:endParaRPr lang="vi-VN" dirty="0">
              <a:solidFill>
                <a:srgbClr val="1B1B1B"/>
              </a:solidFill>
              <a:latin typeface="Times New Roman" panose="02020603050405020304" pitchFamily="18" charset="0"/>
            </a:endParaRPr>
          </a:p>
          <a:p>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a:t>
            </a:r>
            <a:r>
              <a:rPr lang="vi-VN" dirty="0">
                <a:solidFill>
                  <a:srgbClr val="1B1B1B"/>
                </a:solidFill>
                <a:latin typeface="Times New Roman" panose="02020603050405020304" pitchFamily="18" charset="0"/>
              </a:rPr>
              <a:t>Giảm thiểu các vấn đề tạm thời trên cơ sở dữ liệu.</a:t>
            </a:r>
          </a:p>
          <a:p>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a:t>
            </a:r>
            <a:r>
              <a:rPr lang="vi-VN" dirty="0">
                <a:solidFill>
                  <a:srgbClr val="1B1B1B"/>
                </a:solidFill>
                <a:latin typeface="Times New Roman" panose="02020603050405020304" pitchFamily="18" charset="0"/>
              </a:rPr>
              <a:t>Tách biệt các đặc quyền bảo mật.</a:t>
            </a:r>
          </a:p>
          <a:p>
            <a:r>
              <a:rPr lang="en-US" dirty="0">
                <a:solidFill>
                  <a:srgbClr val="1B1B1B"/>
                </a:solidFill>
                <a:latin typeface="Times New Roman" panose="02020603050405020304" pitchFamily="18" charset="0"/>
              </a:rPr>
              <a:t>	</a:t>
            </a:r>
            <a:r>
              <a:rPr lang="vi-VN" dirty="0">
                <a:solidFill>
                  <a:srgbClr val="1B1B1B"/>
                </a:solidFill>
                <a:latin typeface="Times New Roman" panose="02020603050405020304" pitchFamily="18" charset="0"/>
              </a:rPr>
              <a:t>+</a:t>
            </a:r>
            <a:r>
              <a:rPr lang="vi-VN" dirty="0">
                <a:solidFill>
                  <a:srgbClr val="1B1B1B"/>
                </a:solidFill>
                <a:latin typeface="Times New Roman" panose="02020603050405020304" pitchFamily="18" charset="0"/>
              </a:rPr>
              <a:t>Duy trì máy chủ dự phòng</a:t>
            </a:r>
            <a:r>
              <a:rPr lang="vi-VN" dirty="0">
                <a:solidFill>
                  <a:srgbClr val="1B1B1B"/>
                </a:solidFill>
                <a:latin typeface="Times New Roman" panose="02020603050405020304" pitchFamily="18" charset="0"/>
              </a:rPr>
              <a:t>.</a:t>
            </a:r>
            <a:endParaRPr lang="en-US" dirty="0">
              <a:solidFill>
                <a:srgbClr val="1B1B1B"/>
              </a:solidFill>
              <a:latin typeface="Times New Roman" panose="02020603050405020304" pitchFamily="18" charset="0"/>
            </a:endParaRPr>
          </a:p>
          <a:p>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Bên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cạnh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có</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cũng</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có</a:t>
            </a:r>
            <a:r>
              <a:rPr lang="en-US" dirty="0">
                <a:solidFill>
                  <a:srgbClr val="1B1B1B"/>
                </a:solidFill>
                <a:latin typeface="Times New Roman" panose="02020603050405020304" pitchFamily="18" charset="0"/>
              </a:rPr>
              <a:t> 1 </a:t>
            </a:r>
            <a:r>
              <a:rPr lang="en-US" dirty="0" err="1">
                <a:solidFill>
                  <a:srgbClr val="1B1B1B"/>
                </a:solidFill>
                <a:latin typeface="Times New Roman" panose="02020603050405020304" pitchFamily="18" charset="0"/>
              </a:rPr>
              <a:t>số</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nhược</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điểm</a:t>
            </a:r>
            <a:r>
              <a:rPr lang="en-US" dirty="0">
                <a:solidFill>
                  <a:srgbClr val="1B1B1B"/>
                </a:solidFill>
                <a:latin typeface="Times New Roman" panose="02020603050405020304" pitchFamily="18" charset="0"/>
              </a:rPr>
              <a:t>:</a:t>
            </a:r>
            <a:endParaRPr lang="vi-VN" dirty="0">
              <a:solidFill>
                <a:srgbClr val="1B1B1B"/>
              </a:solidFill>
              <a:latin typeface="Times New Roman" panose="02020603050405020304" pitchFamily="18" charset="0"/>
            </a:endParaRPr>
          </a:p>
          <a:p>
            <a:r>
              <a:rPr lang="vi-VN" dirty="0">
                <a:solidFill>
                  <a:srgbClr val="1B1B1B"/>
                </a:solidFill>
                <a:latin typeface="Times New Roman" panose="02020603050405020304" pitchFamily="18" charset="0"/>
              </a:rPr>
              <a:t/>
            </a:r>
            <a:br>
              <a:rPr lang="vi-VN" dirty="0">
                <a:solidFill>
                  <a:srgbClr val="1B1B1B"/>
                </a:solidFill>
                <a:latin typeface="Times New Roman" panose="02020603050405020304" pitchFamily="18" charset="0"/>
              </a:rPr>
            </a:br>
            <a:r>
              <a:rPr lang="en-US" dirty="0">
                <a:solidFill>
                  <a:srgbClr val="1B1B1B"/>
                </a:solidFill>
                <a:latin typeface="Times New Roman" panose="02020603050405020304" pitchFamily="18" charset="0"/>
              </a:rPr>
              <a:t>	+</a:t>
            </a:r>
            <a:r>
              <a:rPr lang="en-US" dirty="0">
                <a:solidFill>
                  <a:srgbClr val="1B1B1B"/>
                </a:solidFill>
                <a:latin typeface="Times New Roman" panose="02020603050405020304" pitchFamily="18" charset="0"/>
              </a:rPr>
              <a:t>SQL Server </a:t>
            </a:r>
            <a:r>
              <a:rPr lang="en-US" dirty="0" err="1">
                <a:solidFill>
                  <a:srgbClr val="1B1B1B"/>
                </a:solidFill>
                <a:latin typeface="Times New Roman" panose="02020603050405020304" pitchFamily="18" charset="0"/>
              </a:rPr>
              <a:t>chỉ</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chạy</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trên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hệ</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điều</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hành</a:t>
            </a:r>
            <a:r>
              <a:rPr lang="en-US" dirty="0">
                <a:solidFill>
                  <a:srgbClr val="1B1B1B"/>
                </a:solidFill>
                <a:latin typeface="Times New Roman" panose="02020603050405020304" pitchFamily="18" charset="0"/>
              </a:rPr>
              <a:t> Windows.</a:t>
            </a:r>
          </a:p>
          <a:p>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Cần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thanh</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toán</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phí</a:t>
            </a:r>
            <a:r>
              <a:rPr lang="en-US" dirty="0">
                <a:solidFill>
                  <a:srgbClr val="1B1B1B"/>
                </a:solidFill>
                <a:latin typeface="Times New Roman" panose="02020603050405020304" pitchFamily="18" charset="0"/>
              </a:rPr>
              <a:t> license </a:t>
            </a:r>
            <a:r>
              <a:rPr lang="en-US" dirty="0" err="1">
                <a:solidFill>
                  <a:srgbClr val="1B1B1B"/>
                </a:solidFill>
                <a:latin typeface="Times New Roman" panose="02020603050405020304" pitchFamily="18" charset="0"/>
              </a:rPr>
              <a:t>để</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chạy</a:t>
            </a:r>
            <a:r>
              <a:rPr lang="en-US" dirty="0">
                <a:solidFill>
                  <a:srgbClr val="1B1B1B"/>
                </a:solidFill>
                <a:latin typeface="Times New Roman" panose="02020603050405020304" pitchFamily="18" charset="0"/>
              </a:rPr>
              <a:t> </a:t>
            </a:r>
            <a:r>
              <a:rPr lang="en-US" dirty="0" err="1">
                <a:solidFill>
                  <a:srgbClr val="1B1B1B"/>
                </a:solidFill>
                <a:latin typeface="Times New Roman" panose="02020603050405020304" pitchFamily="18" charset="0"/>
              </a:rPr>
              <a:t>nhiều</a:t>
            </a:r>
            <a:r>
              <a:rPr lang="en-US" dirty="0">
                <a:solidFill>
                  <a:srgbClr val="1B1B1B"/>
                </a:solidFill>
                <a:latin typeface="Times New Roman" panose="02020603050405020304" pitchFamily="18" charset="0"/>
              </a:rPr>
              <a:t> CSDL (database).</a:t>
            </a:r>
          </a:p>
          <a:p>
            <a:r>
              <a:rPr lang="en-US" dirty="0">
                <a:solidFill>
                  <a:srgbClr val="1B1B1B"/>
                </a:solidFill>
                <a:latin typeface="Times New Roman" panose="02020603050405020304" pitchFamily="18" charset="0"/>
              </a:rPr>
              <a:t/>
            </a:r>
            <a:br>
              <a:rPr lang="en-US" dirty="0">
                <a:solidFill>
                  <a:srgbClr val="1B1B1B"/>
                </a:solidFill>
                <a:latin typeface="Times New Roman" panose="02020603050405020304" pitchFamily="18" charset="0"/>
              </a:rPr>
            </a:br>
            <a:endParaRPr lang="en-US" dirty="0">
              <a:solidFill>
                <a:srgbClr val="1B1B1B"/>
              </a:solidFill>
              <a:latin typeface="Times New Roman" panose="02020603050405020304" pitchFamily="18" charset="0"/>
            </a:endParaRPr>
          </a:p>
        </p:txBody>
      </p:sp>
      <p:pic>
        <p:nvPicPr>
          <p:cNvPr id="3" name="Picture 2"/>
          <p:cNvPicPr>
            <a:picLocks noChangeAspect="1"/>
          </p:cNvPicPr>
          <p:nvPr/>
        </p:nvPicPr>
        <p:blipFill rotWithShape="1">
          <a:blip r:embed="rId2"/>
          <a:srcRect t="2915"/>
          <a:stretch/>
        </p:blipFill>
        <p:spPr>
          <a:xfrm>
            <a:off x="7949338" y="3643950"/>
            <a:ext cx="4050405" cy="2320117"/>
          </a:xfrm>
          <a:prstGeom prst="rect">
            <a:avLst/>
          </a:prstGeom>
        </p:spPr>
      </p:pic>
    </p:spTree>
    <p:extLst>
      <p:ext uri="{BB962C8B-B14F-4D97-AF65-F5344CB8AC3E}">
        <p14:creationId xmlns:p14="http://schemas.microsoft.com/office/powerpoint/2010/main" val="382285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8" end="8"/>
                                            </p:txEl>
                                          </p:spTgt>
                                        </p:tgtEl>
                                        <p:attrNameLst>
                                          <p:attrName>style.visibility</p:attrName>
                                        </p:attrNameLst>
                                      </p:cBhvr>
                                      <p:to>
                                        <p:strVal val="visible"/>
                                      </p:to>
                                    </p:set>
                                    <p:animEffect transition="in" filter="dissolve">
                                      <p:cBhvr>
                                        <p:cTn id="10" dur="500"/>
                                        <p:tgtEl>
                                          <p:spTgt spid="7">
                                            <p:txEl>
                                              <p:pRg st="8" end="8"/>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animEffect transition="in" filter="dissolve">
                                      <p:cBhvr>
                                        <p:cTn id="13" dur="500"/>
                                        <p:tgtEl>
                                          <p:spTgt spid="7">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10" end="10"/>
                                            </p:txEl>
                                          </p:spTgt>
                                        </p:tgtEl>
                                        <p:attrNameLst>
                                          <p:attrName>style.visibility</p:attrName>
                                        </p:attrNameLst>
                                      </p:cBhvr>
                                      <p:to>
                                        <p:strVal val="visible"/>
                                      </p:to>
                                    </p:set>
                                    <p:animEffect transition="in" filter="dissolve">
                                      <p:cBhvr>
                                        <p:cTn id="16" dur="500"/>
                                        <p:tgtEl>
                                          <p:spTgt spid="7">
                                            <p:txEl>
                                              <p:pRg st="10" end="1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dissolve">
                                      <p:cBhvr>
                                        <p:cTn id="22" dur="500"/>
                                        <p:tgtEl>
                                          <p:spTgt spid="7">
                                            <p:txEl>
                                              <p:pRg st="2" end="2"/>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dissolve">
                                      <p:cBhvr>
                                        <p:cTn id="25" dur="500"/>
                                        <p:tgtEl>
                                          <p:spTgt spid="7">
                                            <p:txEl>
                                              <p:pRg st="3" end="3"/>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dissolve">
                                      <p:cBhvr>
                                        <p:cTn id="28" dur="500"/>
                                        <p:tgtEl>
                                          <p:spTgt spid="7">
                                            <p:txEl>
                                              <p:pRg st="4" end="4"/>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dissolve">
                                      <p:cBhvr>
                                        <p:cTn id="31" dur="500"/>
                                        <p:tgtEl>
                                          <p:spTgt spid="7">
                                            <p:txEl>
                                              <p:pRg st="5" end="5"/>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dissolve">
                                      <p:cBhvr>
                                        <p:cTn id="34" dur="500"/>
                                        <p:tgtEl>
                                          <p:spTgt spid="7">
                                            <p:txEl>
                                              <p:pRg st="6" end="6"/>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dissolv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501</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dc:title>
  <dc:creator>Do Thi Hai Doan</dc:creator>
  <cp:lastModifiedBy>hp</cp:lastModifiedBy>
  <cp:revision>12</cp:revision>
  <dcterms:created xsi:type="dcterms:W3CDTF">2022-09-23T15:06:09Z</dcterms:created>
  <dcterms:modified xsi:type="dcterms:W3CDTF">2022-09-27T15:23:38Z</dcterms:modified>
</cp:coreProperties>
</file>