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99" r:id="rId4"/>
    <p:sldId id="259" r:id="rId5"/>
    <p:sldId id="261" r:id="rId6"/>
    <p:sldId id="296" r:id="rId7"/>
    <p:sldId id="263" r:id="rId8"/>
    <p:sldId id="264" r:id="rId9"/>
    <p:sldId id="280" r:id="rId10"/>
    <p:sldId id="284" r:id="rId11"/>
    <p:sldId id="281" r:id="rId12"/>
    <p:sldId id="282" r:id="rId13"/>
    <p:sldId id="285" r:id="rId14"/>
    <p:sldId id="265" r:id="rId15"/>
    <p:sldId id="287" r:id="rId16"/>
    <p:sldId id="288" r:id="rId17"/>
    <p:sldId id="266" r:id="rId18"/>
    <p:sldId id="286" r:id="rId19"/>
    <p:sldId id="289" r:id="rId20"/>
    <p:sldId id="290" r:id="rId21"/>
    <p:sldId id="291" r:id="rId22"/>
    <p:sldId id="292" r:id="rId23"/>
    <p:sldId id="293" r:id="rId24"/>
    <p:sldId id="294" r:id="rId25"/>
    <p:sldId id="271" r:id="rId26"/>
    <p:sldId id="295" r:id="rId27"/>
    <p:sldId id="275" r:id="rId28"/>
    <p:sldId id="273" r:id="rId29"/>
    <p:sldId id="277" r:id="rId30"/>
    <p:sldId id="297" r:id="rId31"/>
    <p:sldId id="283" r:id="rId32"/>
    <p:sldId id="300" r:id="rId33"/>
    <p:sldId id="269"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5C52E-EB16-4F23-AA81-D323179DDDA1}" v="49" dt="2023-12-26T22:28:2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322953-4FDB-49E2-984F-DF9C8C439D0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D83F2E4-B59C-488F-ACB4-BA79EA46A763}">
      <dgm:prSet custT="1"/>
      <dgm:spPr/>
      <dgm:t>
        <a:bodyPr/>
        <a:lstStyle/>
        <a:p>
          <a:pPr>
            <a:lnSpc>
              <a:spcPct val="100000"/>
            </a:lnSpc>
          </a:pPr>
          <a:r>
            <a:rPr lang="tr-TR" sz="2000" dirty="0"/>
            <a:t>Müşteriyle sık periyotlarla toplantılar gerçekleştirerek sürecin nasıl ilerlediği konusunda bilgi verdik.</a:t>
          </a:r>
          <a:endParaRPr lang="en-US" sz="2000" dirty="0"/>
        </a:p>
      </dgm:t>
    </dgm:pt>
    <dgm:pt modelId="{92184D83-DEBE-4F79-90FB-3C763DA5C075}" type="parTrans" cxnId="{75B4C6F1-40B3-4738-BDD5-B6487EF0CB16}">
      <dgm:prSet/>
      <dgm:spPr/>
      <dgm:t>
        <a:bodyPr/>
        <a:lstStyle/>
        <a:p>
          <a:endParaRPr lang="en-US"/>
        </a:p>
      </dgm:t>
    </dgm:pt>
    <dgm:pt modelId="{261AD20F-FC2C-4EC9-84D6-D9DB4CB79C66}" type="sibTrans" cxnId="{75B4C6F1-40B3-4738-BDD5-B6487EF0CB16}">
      <dgm:prSet/>
      <dgm:spPr/>
      <dgm:t>
        <a:bodyPr/>
        <a:lstStyle/>
        <a:p>
          <a:pPr>
            <a:lnSpc>
              <a:spcPct val="100000"/>
            </a:lnSpc>
          </a:pPr>
          <a:endParaRPr lang="en-US"/>
        </a:p>
      </dgm:t>
    </dgm:pt>
    <dgm:pt modelId="{F14BF3CB-9D7E-461D-9EE6-D8670B4B8A28}">
      <dgm:prSet custT="1"/>
      <dgm:spPr/>
      <dgm:t>
        <a:bodyPr/>
        <a:lstStyle/>
        <a:p>
          <a:pPr>
            <a:lnSpc>
              <a:spcPct val="100000"/>
            </a:lnSpc>
          </a:pPr>
          <a:r>
            <a:rPr lang="tr-TR" sz="2000" dirty="0"/>
            <a:t>Gereksinimler için  fizibilite aşamasından sonra müşteriyle soru- cevap şeklinde bir belge oluşturduk.</a:t>
          </a:r>
          <a:endParaRPr lang="en-US" sz="2000" dirty="0"/>
        </a:p>
      </dgm:t>
    </dgm:pt>
    <dgm:pt modelId="{35757FCB-F0FC-4147-81E7-3D59A1004E6F}" type="parTrans" cxnId="{9BCCD480-E82F-448A-9A14-E5DC6E88AAB3}">
      <dgm:prSet/>
      <dgm:spPr/>
      <dgm:t>
        <a:bodyPr/>
        <a:lstStyle/>
        <a:p>
          <a:endParaRPr lang="en-US"/>
        </a:p>
      </dgm:t>
    </dgm:pt>
    <dgm:pt modelId="{53A6E5EA-CE52-429C-8823-AB812F667381}" type="sibTrans" cxnId="{9BCCD480-E82F-448A-9A14-E5DC6E88AAB3}">
      <dgm:prSet/>
      <dgm:spPr/>
      <dgm:t>
        <a:bodyPr/>
        <a:lstStyle/>
        <a:p>
          <a:pPr>
            <a:lnSpc>
              <a:spcPct val="100000"/>
            </a:lnSpc>
          </a:pPr>
          <a:endParaRPr lang="en-US"/>
        </a:p>
      </dgm:t>
    </dgm:pt>
    <dgm:pt modelId="{6EA64B3D-0BC4-4D1F-ACA0-F6E82361A50B}">
      <dgm:prSet custT="1"/>
      <dgm:spPr/>
      <dgm:t>
        <a:bodyPr/>
        <a:lstStyle/>
        <a:p>
          <a:pPr>
            <a:lnSpc>
              <a:spcPct val="100000"/>
            </a:lnSpc>
          </a:pPr>
          <a:r>
            <a:rPr lang="tr-TR" sz="2000" dirty="0"/>
            <a:t>Arayüz tasarımını bitirdikten sonra müşteriye sunup onay aldıktan sonra kod aşamasına geçtik.</a:t>
          </a:r>
          <a:endParaRPr lang="en-US" sz="2000" dirty="0"/>
        </a:p>
      </dgm:t>
    </dgm:pt>
    <dgm:pt modelId="{44F8EF99-7CB9-4318-AC8B-0A0F6FA994C9}" type="parTrans" cxnId="{44680A19-B812-4DC4-9682-724C8B2A1B8C}">
      <dgm:prSet/>
      <dgm:spPr/>
      <dgm:t>
        <a:bodyPr/>
        <a:lstStyle/>
        <a:p>
          <a:endParaRPr lang="en-US"/>
        </a:p>
      </dgm:t>
    </dgm:pt>
    <dgm:pt modelId="{FAF42A12-74BF-4089-87B1-8A4F660EE180}" type="sibTrans" cxnId="{44680A19-B812-4DC4-9682-724C8B2A1B8C}">
      <dgm:prSet/>
      <dgm:spPr/>
      <dgm:t>
        <a:bodyPr/>
        <a:lstStyle/>
        <a:p>
          <a:pPr>
            <a:lnSpc>
              <a:spcPct val="100000"/>
            </a:lnSpc>
          </a:pPr>
          <a:endParaRPr lang="en-US"/>
        </a:p>
      </dgm:t>
    </dgm:pt>
    <dgm:pt modelId="{4EDD5E49-74D9-4F34-8369-FF40E475605A}">
      <dgm:prSet custT="1"/>
      <dgm:spPr/>
      <dgm:t>
        <a:bodyPr/>
        <a:lstStyle/>
        <a:p>
          <a:pPr>
            <a:lnSpc>
              <a:spcPct val="100000"/>
            </a:lnSpc>
          </a:pPr>
          <a:r>
            <a:rPr lang="tr-TR" sz="2000" dirty="0"/>
            <a:t>Son olarak projemizin ilk versiyonunu uygulamanın kullanımını detaylı bir şekilde anlatarak müşterimize teslim ettik.</a:t>
          </a:r>
          <a:endParaRPr lang="en-US" sz="2000" dirty="0"/>
        </a:p>
      </dgm:t>
    </dgm:pt>
    <dgm:pt modelId="{4136A6A7-B215-4BEC-86C0-FAB0540140DC}" type="parTrans" cxnId="{55D1C905-B178-4C74-ACA5-5361455A1E6A}">
      <dgm:prSet/>
      <dgm:spPr/>
      <dgm:t>
        <a:bodyPr/>
        <a:lstStyle/>
        <a:p>
          <a:endParaRPr lang="en-US"/>
        </a:p>
      </dgm:t>
    </dgm:pt>
    <dgm:pt modelId="{EE4C466D-18A1-4186-A0B6-6E75C949B71D}" type="sibTrans" cxnId="{55D1C905-B178-4C74-ACA5-5361455A1E6A}">
      <dgm:prSet/>
      <dgm:spPr/>
      <dgm:t>
        <a:bodyPr/>
        <a:lstStyle/>
        <a:p>
          <a:endParaRPr lang="en-US"/>
        </a:p>
      </dgm:t>
    </dgm:pt>
    <dgm:pt modelId="{06BC352B-90A4-4C0B-B5B4-223365EA96DF}" type="pres">
      <dgm:prSet presAssocID="{D4322953-4FDB-49E2-984F-DF9C8C439D06}" presName="root" presStyleCnt="0">
        <dgm:presLayoutVars>
          <dgm:dir/>
          <dgm:resizeHandles val="exact"/>
        </dgm:presLayoutVars>
      </dgm:prSet>
      <dgm:spPr/>
    </dgm:pt>
    <dgm:pt modelId="{917E8152-C734-4ED4-B69D-840582F04CE5}" type="pres">
      <dgm:prSet presAssocID="{D4322953-4FDB-49E2-984F-DF9C8C439D06}" presName="container" presStyleCnt="0">
        <dgm:presLayoutVars>
          <dgm:dir/>
          <dgm:resizeHandles val="exact"/>
        </dgm:presLayoutVars>
      </dgm:prSet>
      <dgm:spPr/>
    </dgm:pt>
    <dgm:pt modelId="{A2FACA9E-E29B-469E-A9CC-6944815456EA}" type="pres">
      <dgm:prSet presAssocID="{5D83F2E4-B59C-488F-ACB4-BA79EA46A763}" presName="compNode" presStyleCnt="0"/>
      <dgm:spPr/>
    </dgm:pt>
    <dgm:pt modelId="{918BA21E-6A9C-4ED7-9A6C-0286DCCD3B99}" type="pres">
      <dgm:prSet presAssocID="{5D83F2E4-B59C-488F-ACB4-BA79EA46A763}" presName="iconBgRect" presStyleLbl="bgShp" presStyleIdx="0" presStyleCnt="4"/>
      <dgm:spPr/>
    </dgm:pt>
    <dgm:pt modelId="{F7CB33DE-84C3-425A-AB40-AB0999AE113A}" type="pres">
      <dgm:prSet presAssocID="{5D83F2E4-B59C-488F-ACB4-BA79EA46A7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oplantı"/>
        </a:ext>
      </dgm:extLst>
    </dgm:pt>
    <dgm:pt modelId="{FAB1C76E-D696-43A9-9E0B-22B3BC686AF8}" type="pres">
      <dgm:prSet presAssocID="{5D83F2E4-B59C-488F-ACB4-BA79EA46A763}" presName="spaceRect" presStyleCnt="0"/>
      <dgm:spPr/>
    </dgm:pt>
    <dgm:pt modelId="{E5DA57D2-A65E-4B2C-9650-30769416E3CB}" type="pres">
      <dgm:prSet presAssocID="{5D83F2E4-B59C-488F-ACB4-BA79EA46A763}" presName="textRect" presStyleLbl="revTx" presStyleIdx="0" presStyleCnt="4">
        <dgm:presLayoutVars>
          <dgm:chMax val="1"/>
          <dgm:chPref val="1"/>
        </dgm:presLayoutVars>
      </dgm:prSet>
      <dgm:spPr/>
    </dgm:pt>
    <dgm:pt modelId="{74B550D0-AC66-4821-AA56-96C5C92F0CAF}" type="pres">
      <dgm:prSet presAssocID="{261AD20F-FC2C-4EC9-84D6-D9DB4CB79C66}" presName="sibTrans" presStyleLbl="sibTrans2D1" presStyleIdx="0" presStyleCnt="0"/>
      <dgm:spPr/>
    </dgm:pt>
    <dgm:pt modelId="{49595F8E-AC86-4A2D-8E43-4900AB82E5C3}" type="pres">
      <dgm:prSet presAssocID="{F14BF3CB-9D7E-461D-9EE6-D8670B4B8A28}" presName="compNode" presStyleCnt="0"/>
      <dgm:spPr/>
    </dgm:pt>
    <dgm:pt modelId="{F1D529D7-7996-4ADE-9EC5-32168D3C442B}" type="pres">
      <dgm:prSet presAssocID="{F14BF3CB-9D7E-461D-9EE6-D8670B4B8A28}" presName="iconBgRect" presStyleLbl="bgShp" presStyleIdx="1" presStyleCnt="4"/>
      <dgm:spPr/>
    </dgm:pt>
    <dgm:pt modelId="{0C57911C-A36A-4945-BFD2-AEFFAEDE2864}" type="pres">
      <dgm:prSet presAssocID="{F14BF3CB-9D7E-461D-9EE6-D8670B4B8A2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rular"/>
        </a:ext>
      </dgm:extLst>
    </dgm:pt>
    <dgm:pt modelId="{F823CC67-0747-4784-8B77-F861D15107E1}" type="pres">
      <dgm:prSet presAssocID="{F14BF3CB-9D7E-461D-9EE6-D8670B4B8A28}" presName="spaceRect" presStyleCnt="0"/>
      <dgm:spPr/>
    </dgm:pt>
    <dgm:pt modelId="{7DD128A6-CAC6-4DB7-A07C-63073F7359CB}" type="pres">
      <dgm:prSet presAssocID="{F14BF3CB-9D7E-461D-9EE6-D8670B4B8A28}" presName="textRect" presStyleLbl="revTx" presStyleIdx="1" presStyleCnt="4">
        <dgm:presLayoutVars>
          <dgm:chMax val="1"/>
          <dgm:chPref val="1"/>
        </dgm:presLayoutVars>
      </dgm:prSet>
      <dgm:spPr/>
    </dgm:pt>
    <dgm:pt modelId="{CABB02B2-094A-4007-B84D-DB2047FB5C47}" type="pres">
      <dgm:prSet presAssocID="{53A6E5EA-CE52-429C-8823-AB812F667381}" presName="sibTrans" presStyleLbl="sibTrans2D1" presStyleIdx="0" presStyleCnt="0"/>
      <dgm:spPr/>
    </dgm:pt>
    <dgm:pt modelId="{C4CB2B53-B183-4BBF-BB4C-7897BF876413}" type="pres">
      <dgm:prSet presAssocID="{6EA64B3D-0BC4-4D1F-ACA0-F6E82361A50B}" presName="compNode" presStyleCnt="0"/>
      <dgm:spPr/>
    </dgm:pt>
    <dgm:pt modelId="{77C9D232-93CD-456F-A54F-023BA90050E7}" type="pres">
      <dgm:prSet presAssocID="{6EA64B3D-0BC4-4D1F-ACA0-F6E82361A50B}" presName="iconBgRect" presStyleLbl="bgShp" presStyleIdx="2" presStyleCnt="4"/>
      <dgm:spPr/>
    </dgm:pt>
    <dgm:pt modelId="{78440A65-29CE-4412-AA0D-F90CACD6ACB2}" type="pres">
      <dgm:prSet presAssocID="{6EA64B3D-0BC4-4D1F-ACA0-F6E82361A5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şlemci"/>
        </a:ext>
      </dgm:extLst>
    </dgm:pt>
    <dgm:pt modelId="{91EDEFE4-90C2-4E94-83B1-0989F767DE93}" type="pres">
      <dgm:prSet presAssocID="{6EA64B3D-0BC4-4D1F-ACA0-F6E82361A50B}" presName="spaceRect" presStyleCnt="0"/>
      <dgm:spPr/>
    </dgm:pt>
    <dgm:pt modelId="{24960861-A0AE-4D06-8CF7-46B5C36B26E7}" type="pres">
      <dgm:prSet presAssocID="{6EA64B3D-0BC4-4D1F-ACA0-F6E82361A50B}" presName="textRect" presStyleLbl="revTx" presStyleIdx="2" presStyleCnt="4">
        <dgm:presLayoutVars>
          <dgm:chMax val="1"/>
          <dgm:chPref val="1"/>
        </dgm:presLayoutVars>
      </dgm:prSet>
      <dgm:spPr/>
    </dgm:pt>
    <dgm:pt modelId="{1CA01E06-41AD-4842-92F4-AE37F22166BC}" type="pres">
      <dgm:prSet presAssocID="{FAF42A12-74BF-4089-87B1-8A4F660EE180}" presName="sibTrans" presStyleLbl="sibTrans2D1" presStyleIdx="0" presStyleCnt="0"/>
      <dgm:spPr/>
    </dgm:pt>
    <dgm:pt modelId="{C67D9BC7-B7F9-4DC0-A3F1-0923BAE75B14}" type="pres">
      <dgm:prSet presAssocID="{4EDD5E49-74D9-4F34-8369-FF40E475605A}" presName="compNode" presStyleCnt="0"/>
      <dgm:spPr/>
    </dgm:pt>
    <dgm:pt modelId="{07882B4B-2271-4A18-B139-E701F6C995A0}" type="pres">
      <dgm:prSet presAssocID="{4EDD5E49-74D9-4F34-8369-FF40E475605A}" presName="iconBgRect" presStyleLbl="bgShp" presStyleIdx="3" presStyleCnt="4"/>
      <dgm:spPr/>
    </dgm:pt>
    <dgm:pt modelId="{22820C75-F235-4B68-828D-715DE18836FD}" type="pres">
      <dgm:prSet presAssocID="{4EDD5E49-74D9-4F34-8369-FF40E47560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utu"/>
        </a:ext>
      </dgm:extLst>
    </dgm:pt>
    <dgm:pt modelId="{7ADE8E86-F6BD-4AE7-8E86-2E3232566656}" type="pres">
      <dgm:prSet presAssocID="{4EDD5E49-74D9-4F34-8369-FF40E475605A}" presName="spaceRect" presStyleCnt="0"/>
      <dgm:spPr/>
    </dgm:pt>
    <dgm:pt modelId="{565F3BDC-5FAE-45EB-B1C8-D4246A7BC81E}" type="pres">
      <dgm:prSet presAssocID="{4EDD5E49-74D9-4F34-8369-FF40E475605A}" presName="textRect" presStyleLbl="revTx" presStyleIdx="3" presStyleCnt="4">
        <dgm:presLayoutVars>
          <dgm:chMax val="1"/>
          <dgm:chPref val="1"/>
        </dgm:presLayoutVars>
      </dgm:prSet>
      <dgm:spPr/>
    </dgm:pt>
  </dgm:ptLst>
  <dgm:cxnLst>
    <dgm:cxn modelId="{55D1C905-B178-4C74-ACA5-5361455A1E6A}" srcId="{D4322953-4FDB-49E2-984F-DF9C8C439D06}" destId="{4EDD5E49-74D9-4F34-8369-FF40E475605A}" srcOrd="3" destOrd="0" parTransId="{4136A6A7-B215-4BEC-86C0-FAB0540140DC}" sibTransId="{EE4C466D-18A1-4186-A0B6-6E75C949B71D}"/>
    <dgm:cxn modelId="{44680A19-B812-4DC4-9682-724C8B2A1B8C}" srcId="{D4322953-4FDB-49E2-984F-DF9C8C439D06}" destId="{6EA64B3D-0BC4-4D1F-ACA0-F6E82361A50B}" srcOrd="2" destOrd="0" parTransId="{44F8EF99-7CB9-4318-AC8B-0A0F6FA994C9}" sibTransId="{FAF42A12-74BF-4089-87B1-8A4F660EE180}"/>
    <dgm:cxn modelId="{91DE1226-5C9C-42F7-B793-C8C2F3FE9164}" type="presOf" srcId="{D4322953-4FDB-49E2-984F-DF9C8C439D06}" destId="{06BC352B-90A4-4C0B-B5B4-223365EA96DF}" srcOrd="0" destOrd="0" presId="urn:microsoft.com/office/officeart/2018/2/layout/IconCircleList"/>
    <dgm:cxn modelId="{3A17BC35-597B-484E-AD60-60281DE11715}" type="presOf" srcId="{261AD20F-FC2C-4EC9-84D6-D9DB4CB79C66}" destId="{74B550D0-AC66-4821-AA56-96C5C92F0CAF}" srcOrd="0" destOrd="0" presId="urn:microsoft.com/office/officeart/2018/2/layout/IconCircleList"/>
    <dgm:cxn modelId="{7A381961-1826-4F04-BF4D-0BE61548BE42}" type="presOf" srcId="{6EA64B3D-0BC4-4D1F-ACA0-F6E82361A50B}" destId="{24960861-A0AE-4D06-8CF7-46B5C36B26E7}" srcOrd="0" destOrd="0" presId="urn:microsoft.com/office/officeart/2018/2/layout/IconCircleList"/>
    <dgm:cxn modelId="{55E40042-30C9-4A9C-8F44-093E22DA5661}" type="presOf" srcId="{5D83F2E4-B59C-488F-ACB4-BA79EA46A763}" destId="{E5DA57D2-A65E-4B2C-9650-30769416E3CB}" srcOrd="0" destOrd="0" presId="urn:microsoft.com/office/officeart/2018/2/layout/IconCircleList"/>
    <dgm:cxn modelId="{F5DD047B-4525-4454-9C3B-16DD0D9887BC}" type="presOf" srcId="{53A6E5EA-CE52-429C-8823-AB812F667381}" destId="{CABB02B2-094A-4007-B84D-DB2047FB5C47}" srcOrd="0" destOrd="0" presId="urn:microsoft.com/office/officeart/2018/2/layout/IconCircleList"/>
    <dgm:cxn modelId="{9BCCD480-E82F-448A-9A14-E5DC6E88AAB3}" srcId="{D4322953-4FDB-49E2-984F-DF9C8C439D06}" destId="{F14BF3CB-9D7E-461D-9EE6-D8670B4B8A28}" srcOrd="1" destOrd="0" parTransId="{35757FCB-F0FC-4147-81E7-3D59A1004E6F}" sibTransId="{53A6E5EA-CE52-429C-8823-AB812F667381}"/>
    <dgm:cxn modelId="{87A5E497-44C1-4814-9DAE-BA33E96CBD80}" type="presOf" srcId="{4EDD5E49-74D9-4F34-8369-FF40E475605A}" destId="{565F3BDC-5FAE-45EB-B1C8-D4246A7BC81E}" srcOrd="0" destOrd="0" presId="urn:microsoft.com/office/officeart/2018/2/layout/IconCircleList"/>
    <dgm:cxn modelId="{01057DDE-17F6-4D5C-8E8B-8CA55935250C}" type="presOf" srcId="{FAF42A12-74BF-4089-87B1-8A4F660EE180}" destId="{1CA01E06-41AD-4842-92F4-AE37F22166BC}" srcOrd="0" destOrd="0" presId="urn:microsoft.com/office/officeart/2018/2/layout/IconCircleList"/>
    <dgm:cxn modelId="{8D86F8EF-EB7F-4188-AF9E-AF234AC96B65}" type="presOf" srcId="{F14BF3CB-9D7E-461D-9EE6-D8670B4B8A28}" destId="{7DD128A6-CAC6-4DB7-A07C-63073F7359CB}" srcOrd="0" destOrd="0" presId="urn:microsoft.com/office/officeart/2018/2/layout/IconCircleList"/>
    <dgm:cxn modelId="{75B4C6F1-40B3-4738-BDD5-B6487EF0CB16}" srcId="{D4322953-4FDB-49E2-984F-DF9C8C439D06}" destId="{5D83F2E4-B59C-488F-ACB4-BA79EA46A763}" srcOrd="0" destOrd="0" parTransId="{92184D83-DEBE-4F79-90FB-3C763DA5C075}" sibTransId="{261AD20F-FC2C-4EC9-84D6-D9DB4CB79C66}"/>
    <dgm:cxn modelId="{EFAD4AC7-1AC5-4E8E-B4D8-E21DCECB1376}" type="presParOf" srcId="{06BC352B-90A4-4C0B-B5B4-223365EA96DF}" destId="{917E8152-C734-4ED4-B69D-840582F04CE5}" srcOrd="0" destOrd="0" presId="urn:microsoft.com/office/officeart/2018/2/layout/IconCircleList"/>
    <dgm:cxn modelId="{A0F13B55-AF47-43C9-9B3C-8771DD3A5BD3}" type="presParOf" srcId="{917E8152-C734-4ED4-B69D-840582F04CE5}" destId="{A2FACA9E-E29B-469E-A9CC-6944815456EA}" srcOrd="0" destOrd="0" presId="urn:microsoft.com/office/officeart/2018/2/layout/IconCircleList"/>
    <dgm:cxn modelId="{DE0D4B81-1F63-4A1F-BBC0-0014C878B8A9}" type="presParOf" srcId="{A2FACA9E-E29B-469E-A9CC-6944815456EA}" destId="{918BA21E-6A9C-4ED7-9A6C-0286DCCD3B99}" srcOrd="0" destOrd="0" presId="urn:microsoft.com/office/officeart/2018/2/layout/IconCircleList"/>
    <dgm:cxn modelId="{BD95AFF0-D794-4B93-83B8-DCE57A66720A}" type="presParOf" srcId="{A2FACA9E-E29B-469E-A9CC-6944815456EA}" destId="{F7CB33DE-84C3-425A-AB40-AB0999AE113A}" srcOrd="1" destOrd="0" presId="urn:microsoft.com/office/officeart/2018/2/layout/IconCircleList"/>
    <dgm:cxn modelId="{EF5791A7-1D52-4139-A33B-651E1A82DD50}" type="presParOf" srcId="{A2FACA9E-E29B-469E-A9CC-6944815456EA}" destId="{FAB1C76E-D696-43A9-9E0B-22B3BC686AF8}" srcOrd="2" destOrd="0" presId="urn:microsoft.com/office/officeart/2018/2/layout/IconCircleList"/>
    <dgm:cxn modelId="{34539EC9-C08D-41F7-8BFE-4751BFD558DE}" type="presParOf" srcId="{A2FACA9E-E29B-469E-A9CC-6944815456EA}" destId="{E5DA57D2-A65E-4B2C-9650-30769416E3CB}" srcOrd="3" destOrd="0" presId="urn:microsoft.com/office/officeart/2018/2/layout/IconCircleList"/>
    <dgm:cxn modelId="{6CFCE7B4-2FB6-4ED2-9358-80A3D02A97F2}" type="presParOf" srcId="{917E8152-C734-4ED4-B69D-840582F04CE5}" destId="{74B550D0-AC66-4821-AA56-96C5C92F0CAF}" srcOrd="1" destOrd="0" presId="urn:microsoft.com/office/officeart/2018/2/layout/IconCircleList"/>
    <dgm:cxn modelId="{194355D2-AC55-402C-8DB3-D3DADDC44762}" type="presParOf" srcId="{917E8152-C734-4ED4-B69D-840582F04CE5}" destId="{49595F8E-AC86-4A2D-8E43-4900AB82E5C3}" srcOrd="2" destOrd="0" presId="urn:microsoft.com/office/officeart/2018/2/layout/IconCircleList"/>
    <dgm:cxn modelId="{D4AC0F50-0FAA-4051-9503-B8BE5314FF4A}" type="presParOf" srcId="{49595F8E-AC86-4A2D-8E43-4900AB82E5C3}" destId="{F1D529D7-7996-4ADE-9EC5-32168D3C442B}" srcOrd="0" destOrd="0" presId="urn:microsoft.com/office/officeart/2018/2/layout/IconCircleList"/>
    <dgm:cxn modelId="{B5F7A17D-83F9-4728-84BB-2F9935955B24}" type="presParOf" srcId="{49595F8E-AC86-4A2D-8E43-4900AB82E5C3}" destId="{0C57911C-A36A-4945-BFD2-AEFFAEDE2864}" srcOrd="1" destOrd="0" presId="urn:microsoft.com/office/officeart/2018/2/layout/IconCircleList"/>
    <dgm:cxn modelId="{2599FF4A-6240-4756-BEFD-B1526AE97F19}" type="presParOf" srcId="{49595F8E-AC86-4A2D-8E43-4900AB82E5C3}" destId="{F823CC67-0747-4784-8B77-F861D15107E1}" srcOrd="2" destOrd="0" presId="urn:microsoft.com/office/officeart/2018/2/layout/IconCircleList"/>
    <dgm:cxn modelId="{54F30528-01B8-4CE3-BA7C-F33EFC4DF839}" type="presParOf" srcId="{49595F8E-AC86-4A2D-8E43-4900AB82E5C3}" destId="{7DD128A6-CAC6-4DB7-A07C-63073F7359CB}" srcOrd="3" destOrd="0" presId="urn:microsoft.com/office/officeart/2018/2/layout/IconCircleList"/>
    <dgm:cxn modelId="{B2C1C828-C7D1-45BE-8948-CA0DE4F57CA1}" type="presParOf" srcId="{917E8152-C734-4ED4-B69D-840582F04CE5}" destId="{CABB02B2-094A-4007-B84D-DB2047FB5C47}" srcOrd="3" destOrd="0" presId="urn:microsoft.com/office/officeart/2018/2/layout/IconCircleList"/>
    <dgm:cxn modelId="{78CF8B26-0FB1-47F1-B87C-82F00C99BDC4}" type="presParOf" srcId="{917E8152-C734-4ED4-B69D-840582F04CE5}" destId="{C4CB2B53-B183-4BBF-BB4C-7897BF876413}" srcOrd="4" destOrd="0" presId="urn:microsoft.com/office/officeart/2018/2/layout/IconCircleList"/>
    <dgm:cxn modelId="{5A410196-3A85-4827-91E4-D8D18CA1C1FD}" type="presParOf" srcId="{C4CB2B53-B183-4BBF-BB4C-7897BF876413}" destId="{77C9D232-93CD-456F-A54F-023BA90050E7}" srcOrd="0" destOrd="0" presId="urn:microsoft.com/office/officeart/2018/2/layout/IconCircleList"/>
    <dgm:cxn modelId="{2E9A53E2-861E-4B50-ABC3-F97F83CEBF0D}" type="presParOf" srcId="{C4CB2B53-B183-4BBF-BB4C-7897BF876413}" destId="{78440A65-29CE-4412-AA0D-F90CACD6ACB2}" srcOrd="1" destOrd="0" presId="urn:microsoft.com/office/officeart/2018/2/layout/IconCircleList"/>
    <dgm:cxn modelId="{019CFA41-9443-478A-AF18-4866FAC14AC1}" type="presParOf" srcId="{C4CB2B53-B183-4BBF-BB4C-7897BF876413}" destId="{91EDEFE4-90C2-4E94-83B1-0989F767DE93}" srcOrd="2" destOrd="0" presId="urn:microsoft.com/office/officeart/2018/2/layout/IconCircleList"/>
    <dgm:cxn modelId="{E15BD3BC-DE78-4755-9E3B-AD8B05516EF7}" type="presParOf" srcId="{C4CB2B53-B183-4BBF-BB4C-7897BF876413}" destId="{24960861-A0AE-4D06-8CF7-46B5C36B26E7}" srcOrd="3" destOrd="0" presId="urn:microsoft.com/office/officeart/2018/2/layout/IconCircleList"/>
    <dgm:cxn modelId="{A8DA7349-B5B6-4E51-8D3F-0F6DEA84504A}" type="presParOf" srcId="{917E8152-C734-4ED4-B69D-840582F04CE5}" destId="{1CA01E06-41AD-4842-92F4-AE37F22166BC}" srcOrd="5" destOrd="0" presId="urn:microsoft.com/office/officeart/2018/2/layout/IconCircleList"/>
    <dgm:cxn modelId="{13C1F841-6BE4-4E5F-8E93-5BB2CA657DE7}" type="presParOf" srcId="{917E8152-C734-4ED4-B69D-840582F04CE5}" destId="{C67D9BC7-B7F9-4DC0-A3F1-0923BAE75B14}" srcOrd="6" destOrd="0" presId="urn:microsoft.com/office/officeart/2018/2/layout/IconCircleList"/>
    <dgm:cxn modelId="{ED1C1013-4E5F-43BB-91A6-12316B3AD329}" type="presParOf" srcId="{C67D9BC7-B7F9-4DC0-A3F1-0923BAE75B14}" destId="{07882B4B-2271-4A18-B139-E701F6C995A0}" srcOrd="0" destOrd="0" presId="urn:microsoft.com/office/officeart/2018/2/layout/IconCircleList"/>
    <dgm:cxn modelId="{85F8B924-356B-4C3F-A672-56D85632CA3A}" type="presParOf" srcId="{C67D9BC7-B7F9-4DC0-A3F1-0923BAE75B14}" destId="{22820C75-F235-4B68-828D-715DE18836FD}" srcOrd="1" destOrd="0" presId="urn:microsoft.com/office/officeart/2018/2/layout/IconCircleList"/>
    <dgm:cxn modelId="{884A8FEB-CF6B-4A79-B8C0-215B4D5CA109}" type="presParOf" srcId="{C67D9BC7-B7F9-4DC0-A3F1-0923BAE75B14}" destId="{7ADE8E86-F6BD-4AE7-8E86-2E3232566656}" srcOrd="2" destOrd="0" presId="urn:microsoft.com/office/officeart/2018/2/layout/IconCircleList"/>
    <dgm:cxn modelId="{155D7F12-BE46-4E5F-B1EB-1A5418C0623D}" type="presParOf" srcId="{C67D9BC7-B7F9-4DC0-A3F1-0923BAE75B14}" destId="{565F3BDC-5FAE-45EB-B1C8-D4246A7BC81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BA21E-6A9C-4ED7-9A6C-0286DCCD3B99}">
      <dsp:nvSpPr>
        <dsp:cNvPr id="0" name=""/>
        <dsp:cNvSpPr/>
      </dsp:nvSpPr>
      <dsp:spPr>
        <a:xfrm>
          <a:off x="212335" y="428648"/>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B33DE-84C3-425A-AB40-AB0999AE113A}">
      <dsp:nvSpPr>
        <dsp:cNvPr id="0" name=""/>
        <dsp:cNvSpPr/>
      </dsp:nvSpPr>
      <dsp:spPr>
        <a:xfrm>
          <a:off x="492877" y="709190"/>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A57D2-A65E-4B2C-9650-30769416E3CB}">
      <dsp:nvSpPr>
        <dsp:cNvPr id="0" name=""/>
        <dsp:cNvSpPr/>
      </dsp:nvSpPr>
      <dsp:spPr>
        <a:xfrm>
          <a:off x="1834517" y="42864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tr-TR" sz="2000" kern="1200" dirty="0"/>
            <a:t>Müşteriyle sık periyotlarla toplantılar gerçekleştirerek sürecin nasıl ilerlediği konusunda bilgi verdik.</a:t>
          </a:r>
          <a:endParaRPr lang="en-US" sz="2000" kern="1200" dirty="0"/>
        </a:p>
      </dsp:txBody>
      <dsp:txXfrm>
        <a:off x="1834517" y="428648"/>
        <a:ext cx="3148942" cy="1335915"/>
      </dsp:txXfrm>
    </dsp:sp>
    <dsp:sp modelId="{F1D529D7-7996-4ADE-9EC5-32168D3C442B}">
      <dsp:nvSpPr>
        <dsp:cNvPr id="0" name=""/>
        <dsp:cNvSpPr/>
      </dsp:nvSpPr>
      <dsp:spPr>
        <a:xfrm>
          <a:off x="5532139" y="428648"/>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57911C-A36A-4945-BFD2-AEFFAEDE2864}">
      <dsp:nvSpPr>
        <dsp:cNvPr id="0" name=""/>
        <dsp:cNvSpPr/>
      </dsp:nvSpPr>
      <dsp:spPr>
        <a:xfrm>
          <a:off x="5812681" y="709190"/>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128A6-CAC6-4DB7-A07C-63073F7359CB}">
      <dsp:nvSpPr>
        <dsp:cNvPr id="0" name=""/>
        <dsp:cNvSpPr/>
      </dsp:nvSpPr>
      <dsp:spPr>
        <a:xfrm>
          <a:off x="7154322" y="42864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tr-TR" sz="2000" kern="1200" dirty="0"/>
            <a:t>Gereksinimler için  fizibilite aşamasından sonra müşteriyle soru- cevap şeklinde bir belge oluşturduk.</a:t>
          </a:r>
          <a:endParaRPr lang="en-US" sz="2000" kern="1200" dirty="0"/>
        </a:p>
      </dsp:txBody>
      <dsp:txXfrm>
        <a:off x="7154322" y="428648"/>
        <a:ext cx="3148942" cy="1335915"/>
      </dsp:txXfrm>
    </dsp:sp>
    <dsp:sp modelId="{77C9D232-93CD-456F-A54F-023BA90050E7}">
      <dsp:nvSpPr>
        <dsp:cNvPr id="0" name=""/>
        <dsp:cNvSpPr/>
      </dsp:nvSpPr>
      <dsp:spPr>
        <a:xfrm>
          <a:off x="212335" y="2487396"/>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440A65-29CE-4412-AA0D-F90CACD6ACB2}">
      <dsp:nvSpPr>
        <dsp:cNvPr id="0" name=""/>
        <dsp:cNvSpPr/>
      </dsp:nvSpPr>
      <dsp:spPr>
        <a:xfrm>
          <a:off x="492877" y="2767938"/>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60861-A0AE-4D06-8CF7-46B5C36B26E7}">
      <dsp:nvSpPr>
        <dsp:cNvPr id="0" name=""/>
        <dsp:cNvSpPr/>
      </dsp:nvSpPr>
      <dsp:spPr>
        <a:xfrm>
          <a:off x="1834517" y="2487396"/>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tr-TR" sz="2000" kern="1200" dirty="0"/>
            <a:t>Arayüz tasarımını bitirdikten sonra müşteriye sunup onay aldıktan sonra kod aşamasına geçtik.</a:t>
          </a:r>
          <a:endParaRPr lang="en-US" sz="2000" kern="1200" dirty="0"/>
        </a:p>
      </dsp:txBody>
      <dsp:txXfrm>
        <a:off x="1834517" y="2487396"/>
        <a:ext cx="3148942" cy="1335915"/>
      </dsp:txXfrm>
    </dsp:sp>
    <dsp:sp modelId="{07882B4B-2271-4A18-B139-E701F6C995A0}">
      <dsp:nvSpPr>
        <dsp:cNvPr id="0" name=""/>
        <dsp:cNvSpPr/>
      </dsp:nvSpPr>
      <dsp:spPr>
        <a:xfrm>
          <a:off x="5532139" y="2487396"/>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20C75-F235-4B68-828D-715DE18836FD}">
      <dsp:nvSpPr>
        <dsp:cNvPr id="0" name=""/>
        <dsp:cNvSpPr/>
      </dsp:nvSpPr>
      <dsp:spPr>
        <a:xfrm>
          <a:off x="5812681" y="2767938"/>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5F3BDC-5FAE-45EB-B1C8-D4246A7BC81E}">
      <dsp:nvSpPr>
        <dsp:cNvPr id="0" name=""/>
        <dsp:cNvSpPr/>
      </dsp:nvSpPr>
      <dsp:spPr>
        <a:xfrm>
          <a:off x="7154322" y="2487396"/>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tr-TR" sz="2000" kern="1200" dirty="0"/>
            <a:t>Son olarak projemizin ilk versiyonunu uygulamanın kullanımını detaylı bir şekilde anlatarak müşterimize teslim ettik.</a:t>
          </a:r>
          <a:endParaRPr lang="en-US" sz="2000" kern="1200" dirty="0"/>
        </a:p>
      </dsp:txBody>
      <dsp:txXfrm>
        <a:off x="7154322" y="2487396"/>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460BB-68FF-2869-039F-566B67BE7C7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907BE60-9EA5-4397-1379-8BD73CD5D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27FDD92-9E26-9D39-A0C6-F5BEBE97295E}"/>
              </a:ext>
            </a:extLst>
          </p:cNvPr>
          <p:cNvSpPr>
            <a:spLocks noGrp="1"/>
          </p:cNvSpPr>
          <p:nvPr>
            <p:ph type="dt" sz="half" idx="10"/>
          </p:nvPr>
        </p:nvSpPr>
        <p:spPr/>
        <p:txBody>
          <a:bodyPr/>
          <a:lstStyle/>
          <a:p>
            <a:fld id="{B55DE7A1-BE2D-4DF1-9B6D-0D66D3D497BC}" type="datetimeFigureOut">
              <a:rPr lang="tr-TR" smtClean="0"/>
              <a:t>27.12.2023</a:t>
            </a:fld>
            <a:endParaRPr lang="tr-TR"/>
          </a:p>
        </p:txBody>
      </p:sp>
      <p:sp>
        <p:nvSpPr>
          <p:cNvPr id="5" name="Alt Bilgi Yer Tutucusu 4">
            <a:extLst>
              <a:ext uri="{FF2B5EF4-FFF2-40B4-BE49-F238E27FC236}">
                <a16:creationId xmlns:a16="http://schemas.microsoft.com/office/drawing/2014/main" id="{E749E3B3-44A7-C8BF-0C12-0FA26FFB681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E492017-5B20-E708-39E6-3EB923D7E2F2}"/>
              </a:ext>
            </a:extLst>
          </p:cNvPr>
          <p:cNvSpPr>
            <a:spLocks noGrp="1"/>
          </p:cNvSpPr>
          <p:nvPr>
            <p:ph type="sldNum" sz="quarter" idx="12"/>
          </p:nvPr>
        </p:nvSpPr>
        <p:spPr/>
        <p:txBody>
          <a:bodyPr/>
          <a:lstStyle/>
          <a:p>
            <a:fld id="{1E71C4B3-6E3A-439C-A848-76BDBEFF8AD2}" type="slidenum">
              <a:rPr lang="tr-TR" smtClean="0"/>
              <a:t>‹#›</a:t>
            </a:fld>
            <a:endParaRPr lang="tr-TR"/>
          </a:p>
        </p:txBody>
      </p:sp>
    </p:spTree>
    <p:extLst>
      <p:ext uri="{BB962C8B-B14F-4D97-AF65-F5344CB8AC3E}">
        <p14:creationId xmlns:p14="http://schemas.microsoft.com/office/powerpoint/2010/main" val="31476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CC58E-C769-B698-414C-57448827BCC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87A7073-F5AD-778E-A407-A1300DF3ACF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3247D60-936D-5165-6A5C-661EF8C1F91C}"/>
              </a:ext>
            </a:extLst>
          </p:cNvPr>
          <p:cNvSpPr>
            <a:spLocks noGrp="1"/>
          </p:cNvSpPr>
          <p:nvPr>
            <p:ph type="dt" sz="half" idx="10"/>
          </p:nvPr>
        </p:nvSpPr>
        <p:spPr/>
        <p:txBody>
          <a:bodyPr/>
          <a:lstStyle/>
          <a:p>
            <a:fld id="{B55DE7A1-BE2D-4DF1-9B6D-0D66D3D497BC}" type="datetimeFigureOut">
              <a:rPr lang="tr-TR" smtClean="0"/>
              <a:t>27.12.2023</a:t>
            </a:fld>
            <a:endParaRPr lang="tr-TR"/>
          </a:p>
        </p:txBody>
      </p:sp>
      <p:sp>
        <p:nvSpPr>
          <p:cNvPr id="5" name="Alt Bilgi Yer Tutucusu 4">
            <a:extLst>
              <a:ext uri="{FF2B5EF4-FFF2-40B4-BE49-F238E27FC236}">
                <a16:creationId xmlns:a16="http://schemas.microsoft.com/office/drawing/2014/main" id="{D6E4D34A-280F-E71B-28F9-794759E731A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B40F37B-93EA-766D-69CE-71AD384C2AC7}"/>
              </a:ext>
            </a:extLst>
          </p:cNvPr>
          <p:cNvSpPr>
            <a:spLocks noGrp="1"/>
          </p:cNvSpPr>
          <p:nvPr>
            <p:ph type="sldNum" sz="quarter" idx="12"/>
          </p:nvPr>
        </p:nvSpPr>
        <p:spPr/>
        <p:txBody>
          <a:bodyPr/>
          <a:lstStyle/>
          <a:p>
            <a:fld id="{1E71C4B3-6E3A-439C-A848-76BDBEFF8AD2}" type="slidenum">
              <a:rPr lang="tr-TR" smtClean="0"/>
              <a:t>‹#›</a:t>
            </a:fld>
            <a:endParaRPr lang="tr-TR"/>
          </a:p>
        </p:txBody>
      </p:sp>
    </p:spTree>
    <p:extLst>
      <p:ext uri="{BB962C8B-B14F-4D97-AF65-F5344CB8AC3E}">
        <p14:creationId xmlns:p14="http://schemas.microsoft.com/office/powerpoint/2010/main" val="302003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C980411-04A9-0AAC-C4DA-E1641C43387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D666C06-3C2F-9C1D-8AD3-00F0728B9DE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23F73BB-4E18-5CA0-381E-09235180E014}"/>
              </a:ext>
            </a:extLst>
          </p:cNvPr>
          <p:cNvSpPr>
            <a:spLocks noGrp="1"/>
          </p:cNvSpPr>
          <p:nvPr>
            <p:ph type="dt" sz="half" idx="10"/>
          </p:nvPr>
        </p:nvSpPr>
        <p:spPr/>
        <p:txBody>
          <a:bodyPr/>
          <a:lstStyle/>
          <a:p>
            <a:fld id="{B55DE7A1-BE2D-4DF1-9B6D-0D66D3D497BC}" type="datetimeFigureOut">
              <a:rPr lang="tr-TR" smtClean="0"/>
              <a:t>27.12.2023</a:t>
            </a:fld>
            <a:endParaRPr lang="tr-TR"/>
          </a:p>
        </p:txBody>
      </p:sp>
      <p:sp>
        <p:nvSpPr>
          <p:cNvPr id="5" name="Alt Bilgi Yer Tutucusu 4">
            <a:extLst>
              <a:ext uri="{FF2B5EF4-FFF2-40B4-BE49-F238E27FC236}">
                <a16:creationId xmlns:a16="http://schemas.microsoft.com/office/drawing/2014/main" id="{EEF65F7D-3EF4-9E4C-104B-6B4DDAA86F2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513CCF8-5071-7B71-288D-59C962C984F5}"/>
              </a:ext>
            </a:extLst>
          </p:cNvPr>
          <p:cNvSpPr>
            <a:spLocks noGrp="1"/>
          </p:cNvSpPr>
          <p:nvPr>
            <p:ph type="sldNum" sz="quarter" idx="12"/>
          </p:nvPr>
        </p:nvSpPr>
        <p:spPr/>
        <p:txBody>
          <a:bodyPr/>
          <a:lstStyle/>
          <a:p>
            <a:fld id="{1E71C4B3-6E3A-439C-A848-76BDBEFF8AD2}" type="slidenum">
              <a:rPr lang="tr-TR" smtClean="0"/>
              <a:t>‹#›</a:t>
            </a:fld>
            <a:endParaRPr lang="tr-TR"/>
          </a:p>
        </p:txBody>
      </p:sp>
    </p:spTree>
    <p:extLst>
      <p:ext uri="{BB962C8B-B14F-4D97-AF65-F5344CB8AC3E}">
        <p14:creationId xmlns:p14="http://schemas.microsoft.com/office/powerpoint/2010/main" val="38813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27E1A9-C527-D5DB-4D70-1502EC5C7AB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440F854-51E6-DF25-C808-E3EBB8215D9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61339C2-CCDE-2B45-BADD-2D85C11E83C0}"/>
              </a:ext>
            </a:extLst>
          </p:cNvPr>
          <p:cNvSpPr>
            <a:spLocks noGrp="1"/>
          </p:cNvSpPr>
          <p:nvPr>
            <p:ph type="dt" sz="half" idx="10"/>
          </p:nvPr>
        </p:nvSpPr>
        <p:spPr/>
        <p:txBody>
          <a:bodyPr/>
          <a:lstStyle/>
          <a:p>
            <a:fld id="{B55DE7A1-BE2D-4DF1-9B6D-0D66D3D497BC}" type="datetimeFigureOut">
              <a:rPr lang="tr-TR" smtClean="0"/>
              <a:t>27.12.2023</a:t>
            </a:fld>
            <a:endParaRPr lang="tr-TR"/>
          </a:p>
        </p:txBody>
      </p:sp>
      <p:sp>
        <p:nvSpPr>
          <p:cNvPr id="5" name="Alt Bilgi Yer Tutucusu 4">
            <a:extLst>
              <a:ext uri="{FF2B5EF4-FFF2-40B4-BE49-F238E27FC236}">
                <a16:creationId xmlns:a16="http://schemas.microsoft.com/office/drawing/2014/main" id="{A3D6B2D9-BF14-8B78-4720-3E76BD59B67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B2B63B0-33BD-3F4C-9A8A-334A11CB13CE}"/>
              </a:ext>
            </a:extLst>
          </p:cNvPr>
          <p:cNvSpPr>
            <a:spLocks noGrp="1"/>
          </p:cNvSpPr>
          <p:nvPr>
            <p:ph type="sldNum" sz="quarter" idx="12"/>
          </p:nvPr>
        </p:nvSpPr>
        <p:spPr/>
        <p:txBody>
          <a:bodyPr/>
          <a:lstStyle/>
          <a:p>
            <a:fld id="{1E71C4B3-6E3A-439C-A848-76BDBEFF8AD2}" type="slidenum">
              <a:rPr lang="tr-TR" smtClean="0"/>
              <a:t>‹#›</a:t>
            </a:fld>
            <a:endParaRPr lang="tr-TR"/>
          </a:p>
        </p:txBody>
      </p:sp>
    </p:spTree>
    <p:extLst>
      <p:ext uri="{BB962C8B-B14F-4D97-AF65-F5344CB8AC3E}">
        <p14:creationId xmlns:p14="http://schemas.microsoft.com/office/powerpoint/2010/main" val="183975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2474B-0FB8-C23D-0375-D1906783CE2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F88724E-2092-46DA-5028-AD296B89D6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BAE630F-B1CD-EEC9-427A-9158500A9E3C}"/>
              </a:ext>
            </a:extLst>
          </p:cNvPr>
          <p:cNvSpPr>
            <a:spLocks noGrp="1"/>
          </p:cNvSpPr>
          <p:nvPr>
            <p:ph type="dt" sz="half" idx="10"/>
          </p:nvPr>
        </p:nvSpPr>
        <p:spPr/>
        <p:txBody>
          <a:bodyPr/>
          <a:lstStyle/>
          <a:p>
            <a:fld id="{B55DE7A1-BE2D-4DF1-9B6D-0D66D3D497BC}" type="datetimeFigureOut">
              <a:rPr lang="tr-TR" smtClean="0"/>
              <a:t>27.12.2023</a:t>
            </a:fld>
            <a:endParaRPr lang="tr-TR"/>
          </a:p>
        </p:txBody>
      </p:sp>
      <p:sp>
        <p:nvSpPr>
          <p:cNvPr id="5" name="Alt Bilgi Yer Tutucusu 4">
            <a:extLst>
              <a:ext uri="{FF2B5EF4-FFF2-40B4-BE49-F238E27FC236}">
                <a16:creationId xmlns:a16="http://schemas.microsoft.com/office/drawing/2014/main" id="{CA618E87-5105-14BB-983C-91B373F2A4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509C159-0303-3F92-C7D3-A99BEB50EFCF}"/>
              </a:ext>
            </a:extLst>
          </p:cNvPr>
          <p:cNvSpPr>
            <a:spLocks noGrp="1"/>
          </p:cNvSpPr>
          <p:nvPr>
            <p:ph type="sldNum" sz="quarter" idx="12"/>
          </p:nvPr>
        </p:nvSpPr>
        <p:spPr/>
        <p:txBody>
          <a:bodyPr/>
          <a:lstStyle/>
          <a:p>
            <a:fld id="{1E71C4B3-6E3A-439C-A848-76BDBEFF8AD2}" type="slidenum">
              <a:rPr lang="tr-TR" smtClean="0"/>
              <a:t>‹#›</a:t>
            </a:fld>
            <a:endParaRPr lang="tr-TR"/>
          </a:p>
        </p:txBody>
      </p:sp>
    </p:spTree>
    <p:extLst>
      <p:ext uri="{BB962C8B-B14F-4D97-AF65-F5344CB8AC3E}">
        <p14:creationId xmlns:p14="http://schemas.microsoft.com/office/powerpoint/2010/main" val="46895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B82905-EE33-FF5A-6169-39A5055FE3E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A2F8845-7049-192D-716A-B6047AFA575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C3973A6-7AFB-CE5F-5C21-D593DD6697B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A448A18-4CED-C8DB-767D-4E2655D99F82}"/>
              </a:ext>
            </a:extLst>
          </p:cNvPr>
          <p:cNvSpPr>
            <a:spLocks noGrp="1"/>
          </p:cNvSpPr>
          <p:nvPr>
            <p:ph type="dt" sz="half" idx="10"/>
          </p:nvPr>
        </p:nvSpPr>
        <p:spPr/>
        <p:txBody>
          <a:bodyPr/>
          <a:lstStyle/>
          <a:p>
            <a:fld id="{B55DE7A1-BE2D-4DF1-9B6D-0D66D3D497BC}" type="datetimeFigureOut">
              <a:rPr lang="tr-TR" smtClean="0"/>
              <a:t>27.12.2023</a:t>
            </a:fld>
            <a:endParaRPr lang="tr-TR"/>
          </a:p>
        </p:txBody>
      </p:sp>
      <p:sp>
        <p:nvSpPr>
          <p:cNvPr id="6" name="Alt Bilgi Yer Tutucusu 5">
            <a:extLst>
              <a:ext uri="{FF2B5EF4-FFF2-40B4-BE49-F238E27FC236}">
                <a16:creationId xmlns:a16="http://schemas.microsoft.com/office/drawing/2014/main" id="{68CE4113-6DB3-DB34-77B7-51F413CEB4C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1B5816F-89FD-2B06-310E-C294D1ED5162}"/>
              </a:ext>
            </a:extLst>
          </p:cNvPr>
          <p:cNvSpPr>
            <a:spLocks noGrp="1"/>
          </p:cNvSpPr>
          <p:nvPr>
            <p:ph type="sldNum" sz="quarter" idx="12"/>
          </p:nvPr>
        </p:nvSpPr>
        <p:spPr/>
        <p:txBody>
          <a:bodyPr/>
          <a:lstStyle/>
          <a:p>
            <a:fld id="{1E71C4B3-6E3A-439C-A848-76BDBEFF8AD2}" type="slidenum">
              <a:rPr lang="tr-TR" smtClean="0"/>
              <a:t>‹#›</a:t>
            </a:fld>
            <a:endParaRPr lang="tr-TR"/>
          </a:p>
        </p:txBody>
      </p:sp>
    </p:spTree>
    <p:extLst>
      <p:ext uri="{BB962C8B-B14F-4D97-AF65-F5344CB8AC3E}">
        <p14:creationId xmlns:p14="http://schemas.microsoft.com/office/powerpoint/2010/main" val="144638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779B98-7850-DDA8-64CA-96516839A5E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C88CF0A-1FD8-1B49-85E2-DF50F94C61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D6053CB-6E06-62C3-2F5A-A88D695C90C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A7CC1F9-9BFE-CC48-CE0D-3A7D7C0FC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1E91FB5-07F9-5CBE-FD21-81716010175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8EBA72D-9116-4E31-29D9-CAD8AF8F9B7E}"/>
              </a:ext>
            </a:extLst>
          </p:cNvPr>
          <p:cNvSpPr>
            <a:spLocks noGrp="1"/>
          </p:cNvSpPr>
          <p:nvPr>
            <p:ph type="dt" sz="half" idx="10"/>
          </p:nvPr>
        </p:nvSpPr>
        <p:spPr/>
        <p:txBody>
          <a:bodyPr/>
          <a:lstStyle/>
          <a:p>
            <a:fld id="{B55DE7A1-BE2D-4DF1-9B6D-0D66D3D497BC}" type="datetimeFigureOut">
              <a:rPr lang="tr-TR" smtClean="0"/>
              <a:t>27.12.2023</a:t>
            </a:fld>
            <a:endParaRPr lang="tr-TR"/>
          </a:p>
        </p:txBody>
      </p:sp>
      <p:sp>
        <p:nvSpPr>
          <p:cNvPr id="8" name="Alt Bilgi Yer Tutucusu 7">
            <a:extLst>
              <a:ext uri="{FF2B5EF4-FFF2-40B4-BE49-F238E27FC236}">
                <a16:creationId xmlns:a16="http://schemas.microsoft.com/office/drawing/2014/main" id="{C3A2B3D4-E594-9860-3D9E-2E6827836EB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E37A2EC-F6E3-B3C0-0955-EF0F4D45C774}"/>
              </a:ext>
            </a:extLst>
          </p:cNvPr>
          <p:cNvSpPr>
            <a:spLocks noGrp="1"/>
          </p:cNvSpPr>
          <p:nvPr>
            <p:ph type="sldNum" sz="quarter" idx="12"/>
          </p:nvPr>
        </p:nvSpPr>
        <p:spPr/>
        <p:txBody>
          <a:bodyPr/>
          <a:lstStyle/>
          <a:p>
            <a:fld id="{1E71C4B3-6E3A-439C-A848-76BDBEFF8AD2}" type="slidenum">
              <a:rPr lang="tr-TR" smtClean="0"/>
              <a:t>‹#›</a:t>
            </a:fld>
            <a:endParaRPr lang="tr-TR"/>
          </a:p>
        </p:txBody>
      </p:sp>
    </p:spTree>
    <p:extLst>
      <p:ext uri="{BB962C8B-B14F-4D97-AF65-F5344CB8AC3E}">
        <p14:creationId xmlns:p14="http://schemas.microsoft.com/office/powerpoint/2010/main" val="205732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327607-9162-82CC-F115-D4135230142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C4FF468-6BEE-E765-56A1-CB8FAB7A403F}"/>
              </a:ext>
            </a:extLst>
          </p:cNvPr>
          <p:cNvSpPr>
            <a:spLocks noGrp="1"/>
          </p:cNvSpPr>
          <p:nvPr>
            <p:ph type="dt" sz="half" idx="10"/>
          </p:nvPr>
        </p:nvSpPr>
        <p:spPr/>
        <p:txBody>
          <a:bodyPr/>
          <a:lstStyle/>
          <a:p>
            <a:fld id="{B55DE7A1-BE2D-4DF1-9B6D-0D66D3D497BC}" type="datetimeFigureOut">
              <a:rPr lang="tr-TR" smtClean="0"/>
              <a:t>27.12.2023</a:t>
            </a:fld>
            <a:endParaRPr lang="tr-TR"/>
          </a:p>
        </p:txBody>
      </p:sp>
      <p:sp>
        <p:nvSpPr>
          <p:cNvPr id="4" name="Alt Bilgi Yer Tutucusu 3">
            <a:extLst>
              <a:ext uri="{FF2B5EF4-FFF2-40B4-BE49-F238E27FC236}">
                <a16:creationId xmlns:a16="http://schemas.microsoft.com/office/drawing/2014/main" id="{28D498DF-9AA2-6C0C-676A-CE65FC74FDF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EDAD45B-02EE-D674-17D8-CCF2ADA9FE8D}"/>
              </a:ext>
            </a:extLst>
          </p:cNvPr>
          <p:cNvSpPr>
            <a:spLocks noGrp="1"/>
          </p:cNvSpPr>
          <p:nvPr>
            <p:ph type="sldNum" sz="quarter" idx="12"/>
          </p:nvPr>
        </p:nvSpPr>
        <p:spPr/>
        <p:txBody>
          <a:bodyPr/>
          <a:lstStyle/>
          <a:p>
            <a:fld id="{1E71C4B3-6E3A-439C-A848-76BDBEFF8AD2}" type="slidenum">
              <a:rPr lang="tr-TR" smtClean="0"/>
              <a:t>‹#›</a:t>
            </a:fld>
            <a:endParaRPr lang="tr-TR"/>
          </a:p>
        </p:txBody>
      </p:sp>
    </p:spTree>
    <p:extLst>
      <p:ext uri="{BB962C8B-B14F-4D97-AF65-F5344CB8AC3E}">
        <p14:creationId xmlns:p14="http://schemas.microsoft.com/office/powerpoint/2010/main" val="245923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C395D2A-0CDE-2366-D249-A9A3786DA4AC}"/>
              </a:ext>
            </a:extLst>
          </p:cNvPr>
          <p:cNvSpPr>
            <a:spLocks noGrp="1"/>
          </p:cNvSpPr>
          <p:nvPr>
            <p:ph type="dt" sz="half" idx="10"/>
          </p:nvPr>
        </p:nvSpPr>
        <p:spPr/>
        <p:txBody>
          <a:bodyPr/>
          <a:lstStyle/>
          <a:p>
            <a:fld id="{B55DE7A1-BE2D-4DF1-9B6D-0D66D3D497BC}" type="datetimeFigureOut">
              <a:rPr lang="tr-TR" smtClean="0"/>
              <a:t>27.12.2023</a:t>
            </a:fld>
            <a:endParaRPr lang="tr-TR"/>
          </a:p>
        </p:txBody>
      </p:sp>
      <p:sp>
        <p:nvSpPr>
          <p:cNvPr id="3" name="Alt Bilgi Yer Tutucusu 2">
            <a:extLst>
              <a:ext uri="{FF2B5EF4-FFF2-40B4-BE49-F238E27FC236}">
                <a16:creationId xmlns:a16="http://schemas.microsoft.com/office/drawing/2014/main" id="{073CE0C7-1E42-34AC-E177-0FE149E92A3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43A96DF-EAC4-A1DD-D2F9-DAF85EBC3AB9}"/>
              </a:ext>
            </a:extLst>
          </p:cNvPr>
          <p:cNvSpPr>
            <a:spLocks noGrp="1"/>
          </p:cNvSpPr>
          <p:nvPr>
            <p:ph type="sldNum" sz="quarter" idx="12"/>
          </p:nvPr>
        </p:nvSpPr>
        <p:spPr/>
        <p:txBody>
          <a:bodyPr/>
          <a:lstStyle/>
          <a:p>
            <a:fld id="{1E71C4B3-6E3A-439C-A848-76BDBEFF8AD2}" type="slidenum">
              <a:rPr lang="tr-TR" smtClean="0"/>
              <a:t>‹#›</a:t>
            </a:fld>
            <a:endParaRPr lang="tr-TR"/>
          </a:p>
        </p:txBody>
      </p:sp>
    </p:spTree>
    <p:extLst>
      <p:ext uri="{BB962C8B-B14F-4D97-AF65-F5344CB8AC3E}">
        <p14:creationId xmlns:p14="http://schemas.microsoft.com/office/powerpoint/2010/main" val="332110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B72184-FEE2-ACFE-46BF-9EC72892B73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59878CF-6650-6033-6B4C-8298AB80D8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A02B706-0482-E4AF-1C1E-80DA21BBA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1B986B5-B3EA-56B2-2C9C-0D6E53F03D66}"/>
              </a:ext>
            </a:extLst>
          </p:cNvPr>
          <p:cNvSpPr>
            <a:spLocks noGrp="1"/>
          </p:cNvSpPr>
          <p:nvPr>
            <p:ph type="dt" sz="half" idx="10"/>
          </p:nvPr>
        </p:nvSpPr>
        <p:spPr/>
        <p:txBody>
          <a:bodyPr/>
          <a:lstStyle/>
          <a:p>
            <a:fld id="{B55DE7A1-BE2D-4DF1-9B6D-0D66D3D497BC}" type="datetimeFigureOut">
              <a:rPr lang="tr-TR" smtClean="0"/>
              <a:t>27.12.2023</a:t>
            </a:fld>
            <a:endParaRPr lang="tr-TR"/>
          </a:p>
        </p:txBody>
      </p:sp>
      <p:sp>
        <p:nvSpPr>
          <p:cNvPr id="6" name="Alt Bilgi Yer Tutucusu 5">
            <a:extLst>
              <a:ext uri="{FF2B5EF4-FFF2-40B4-BE49-F238E27FC236}">
                <a16:creationId xmlns:a16="http://schemas.microsoft.com/office/drawing/2014/main" id="{1D27BB18-335C-A778-FF34-1103CF15668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C15DC2D-8980-F446-A68D-25561038BEDC}"/>
              </a:ext>
            </a:extLst>
          </p:cNvPr>
          <p:cNvSpPr>
            <a:spLocks noGrp="1"/>
          </p:cNvSpPr>
          <p:nvPr>
            <p:ph type="sldNum" sz="quarter" idx="12"/>
          </p:nvPr>
        </p:nvSpPr>
        <p:spPr/>
        <p:txBody>
          <a:bodyPr/>
          <a:lstStyle/>
          <a:p>
            <a:fld id="{1E71C4B3-6E3A-439C-A848-76BDBEFF8AD2}" type="slidenum">
              <a:rPr lang="tr-TR" smtClean="0"/>
              <a:t>‹#›</a:t>
            </a:fld>
            <a:endParaRPr lang="tr-TR"/>
          </a:p>
        </p:txBody>
      </p:sp>
    </p:spTree>
    <p:extLst>
      <p:ext uri="{BB962C8B-B14F-4D97-AF65-F5344CB8AC3E}">
        <p14:creationId xmlns:p14="http://schemas.microsoft.com/office/powerpoint/2010/main" val="420218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E4860-F5FE-BB9B-8081-92722A8C5EA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0909C2E-F778-76EF-2D2E-96BDF0809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CA63B65-EF6E-DF4C-AB87-6C147819F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D47F6D0-EDCF-8B54-55FE-6D78BF8797EB}"/>
              </a:ext>
            </a:extLst>
          </p:cNvPr>
          <p:cNvSpPr>
            <a:spLocks noGrp="1"/>
          </p:cNvSpPr>
          <p:nvPr>
            <p:ph type="dt" sz="half" idx="10"/>
          </p:nvPr>
        </p:nvSpPr>
        <p:spPr/>
        <p:txBody>
          <a:bodyPr/>
          <a:lstStyle/>
          <a:p>
            <a:fld id="{B55DE7A1-BE2D-4DF1-9B6D-0D66D3D497BC}" type="datetimeFigureOut">
              <a:rPr lang="tr-TR" smtClean="0"/>
              <a:t>27.12.2023</a:t>
            </a:fld>
            <a:endParaRPr lang="tr-TR"/>
          </a:p>
        </p:txBody>
      </p:sp>
      <p:sp>
        <p:nvSpPr>
          <p:cNvPr id="6" name="Alt Bilgi Yer Tutucusu 5">
            <a:extLst>
              <a:ext uri="{FF2B5EF4-FFF2-40B4-BE49-F238E27FC236}">
                <a16:creationId xmlns:a16="http://schemas.microsoft.com/office/drawing/2014/main" id="{2DA31414-46F6-6E15-9EB5-2431BC617A6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A9BA3C5-0FE8-ED55-7493-A9F08F27CF82}"/>
              </a:ext>
            </a:extLst>
          </p:cNvPr>
          <p:cNvSpPr>
            <a:spLocks noGrp="1"/>
          </p:cNvSpPr>
          <p:nvPr>
            <p:ph type="sldNum" sz="quarter" idx="12"/>
          </p:nvPr>
        </p:nvSpPr>
        <p:spPr/>
        <p:txBody>
          <a:bodyPr/>
          <a:lstStyle/>
          <a:p>
            <a:fld id="{1E71C4B3-6E3A-439C-A848-76BDBEFF8AD2}" type="slidenum">
              <a:rPr lang="tr-TR" smtClean="0"/>
              <a:t>‹#›</a:t>
            </a:fld>
            <a:endParaRPr lang="tr-TR"/>
          </a:p>
        </p:txBody>
      </p:sp>
    </p:spTree>
    <p:extLst>
      <p:ext uri="{BB962C8B-B14F-4D97-AF65-F5344CB8AC3E}">
        <p14:creationId xmlns:p14="http://schemas.microsoft.com/office/powerpoint/2010/main" val="92038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58AA99E-745A-D683-78DD-6A0DDBCCF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246E899-9133-C582-5D05-632421DDD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E61B968-683C-7743-435F-77076380F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DE7A1-BE2D-4DF1-9B6D-0D66D3D497BC}" type="datetimeFigureOut">
              <a:rPr lang="tr-TR" smtClean="0"/>
              <a:t>27.12.2023</a:t>
            </a:fld>
            <a:endParaRPr lang="tr-TR"/>
          </a:p>
        </p:txBody>
      </p:sp>
      <p:sp>
        <p:nvSpPr>
          <p:cNvPr id="5" name="Alt Bilgi Yer Tutucusu 4">
            <a:extLst>
              <a:ext uri="{FF2B5EF4-FFF2-40B4-BE49-F238E27FC236}">
                <a16:creationId xmlns:a16="http://schemas.microsoft.com/office/drawing/2014/main" id="{9D123020-1393-EA6A-F2FD-F62B8A2A5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EACFADC-F9D1-EB06-BF52-D1919B5D6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1C4B3-6E3A-439C-A848-76BDBEFF8AD2}" type="slidenum">
              <a:rPr lang="tr-TR" smtClean="0"/>
              <a:t>‹#›</a:t>
            </a:fld>
            <a:endParaRPr lang="tr-TR"/>
          </a:p>
        </p:txBody>
      </p:sp>
    </p:spTree>
    <p:extLst>
      <p:ext uri="{BB962C8B-B14F-4D97-AF65-F5344CB8AC3E}">
        <p14:creationId xmlns:p14="http://schemas.microsoft.com/office/powerpoint/2010/main" val="3570054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rawsql.app/" TargetMode="External"/><Relationship Id="rId2" Type="http://schemas.openxmlformats.org/officeDocument/2006/relationships/hyperlink" Target="https://miro.com/tr/diagramming/er-diagram/" TargetMode="External"/><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hyperlink" Target="https://www.lucidchart.com/pages/" TargetMode="External"/><Relationship Id="rId4" Type="http://schemas.openxmlformats.org/officeDocument/2006/relationships/hyperlink" Target="https://www.w3schools.com/sql/sql_datatypes.asp"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53E39F9-DCEB-2DC1-6BB8-D40F25F54EA7}"/>
              </a:ext>
            </a:extLst>
          </p:cNvPr>
          <p:cNvSpPr>
            <a:spLocks noGrp="1"/>
          </p:cNvSpPr>
          <p:nvPr>
            <p:ph type="ctrTitle"/>
          </p:nvPr>
        </p:nvSpPr>
        <p:spPr>
          <a:xfrm>
            <a:off x="589059" y="1181628"/>
            <a:ext cx="6281928" cy="4135437"/>
          </a:xfrm>
          <a:scene3d>
            <a:camera prst="orthographicFront"/>
            <a:lightRig rig="sunset" dir="t"/>
          </a:scene3d>
        </p:spPr>
        <p:txBody>
          <a:bodyPr>
            <a:normAutofit/>
            <a:sp3d extrusionH="57150">
              <a:bevelT w="38100" h="38100" prst="relaxedInset"/>
            </a:sp3d>
          </a:bodyPr>
          <a:lstStyle/>
          <a:p>
            <a:pPr algn="l"/>
            <a:r>
              <a:rPr lang="tr-TR" sz="6600" dirty="0">
                <a:ln>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path path="shape">
                      <a:fillToRect l="50000" t="50000" r="50000" b="50000"/>
                    </a:path>
                    <a:tileRect/>
                  </a:gradFill>
                </a:ln>
                <a:effectLst>
                  <a:glow>
                    <a:srgbClr val="FF0000"/>
                  </a:glow>
                  <a:outerShdw blurRad="50800" dist="50800" algn="ctr" rotWithShape="0">
                    <a:srgbClr val="000000">
                      <a:alpha val="43137"/>
                    </a:srgbClr>
                  </a:outerShdw>
                  <a:reflection stA="0" endPos="65000" dist="177800" dir="5400000" sy="-100000" algn="bl" rotWithShape="0"/>
                </a:effectLst>
                <a:latin typeface="Amasis MT Pro Black" panose="02040A04050005020304" pitchFamily="18" charset="-94"/>
              </a:rPr>
              <a:t>ASR STOK</a:t>
            </a:r>
            <a:br>
              <a:rPr lang="tr-TR" sz="6600" dirty="0">
                <a:ln>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path path="shape">
                      <a:fillToRect l="50000" t="50000" r="50000" b="50000"/>
                    </a:path>
                    <a:tileRect/>
                  </a:gradFill>
                </a:ln>
                <a:effectLst>
                  <a:glow>
                    <a:srgbClr val="FF0000"/>
                  </a:glow>
                  <a:outerShdw blurRad="50800" dist="50800" algn="ctr" rotWithShape="0">
                    <a:srgbClr val="000000">
                      <a:alpha val="43137"/>
                    </a:srgbClr>
                  </a:outerShdw>
                  <a:reflection stA="0" endPos="65000" dist="177800" dir="5400000" sy="-100000" algn="bl" rotWithShape="0"/>
                </a:effectLst>
                <a:latin typeface="Amasis MT Pro Black" panose="02040A04050005020304" pitchFamily="18" charset="-94"/>
              </a:rPr>
            </a:br>
            <a:r>
              <a:rPr lang="tr-TR" sz="6600" dirty="0">
                <a:ln>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path path="shape">
                      <a:fillToRect l="50000" t="50000" r="50000" b="50000"/>
                    </a:path>
                    <a:tileRect/>
                  </a:gradFill>
                </a:ln>
                <a:effectLst>
                  <a:glow>
                    <a:srgbClr val="FF0000"/>
                  </a:glow>
                  <a:outerShdw blurRad="50800" dist="50800" algn="ctr" rotWithShape="0">
                    <a:srgbClr val="000000">
                      <a:alpha val="43137"/>
                    </a:srgbClr>
                  </a:outerShdw>
                  <a:reflection stA="0" endPos="65000" dist="177800" dir="5400000" sy="-100000" algn="bl" rotWithShape="0"/>
                </a:effectLst>
                <a:latin typeface="Amasis MT Pro Black" panose="02040A04050005020304" pitchFamily="18" charset="-94"/>
              </a:rPr>
              <a:t>Proje sunumu</a:t>
            </a:r>
          </a:p>
        </p:txBody>
      </p:sp>
      <p:sp>
        <p:nvSpPr>
          <p:cNvPr id="47"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lt Başlık 4">
            <a:extLst>
              <a:ext uri="{FF2B5EF4-FFF2-40B4-BE49-F238E27FC236}">
                <a16:creationId xmlns:a16="http://schemas.microsoft.com/office/drawing/2014/main" id="{2232D49A-1BA1-D6D4-47C6-23177D4D54B8}"/>
              </a:ext>
            </a:extLst>
          </p:cNvPr>
          <p:cNvSpPr>
            <a:spLocks noGrp="1"/>
          </p:cNvSpPr>
          <p:nvPr>
            <p:ph type="subTitle" idx="1"/>
          </p:nvPr>
        </p:nvSpPr>
        <p:spPr>
          <a:xfrm>
            <a:off x="4957969" y="4170954"/>
            <a:ext cx="9144000" cy="1655762"/>
          </a:xfrm>
        </p:spPr>
        <p:txBody>
          <a:bodyPr>
            <a:normAutofit/>
          </a:bodyPr>
          <a:lstStyle/>
          <a:p>
            <a:r>
              <a:rPr lang="tr-TR" sz="6600" dirty="0">
                <a:latin typeface="Amasis MT Pro Black" panose="02040A04050005020304" pitchFamily="18" charset="-94"/>
              </a:rPr>
              <a:t>Grup 6</a:t>
            </a:r>
          </a:p>
        </p:txBody>
      </p:sp>
    </p:spTree>
    <p:extLst>
      <p:ext uri="{BB962C8B-B14F-4D97-AF65-F5344CB8AC3E}">
        <p14:creationId xmlns:p14="http://schemas.microsoft.com/office/powerpoint/2010/main" val="257414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3">
            <a:extLst>
              <a:ext uri="{FF2B5EF4-FFF2-40B4-BE49-F238E27FC236}">
                <a16:creationId xmlns:a16="http://schemas.microsoft.com/office/drawing/2014/main" id="{6EE0B6E2-7CE8-4D86-87FC-4B58A7D8E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yazı tipi, çizgi içeren bir resim&#10;&#10;Açıklama otomatik olarak oluşturuldu">
            <a:extLst>
              <a:ext uri="{FF2B5EF4-FFF2-40B4-BE49-F238E27FC236}">
                <a16:creationId xmlns:a16="http://schemas.microsoft.com/office/drawing/2014/main" id="{74B0C827-4AA5-8EFC-1414-F85E02E91F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455" r="1" b="1"/>
          <a:stretch/>
        </p:blipFill>
        <p:spPr>
          <a:xfrm>
            <a:off x="577637" y="424330"/>
            <a:ext cx="11036726" cy="5869478"/>
          </a:xfrm>
          <a:custGeom>
            <a:avLst/>
            <a:gdLst/>
            <a:ahLst/>
            <a:cxnLst/>
            <a:rect l="l" t="t" r="r" b="b"/>
            <a:pathLst>
              <a:path w="10630858" h="5869478">
                <a:moveTo>
                  <a:pt x="5791061" y="218"/>
                </a:moveTo>
                <a:cubicBezTo>
                  <a:pt x="5877327" y="-560"/>
                  <a:pt x="5971399" y="626"/>
                  <a:pt x="6073275" y="5793"/>
                </a:cubicBezTo>
                <a:cubicBezTo>
                  <a:pt x="6098744" y="7086"/>
                  <a:pt x="6121786" y="8165"/>
                  <a:pt x="6142651" y="9057"/>
                </a:cubicBezTo>
                <a:lnTo>
                  <a:pt x="6164185" y="9874"/>
                </a:lnTo>
                <a:lnTo>
                  <a:pt x="6258731" y="5793"/>
                </a:lnTo>
                <a:lnTo>
                  <a:pt x="6319194" y="2002"/>
                </a:lnTo>
                <a:lnTo>
                  <a:pt x="6413049" y="11772"/>
                </a:lnTo>
                <a:cubicBezTo>
                  <a:pt x="6592720" y="42783"/>
                  <a:pt x="6774188" y="66100"/>
                  <a:pt x="6956654" y="46745"/>
                </a:cubicBezTo>
                <a:cubicBezTo>
                  <a:pt x="7082424" y="33223"/>
                  <a:pt x="7207994" y="25294"/>
                  <a:pt x="7334364" y="25763"/>
                </a:cubicBezTo>
                <a:cubicBezTo>
                  <a:pt x="7624835" y="25763"/>
                  <a:pt x="7915502" y="28559"/>
                  <a:pt x="8205974" y="22730"/>
                </a:cubicBezTo>
                <a:cubicBezTo>
                  <a:pt x="8464499" y="17601"/>
                  <a:pt x="8722029" y="6412"/>
                  <a:pt x="8980756" y="34620"/>
                </a:cubicBezTo>
                <a:cubicBezTo>
                  <a:pt x="9362658" y="76124"/>
                  <a:pt x="9746556" y="62832"/>
                  <a:pt x="10129655" y="57937"/>
                </a:cubicBezTo>
                <a:lnTo>
                  <a:pt x="10163726" y="56766"/>
                </a:lnTo>
                <a:lnTo>
                  <a:pt x="10254950" y="73131"/>
                </a:lnTo>
                <a:lnTo>
                  <a:pt x="10311819" y="101928"/>
                </a:lnTo>
                <a:cubicBezTo>
                  <a:pt x="10479504" y="200737"/>
                  <a:pt x="10591476" y="367254"/>
                  <a:pt x="10625532" y="561669"/>
                </a:cubicBezTo>
                <a:lnTo>
                  <a:pt x="10626834" y="578090"/>
                </a:lnTo>
                <a:lnTo>
                  <a:pt x="10611964" y="734537"/>
                </a:lnTo>
                <a:cubicBezTo>
                  <a:pt x="10602387" y="823467"/>
                  <a:pt x="10587763" y="913306"/>
                  <a:pt x="10611964" y="1001326"/>
                </a:cubicBezTo>
                <a:cubicBezTo>
                  <a:pt x="10628543" y="1062669"/>
                  <a:pt x="10632231" y="1127783"/>
                  <a:pt x="10622705" y="1191154"/>
                </a:cubicBezTo>
                <a:cubicBezTo>
                  <a:pt x="10606645" y="1303627"/>
                  <a:pt x="10603293" y="1418084"/>
                  <a:pt x="10612740" y="1531572"/>
                </a:cubicBezTo>
                <a:cubicBezTo>
                  <a:pt x="10618978" y="1606398"/>
                  <a:pt x="10618020" y="1681815"/>
                  <a:pt x="10609893" y="1756397"/>
                </a:cubicBezTo>
                <a:cubicBezTo>
                  <a:pt x="10599152" y="1856690"/>
                  <a:pt x="10582457" y="1958800"/>
                  <a:pt x="10602776" y="2059394"/>
                </a:cubicBezTo>
                <a:cubicBezTo>
                  <a:pt x="10635130" y="2219226"/>
                  <a:pt x="10628659" y="2378906"/>
                  <a:pt x="10615717" y="2539949"/>
                </a:cubicBezTo>
                <a:cubicBezTo>
                  <a:pt x="10606011" y="2659785"/>
                  <a:pt x="10595269" y="2780984"/>
                  <a:pt x="10614682" y="2902183"/>
                </a:cubicBezTo>
                <a:cubicBezTo>
                  <a:pt x="10623029" y="2958418"/>
                  <a:pt x="10623029" y="3015928"/>
                  <a:pt x="10614682" y="3072165"/>
                </a:cubicBezTo>
                <a:cubicBezTo>
                  <a:pt x="10604587" y="3147914"/>
                  <a:pt x="10595010" y="3222907"/>
                  <a:pt x="10607952" y="3299413"/>
                </a:cubicBezTo>
                <a:cubicBezTo>
                  <a:pt x="10613646" y="3332743"/>
                  <a:pt x="10617917" y="3366376"/>
                  <a:pt x="10620894" y="3400009"/>
                </a:cubicBezTo>
                <a:cubicBezTo>
                  <a:pt x="10626822" y="3485877"/>
                  <a:pt x="10624699" y="3572233"/>
                  <a:pt x="10614553" y="3657556"/>
                </a:cubicBezTo>
                <a:cubicBezTo>
                  <a:pt x="10604846" y="3756637"/>
                  <a:pt x="10620635" y="3856323"/>
                  <a:pt x="10607694" y="3955100"/>
                </a:cubicBezTo>
                <a:cubicBezTo>
                  <a:pt x="10598504" y="4034653"/>
                  <a:pt x="10598155" y="4115265"/>
                  <a:pt x="10606658" y="4194923"/>
                </a:cubicBezTo>
                <a:cubicBezTo>
                  <a:pt x="10621954" y="4345512"/>
                  <a:pt x="10620998" y="4497755"/>
                  <a:pt x="10603811" y="4648057"/>
                </a:cubicBezTo>
                <a:cubicBezTo>
                  <a:pt x="10593198" y="4735775"/>
                  <a:pt x="10587116" y="4826067"/>
                  <a:pt x="10606140" y="4912119"/>
                </a:cubicBezTo>
                <a:cubicBezTo>
                  <a:pt x="10628530" y="5013245"/>
                  <a:pt x="10633189" y="5114446"/>
                  <a:pt x="10629921" y="5215515"/>
                </a:cubicBezTo>
                <a:lnTo>
                  <a:pt x="10625356" y="5273604"/>
                </a:lnTo>
                <a:lnTo>
                  <a:pt x="10624284" y="5284086"/>
                </a:lnTo>
                <a:cubicBezTo>
                  <a:pt x="10601148" y="5404993"/>
                  <a:pt x="10545219" y="5529874"/>
                  <a:pt x="10458692" y="5632218"/>
                </a:cubicBezTo>
                <a:lnTo>
                  <a:pt x="10418904" y="5670857"/>
                </a:lnTo>
                <a:lnTo>
                  <a:pt x="10417064" y="5673484"/>
                </a:lnTo>
                <a:cubicBezTo>
                  <a:pt x="10307992" y="5802550"/>
                  <a:pt x="10158402" y="5877799"/>
                  <a:pt x="9954609" y="5858572"/>
                </a:cubicBezTo>
                <a:cubicBezTo>
                  <a:pt x="9860355" y="5870096"/>
                  <a:pt x="9750551" y="5855439"/>
                  <a:pt x="9657171" y="5854061"/>
                </a:cubicBezTo>
                <a:lnTo>
                  <a:pt x="9612467" y="5856387"/>
                </a:lnTo>
                <a:lnTo>
                  <a:pt x="9279984" y="5838331"/>
                </a:lnTo>
                <a:cubicBezTo>
                  <a:pt x="9153141" y="5834280"/>
                  <a:pt x="9026273" y="5834164"/>
                  <a:pt x="8899305" y="5841275"/>
                </a:cubicBezTo>
                <a:cubicBezTo>
                  <a:pt x="8761407" y="5850940"/>
                  <a:pt x="8623304" y="5854733"/>
                  <a:pt x="8485266" y="5852671"/>
                </a:cubicBezTo>
                <a:lnTo>
                  <a:pt x="8314842" y="5842884"/>
                </a:lnTo>
                <a:lnTo>
                  <a:pt x="8193631" y="5825368"/>
                </a:lnTo>
                <a:lnTo>
                  <a:pt x="8029897" y="5818284"/>
                </a:lnTo>
                <a:lnTo>
                  <a:pt x="8028296" y="5817260"/>
                </a:lnTo>
                <a:lnTo>
                  <a:pt x="8008332" y="5817260"/>
                </a:lnTo>
                <a:lnTo>
                  <a:pt x="8006732" y="5818114"/>
                </a:lnTo>
                <a:lnTo>
                  <a:pt x="7839115" y="5825368"/>
                </a:lnTo>
                <a:lnTo>
                  <a:pt x="7801585" y="5830791"/>
                </a:lnTo>
                <a:lnTo>
                  <a:pt x="7734233" y="5834980"/>
                </a:lnTo>
                <a:lnTo>
                  <a:pt x="7482820" y="5855530"/>
                </a:lnTo>
                <a:lnTo>
                  <a:pt x="7445741" y="5854102"/>
                </a:lnTo>
                <a:lnTo>
                  <a:pt x="7403701" y="5858035"/>
                </a:lnTo>
                <a:lnTo>
                  <a:pt x="7155292" y="5854564"/>
                </a:lnTo>
                <a:cubicBezTo>
                  <a:pt x="6874805" y="5835913"/>
                  <a:pt x="6593917" y="5824488"/>
                  <a:pt x="6312830" y="5849900"/>
                </a:cubicBezTo>
                <a:lnTo>
                  <a:pt x="6232577" y="5855788"/>
                </a:lnTo>
                <a:lnTo>
                  <a:pt x="6231985" y="5855764"/>
                </a:lnTo>
                <a:lnTo>
                  <a:pt x="6166003" y="5858572"/>
                </a:lnTo>
                <a:cubicBezTo>
                  <a:pt x="6100624" y="5861901"/>
                  <a:pt x="6043822" y="5864887"/>
                  <a:pt x="5993271" y="5866513"/>
                </a:cubicBezTo>
                <a:lnTo>
                  <a:pt x="5925657" y="5866398"/>
                </a:lnTo>
                <a:lnTo>
                  <a:pt x="5833706" y="5859695"/>
                </a:lnTo>
                <a:cubicBezTo>
                  <a:pt x="5697214" y="5841788"/>
                  <a:pt x="5559607" y="5838897"/>
                  <a:pt x="5422657" y="5851067"/>
                </a:cubicBezTo>
                <a:lnTo>
                  <a:pt x="5250035" y="5858044"/>
                </a:lnTo>
                <a:lnTo>
                  <a:pt x="5151093" y="5858278"/>
                </a:lnTo>
                <a:lnTo>
                  <a:pt x="4972680" y="5851067"/>
                </a:lnTo>
                <a:cubicBezTo>
                  <a:pt x="4829141" y="5841741"/>
                  <a:pt x="4685204" y="5826120"/>
                  <a:pt x="4542066" y="5842905"/>
                </a:cubicBezTo>
                <a:cubicBezTo>
                  <a:pt x="4491758" y="5848734"/>
                  <a:pt x="4441488" y="5852626"/>
                  <a:pt x="4391242" y="5854962"/>
                </a:cubicBezTo>
                <a:lnTo>
                  <a:pt x="4246482" y="5857576"/>
                </a:lnTo>
                <a:lnTo>
                  <a:pt x="4221030" y="5856572"/>
                </a:lnTo>
                <a:lnTo>
                  <a:pt x="4218005" y="5856681"/>
                </a:lnTo>
                <a:lnTo>
                  <a:pt x="3939367" y="5844305"/>
                </a:lnTo>
                <a:cubicBezTo>
                  <a:pt x="3773470" y="5832648"/>
                  <a:pt x="3606974" y="5815626"/>
                  <a:pt x="3441875" y="5843140"/>
                </a:cubicBezTo>
                <a:cubicBezTo>
                  <a:pt x="3386806" y="5851400"/>
                  <a:pt x="3331601" y="5858126"/>
                  <a:pt x="3276306" y="5863318"/>
                </a:cubicBezTo>
                <a:lnTo>
                  <a:pt x="3225006" y="5866706"/>
                </a:lnTo>
                <a:lnTo>
                  <a:pt x="3194056" y="5866407"/>
                </a:lnTo>
                <a:lnTo>
                  <a:pt x="3082891" y="5863061"/>
                </a:lnTo>
                <a:lnTo>
                  <a:pt x="3013959" y="5869302"/>
                </a:lnTo>
                <a:cubicBezTo>
                  <a:pt x="2910698" y="5871464"/>
                  <a:pt x="2845426" y="5852913"/>
                  <a:pt x="2748311" y="5858572"/>
                </a:cubicBezTo>
                <a:cubicBezTo>
                  <a:pt x="2736171" y="5859279"/>
                  <a:pt x="2721419" y="5860082"/>
                  <a:pt x="2704411" y="5860936"/>
                </a:cubicBezTo>
                <a:lnTo>
                  <a:pt x="2650475" y="5863440"/>
                </a:lnTo>
                <a:lnTo>
                  <a:pt x="2436349" y="5854816"/>
                </a:lnTo>
                <a:cubicBezTo>
                  <a:pt x="2095150" y="5845165"/>
                  <a:pt x="1753811" y="5845122"/>
                  <a:pt x="1412584" y="5830782"/>
                </a:cubicBezTo>
                <a:cubicBezTo>
                  <a:pt x="1262458" y="5824256"/>
                  <a:pt x="1113131" y="5859227"/>
                  <a:pt x="963404" y="5861093"/>
                </a:cubicBezTo>
                <a:cubicBezTo>
                  <a:pt x="896140" y="5861967"/>
                  <a:pt x="828812" y="5861342"/>
                  <a:pt x="761431" y="5859896"/>
                </a:cubicBezTo>
                <a:lnTo>
                  <a:pt x="637698" y="5856158"/>
                </a:lnTo>
                <a:lnTo>
                  <a:pt x="592997" y="5853711"/>
                </a:lnTo>
                <a:cubicBezTo>
                  <a:pt x="391136" y="5830428"/>
                  <a:pt x="227663" y="5724844"/>
                  <a:pt x="123577" y="5564333"/>
                </a:cubicBezTo>
                <a:lnTo>
                  <a:pt x="99502" y="5518240"/>
                </a:lnTo>
                <a:lnTo>
                  <a:pt x="95609" y="5512764"/>
                </a:lnTo>
                <a:lnTo>
                  <a:pt x="86221" y="5492812"/>
                </a:lnTo>
                <a:lnTo>
                  <a:pt x="61763" y="5445986"/>
                </a:lnTo>
                <a:lnTo>
                  <a:pt x="56991" y="5430695"/>
                </a:lnTo>
                <a:lnTo>
                  <a:pt x="41922" y="5398673"/>
                </a:lnTo>
                <a:lnTo>
                  <a:pt x="25760" y="5339273"/>
                </a:lnTo>
                <a:lnTo>
                  <a:pt x="16811" y="5271956"/>
                </a:lnTo>
                <a:cubicBezTo>
                  <a:pt x="9305" y="5238090"/>
                  <a:pt x="4710" y="5203585"/>
                  <a:pt x="3092" y="5168860"/>
                </a:cubicBezTo>
                <a:cubicBezTo>
                  <a:pt x="-7132" y="5042101"/>
                  <a:pt x="10081" y="4917108"/>
                  <a:pt x="24446" y="4791844"/>
                </a:cubicBezTo>
                <a:cubicBezTo>
                  <a:pt x="34023" y="4712006"/>
                  <a:pt x="48647" y="4631352"/>
                  <a:pt x="24446" y="4552331"/>
                </a:cubicBezTo>
                <a:cubicBezTo>
                  <a:pt x="7867" y="4497261"/>
                  <a:pt x="4180" y="4438805"/>
                  <a:pt x="13705" y="4381912"/>
                </a:cubicBezTo>
                <a:cubicBezTo>
                  <a:pt x="29766" y="4280940"/>
                  <a:pt x="33117" y="4178184"/>
                  <a:pt x="23670" y="4076300"/>
                </a:cubicBezTo>
                <a:cubicBezTo>
                  <a:pt x="17432" y="4009125"/>
                  <a:pt x="18390" y="3941419"/>
                  <a:pt x="26517" y="3874462"/>
                </a:cubicBezTo>
                <a:cubicBezTo>
                  <a:pt x="37258" y="3784423"/>
                  <a:pt x="53954" y="3692752"/>
                  <a:pt x="33635" y="3602444"/>
                </a:cubicBezTo>
                <a:cubicBezTo>
                  <a:pt x="1280" y="3458954"/>
                  <a:pt x="7751" y="3315599"/>
                  <a:pt x="20694" y="3171022"/>
                </a:cubicBezTo>
                <a:cubicBezTo>
                  <a:pt x="30400" y="3063439"/>
                  <a:pt x="41141" y="2954632"/>
                  <a:pt x="21728" y="2845824"/>
                </a:cubicBezTo>
                <a:cubicBezTo>
                  <a:pt x="13381" y="2795337"/>
                  <a:pt x="13381" y="2743709"/>
                  <a:pt x="21728" y="2693221"/>
                </a:cubicBezTo>
                <a:cubicBezTo>
                  <a:pt x="31823" y="2625218"/>
                  <a:pt x="41400" y="2557892"/>
                  <a:pt x="28458" y="2489208"/>
                </a:cubicBezTo>
                <a:cubicBezTo>
                  <a:pt x="22764" y="2459285"/>
                  <a:pt x="18493" y="2429092"/>
                  <a:pt x="15516" y="2398898"/>
                </a:cubicBezTo>
                <a:cubicBezTo>
                  <a:pt x="9589" y="2321809"/>
                  <a:pt x="11711" y="2244283"/>
                  <a:pt x="21857" y="2167683"/>
                </a:cubicBezTo>
                <a:cubicBezTo>
                  <a:pt x="31564" y="2078733"/>
                  <a:pt x="15776" y="1989238"/>
                  <a:pt x="28717" y="1900560"/>
                </a:cubicBezTo>
                <a:cubicBezTo>
                  <a:pt x="37907" y="1829142"/>
                  <a:pt x="38255" y="1756772"/>
                  <a:pt x="29752" y="1685258"/>
                </a:cubicBezTo>
                <a:cubicBezTo>
                  <a:pt x="14456" y="1550065"/>
                  <a:pt x="15412" y="1413389"/>
                  <a:pt x="32599" y="1278454"/>
                </a:cubicBezTo>
                <a:cubicBezTo>
                  <a:pt x="43212" y="1199704"/>
                  <a:pt x="49294" y="1118644"/>
                  <a:pt x="30270" y="1041390"/>
                </a:cubicBezTo>
                <a:cubicBezTo>
                  <a:pt x="-14509" y="859818"/>
                  <a:pt x="11634" y="677973"/>
                  <a:pt x="30270" y="497354"/>
                </a:cubicBezTo>
                <a:lnTo>
                  <a:pt x="31725" y="472895"/>
                </a:lnTo>
                <a:lnTo>
                  <a:pt x="43781" y="427827"/>
                </a:lnTo>
                <a:lnTo>
                  <a:pt x="50994" y="413476"/>
                </a:lnTo>
                <a:lnTo>
                  <a:pt x="58372" y="387895"/>
                </a:lnTo>
                <a:cubicBezTo>
                  <a:pt x="111660" y="254431"/>
                  <a:pt x="198390" y="154469"/>
                  <a:pt x="306361" y="90092"/>
                </a:cubicBezTo>
                <a:lnTo>
                  <a:pt x="343340" y="71955"/>
                </a:lnTo>
                <a:lnTo>
                  <a:pt x="451947" y="55771"/>
                </a:lnTo>
                <a:lnTo>
                  <a:pt x="480681" y="50638"/>
                </a:lnTo>
                <a:lnTo>
                  <a:pt x="500476" y="51097"/>
                </a:lnTo>
                <a:cubicBezTo>
                  <a:pt x="614729" y="49684"/>
                  <a:pt x="728933" y="43772"/>
                  <a:pt x="843024" y="32056"/>
                </a:cubicBezTo>
                <a:cubicBezTo>
                  <a:pt x="1123212" y="7156"/>
                  <a:pt x="1404499" y="3566"/>
                  <a:pt x="1685086" y="21332"/>
                </a:cubicBezTo>
                <a:cubicBezTo>
                  <a:pt x="1938623" y="33688"/>
                  <a:pt x="2191759" y="64000"/>
                  <a:pt x="2445896" y="38121"/>
                </a:cubicBezTo>
                <a:cubicBezTo>
                  <a:pt x="2489616" y="33690"/>
                  <a:pt x="2532937" y="26111"/>
                  <a:pt x="2576333" y="19030"/>
                </a:cubicBezTo>
                <a:lnTo>
                  <a:pt x="2696353" y="4251"/>
                </a:lnTo>
                <a:lnTo>
                  <a:pt x="2745536" y="5232"/>
                </a:lnTo>
                <a:cubicBezTo>
                  <a:pt x="2818993" y="6452"/>
                  <a:pt x="2887864" y="7004"/>
                  <a:pt x="2947014" y="5793"/>
                </a:cubicBezTo>
                <a:cubicBezTo>
                  <a:pt x="3006163" y="4584"/>
                  <a:pt x="3060036" y="3178"/>
                  <a:pt x="3110399" y="1949"/>
                </a:cubicBezTo>
                <a:lnTo>
                  <a:pt x="3199002" y="221"/>
                </a:lnTo>
                <a:lnTo>
                  <a:pt x="3325015" y="3583"/>
                </a:lnTo>
                <a:cubicBezTo>
                  <a:pt x="3530714" y="12997"/>
                  <a:pt x="3736239" y="28910"/>
                  <a:pt x="3941762" y="43248"/>
                </a:cubicBezTo>
                <a:cubicBezTo>
                  <a:pt x="4091489" y="53739"/>
                  <a:pt x="4241215" y="66563"/>
                  <a:pt x="4390942" y="37886"/>
                </a:cubicBezTo>
                <a:cubicBezTo>
                  <a:pt x="4517292" y="15154"/>
                  <a:pt x="4645537" y="10467"/>
                  <a:pt x="4772844" y="23896"/>
                </a:cubicBezTo>
                <a:cubicBezTo>
                  <a:pt x="4885597" y="37327"/>
                  <a:pt x="4999052" y="40520"/>
                  <a:pt x="5112224" y="33456"/>
                </a:cubicBezTo>
                <a:lnTo>
                  <a:pt x="5477482" y="6922"/>
                </a:lnTo>
                <a:lnTo>
                  <a:pt x="5517883" y="7607"/>
                </a:lnTo>
                <a:lnTo>
                  <a:pt x="5555683" y="6426"/>
                </a:lnTo>
                <a:cubicBezTo>
                  <a:pt x="5626335" y="3737"/>
                  <a:pt x="5704795" y="995"/>
                  <a:pt x="5791061" y="218"/>
                </a:cubicBezTo>
                <a:close/>
              </a:path>
            </a:pathLst>
          </a:custGeom>
        </p:spPr>
      </p:pic>
    </p:spTree>
    <p:extLst>
      <p:ext uri="{BB962C8B-B14F-4D97-AF65-F5344CB8AC3E}">
        <p14:creationId xmlns:p14="http://schemas.microsoft.com/office/powerpoint/2010/main" val="334242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1D9F72-5B7C-8447-B730-C264CC545230}"/>
              </a:ext>
            </a:extLst>
          </p:cNvPr>
          <p:cNvSpPr>
            <a:spLocks noGrp="1"/>
          </p:cNvSpPr>
          <p:nvPr>
            <p:ph type="title"/>
          </p:nvPr>
        </p:nvSpPr>
        <p:spPr>
          <a:xfrm>
            <a:off x="838200" y="365125"/>
            <a:ext cx="10515600" cy="1325563"/>
          </a:xfrm>
        </p:spPr>
        <p:txBody>
          <a:bodyPr>
            <a:normAutofit/>
          </a:bodyPr>
          <a:lstStyle/>
          <a:p>
            <a:r>
              <a:rPr lang="tr-TR" sz="5400"/>
              <a:t>Müşteriyle Toplantılar</a:t>
            </a:r>
            <a:endParaRPr lang="tr-TR" sz="5400" dirty="0"/>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İçerik Yer Tutucusu 2">
            <a:extLst>
              <a:ext uri="{FF2B5EF4-FFF2-40B4-BE49-F238E27FC236}">
                <a16:creationId xmlns:a16="http://schemas.microsoft.com/office/drawing/2014/main" id="{3C85A341-FF53-1E05-84F0-224A3674E032}"/>
              </a:ext>
            </a:extLst>
          </p:cNvPr>
          <p:cNvGraphicFramePr>
            <a:graphicFrameLocks noGrp="1"/>
          </p:cNvGraphicFramePr>
          <p:nvPr>
            <p:ph idx="1"/>
            <p:extLst>
              <p:ext uri="{D42A27DB-BD31-4B8C-83A1-F6EECF244321}">
                <p14:modId xmlns:p14="http://schemas.microsoft.com/office/powerpoint/2010/main" val="2286239147"/>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364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1D9F72-5B7C-8447-B730-C264CC545230}"/>
              </a:ext>
            </a:extLst>
          </p:cNvPr>
          <p:cNvSpPr>
            <a:spLocks noGrp="1"/>
          </p:cNvSpPr>
          <p:nvPr>
            <p:ph type="title"/>
          </p:nvPr>
        </p:nvSpPr>
        <p:spPr>
          <a:xfrm>
            <a:off x="5297762" y="329184"/>
            <a:ext cx="6251110" cy="1783080"/>
          </a:xfrm>
        </p:spPr>
        <p:txBody>
          <a:bodyPr anchor="b">
            <a:normAutofit/>
          </a:bodyPr>
          <a:lstStyle/>
          <a:p>
            <a:r>
              <a:rPr lang="tr-TR" sz="5400"/>
              <a:t>Takım Toplantıları</a:t>
            </a:r>
            <a:endParaRPr lang="tr-TR" sz="5400" dirty="0"/>
          </a:p>
        </p:txBody>
      </p:sp>
      <p:pic>
        <p:nvPicPr>
          <p:cNvPr id="40" name="Picture 11" descr="Konferans odasında masa">
            <a:extLst>
              <a:ext uri="{FF2B5EF4-FFF2-40B4-BE49-F238E27FC236}">
                <a16:creationId xmlns:a16="http://schemas.microsoft.com/office/drawing/2014/main" id="{EC7A306E-5FE2-69C7-0AA5-4BB3567A49F2}"/>
              </a:ext>
            </a:extLst>
          </p:cNvPr>
          <p:cNvPicPr>
            <a:picLocks noChangeAspect="1"/>
          </p:cNvPicPr>
          <p:nvPr/>
        </p:nvPicPr>
        <p:blipFill rotWithShape="1">
          <a:blip r:embed="rId2"/>
          <a:srcRect l="3938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7819B7B-DD50-14C7-2AD4-E589A61E5766}"/>
              </a:ext>
            </a:extLst>
          </p:cNvPr>
          <p:cNvSpPr>
            <a:spLocks noGrp="1"/>
          </p:cNvSpPr>
          <p:nvPr>
            <p:ph idx="1"/>
          </p:nvPr>
        </p:nvSpPr>
        <p:spPr>
          <a:xfrm>
            <a:off x="5297762" y="2706624"/>
            <a:ext cx="6251110" cy="3483864"/>
          </a:xfrm>
        </p:spPr>
        <p:txBody>
          <a:bodyPr>
            <a:normAutofit/>
          </a:bodyPr>
          <a:lstStyle/>
          <a:p>
            <a:r>
              <a:rPr lang="tr-TR" sz="1900"/>
              <a:t>İlk takım toplantımızı  müşterimizi ve projemizi seçmek için yaptık</a:t>
            </a:r>
          </a:p>
          <a:p>
            <a:r>
              <a:rPr lang="tr-TR" sz="1900"/>
              <a:t>Sonrasında günlük olarak ilerleyişimizi yüz yüze toplantılarla ve Whatsapp grubumuz aracılığıyla takip ettik.</a:t>
            </a:r>
          </a:p>
          <a:p>
            <a:r>
              <a:rPr lang="tr-TR" sz="1900"/>
              <a:t>Her aşama için görev dağılımları yaptık sonrasında her üye yaptığı işi diğerleriyle paylaşıp onay aldı. Tüm takım tarafından onaylanan işler projeye dahil edildi.</a:t>
            </a:r>
          </a:p>
          <a:p>
            <a:r>
              <a:rPr lang="tr-TR" sz="1900"/>
              <a:t>Toplantılarımızı  online toplantı platformlarını kullanarak   yüz yüze toplanamayacağımız zamanlarda da sürecin ilerleyişini takip etmek amacıyla  gerçekleştirdik</a:t>
            </a:r>
          </a:p>
        </p:txBody>
      </p:sp>
    </p:spTree>
    <p:extLst>
      <p:ext uri="{BB962C8B-B14F-4D97-AF65-F5344CB8AC3E}">
        <p14:creationId xmlns:p14="http://schemas.microsoft.com/office/powerpoint/2010/main" val="3242534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36A1314-B150-4E7D-9926-77DF69A6CAB9}"/>
              </a:ext>
            </a:extLst>
          </p:cNvPr>
          <p:cNvSpPr>
            <a:spLocks noGrp="1"/>
          </p:cNvSpPr>
          <p:nvPr>
            <p:ph type="title"/>
          </p:nvPr>
        </p:nvSpPr>
        <p:spPr>
          <a:xfrm>
            <a:off x="7380407" y="743447"/>
            <a:ext cx="3973385" cy="3692028"/>
          </a:xfrm>
          <a:noFill/>
        </p:spPr>
        <p:txBody>
          <a:bodyPr vert="horz" lIns="91440" tIns="45720" rIns="91440" bIns="45720" rtlCol="0" anchor="b">
            <a:normAutofit/>
          </a:bodyPr>
          <a:lstStyle/>
          <a:p>
            <a:r>
              <a:rPr lang="en-US" sz="5200"/>
              <a:t>SİSTEM TASARIMI:</a:t>
            </a:r>
          </a:p>
        </p:txBody>
      </p:sp>
      <p:pic>
        <p:nvPicPr>
          <p:cNvPr id="4" name="Resim 3" descr="ekran görüntüsü, daire, grafik, grafik tasarım içeren bir resim&#10;&#10;Açıklama otomatik olarak oluşturuldu">
            <a:extLst>
              <a:ext uri="{FF2B5EF4-FFF2-40B4-BE49-F238E27FC236}">
                <a16:creationId xmlns:a16="http://schemas.microsoft.com/office/drawing/2014/main" id="{DF150EA5-56C9-5712-F170-E35CD39C9C10}"/>
              </a:ext>
            </a:extLst>
          </p:cNvPr>
          <p:cNvPicPr>
            <a:picLocks noChangeAspect="1"/>
          </p:cNvPicPr>
          <p:nvPr/>
        </p:nvPicPr>
        <p:blipFill rotWithShape="1">
          <a:blip r:embed="rId2">
            <a:extLst>
              <a:ext uri="{28A0092B-C50C-407E-A947-70E740481C1C}">
                <a14:useLocalDpi xmlns:a14="http://schemas.microsoft.com/office/drawing/2010/main" val="0"/>
              </a:ext>
            </a:extLst>
          </a:blip>
          <a:srcRect b="1929"/>
          <a:stretch/>
        </p:blipFill>
        <p:spPr>
          <a:xfrm>
            <a:off x="20" y="10"/>
            <a:ext cx="6992881" cy="6857990"/>
          </a:xfrm>
          <a:prstGeom prst="rect">
            <a:avLst/>
          </a:prstGeom>
        </p:spPr>
      </p:pic>
    </p:spTree>
    <p:extLst>
      <p:ext uri="{BB962C8B-B14F-4D97-AF65-F5344CB8AC3E}">
        <p14:creationId xmlns:p14="http://schemas.microsoft.com/office/powerpoint/2010/main" val="419421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6C371A15-008E-55D1-FE52-31496714A66C}"/>
              </a:ext>
            </a:extLst>
          </p:cNvPr>
          <p:cNvSpPr>
            <a:spLocks noGrp="1"/>
          </p:cNvSpPr>
          <p:nvPr>
            <p:ph type="title"/>
          </p:nvPr>
        </p:nvSpPr>
        <p:spPr>
          <a:xfrm>
            <a:off x="108994" y="39538"/>
            <a:ext cx="10515600" cy="1325563"/>
          </a:xfrm>
        </p:spPr>
        <p:txBody>
          <a:bodyPr>
            <a:normAutofit/>
          </a:bodyPr>
          <a:lstStyle/>
          <a:p>
            <a:r>
              <a:rPr lang="tr-TR" dirty="0"/>
              <a:t>Uygulama Katmanları:</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Resim 4">
            <a:extLst>
              <a:ext uri="{FF2B5EF4-FFF2-40B4-BE49-F238E27FC236}">
                <a16:creationId xmlns:a16="http://schemas.microsoft.com/office/drawing/2014/main" id="{B4AAF043-50C7-B1B2-444C-B7B1CCC64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614" y="1046692"/>
            <a:ext cx="1009839" cy="1009839"/>
          </a:xfrm>
          <a:prstGeom prst="rect">
            <a:avLst/>
          </a:prstGeom>
        </p:spPr>
      </p:pic>
      <p:sp>
        <p:nvSpPr>
          <p:cNvPr id="7" name="Metin kutusu 6">
            <a:extLst>
              <a:ext uri="{FF2B5EF4-FFF2-40B4-BE49-F238E27FC236}">
                <a16:creationId xmlns:a16="http://schemas.microsoft.com/office/drawing/2014/main" id="{5B40D4EE-9986-58D5-E63C-E2C2A8654408}"/>
              </a:ext>
            </a:extLst>
          </p:cNvPr>
          <p:cNvSpPr txBox="1"/>
          <p:nvPr/>
        </p:nvSpPr>
        <p:spPr>
          <a:xfrm>
            <a:off x="29162" y="2183221"/>
            <a:ext cx="6096000" cy="523220"/>
          </a:xfrm>
          <a:prstGeom prst="rect">
            <a:avLst/>
          </a:prstGeom>
          <a:noFill/>
        </p:spPr>
        <p:txBody>
          <a:bodyPr wrap="square">
            <a:spAutoFit/>
          </a:bodyPr>
          <a:lstStyle/>
          <a:p>
            <a:r>
              <a:rPr lang="tr-TR" sz="2800" i="0" dirty="0">
                <a:effectLst/>
                <a:latin typeface="Söhne"/>
              </a:rPr>
              <a:t>Kullanıcı Arayüzü Katmanı (UI </a:t>
            </a:r>
            <a:r>
              <a:rPr lang="tr-TR" sz="2800" i="0" dirty="0" err="1">
                <a:effectLst/>
                <a:latin typeface="Söhne"/>
              </a:rPr>
              <a:t>Layer</a:t>
            </a:r>
            <a:r>
              <a:rPr lang="tr-TR" sz="2800" i="0" dirty="0">
                <a:effectLst/>
                <a:latin typeface="Söhne"/>
              </a:rPr>
              <a:t>)</a:t>
            </a:r>
          </a:p>
        </p:txBody>
      </p:sp>
      <p:pic>
        <p:nvPicPr>
          <p:cNvPr id="9" name="Resim 8" descr="ekran görüntüsü, tasarım içeren bir resim&#10;&#10;Açıklama otomatik olarak oluşturuldu">
            <a:extLst>
              <a:ext uri="{FF2B5EF4-FFF2-40B4-BE49-F238E27FC236}">
                <a16:creationId xmlns:a16="http://schemas.microsoft.com/office/drawing/2014/main" id="{E8953567-6833-9775-2F05-F3A44A512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208" y="921665"/>
            <a:ext cx="1259895" cy="1259895"/>
          </a:xfrm>
          <a:prstGeom prst="rect">
            <a:avLst/>
          </a:prstGeom>
        </p:spPr>
      </p:pic>
      <p:sp>
        <p:nvSpPr>
          <p:cNvPr id="11" name="Metin kutusu 10">
            <a:extLst>
              <a:ext uri="{FF2B5EF4-FFF2-40B4-BE49-F238E27FC236}">
                <a16:creationId xmlns:a16="http://schemas.microsoft.com/office/drawing/2014/main" id="{C9A40EF1-B927-6241-46B8-9962A8F2452C}"/>
              </a:ext>
            </a:extLst>
          </p:cNvPr>
          <p:cNvSpPr txBox="1"/>
          <p:nvPr/>
        </p:nvSpPr>
        <p:spPr>
          <a:xfrm>
            <a:off x="5649046" y="2204887"/>
            <a:ext cx="6097554" cy="523220"/>
          </a:xfrm>
          <a:prstGeom prst="rect">
            <a:avLst/>
          </a:prstGeom>
          <a:noFill/>
        </p:spPr>
        <p:txBody>
          <a:bodyPr wrap="square">
            <a:spAutoFit/>
          </a:bodyPr>
          <a:lstStyle/>
          <a:p>
            <a:r>
              <a:rPr lang="en-US" sz="2800" i="0" dirty="0" err="1">
                <a:effectLst/>
                <a:latin typeface="Söhne"/>
              </a:rPr>
              <a:t>Veritabanı</a:t>
            </a:r>
            <a:r>
              <a:rPr lang="en-US" sz="2800" i="0" dirty="0">
                <a:effectLst/>
                <a:latin typeface="Söhne"/>
              </a:rPr>
              <a:t> </a:t>
            </a:r>
            <a:r>
              <a:rPr lang="en-US" sz="2800" i="0" dirty="0" err="1">
                <a:effectLst/>
                <a:latin typeface="Söhne"/>
              </a:rPr>
              <a:t>Katmanı</a:t>
            </a:r>
            <a:r>
              <a:rPr lang="en-US" sz="2800" i="0" dirty="0">
                <a:effectLst/>
                <a:latin typeface="Söhne"/>
              </a:rPr>
              <a:t> (Data Access Layer)</a:t>
            </a:r>
            <a:endParaRPr lang="tr-TR" sz="2800" dirty="0">
              <a:latin typeface="Söhne"/>
            </a:endParaRPr>
          </a:p>
        </p:txBody>
      </p:sp>
      <p:pic>
        <p:nvPicPr>
          <p:cNvPr id="13" name="Resim 12" descr="siyah, karanlık içeren bir resim&#10;&#10;Açıklama otomatik olarak oluşturuldu">
            <a:extLst>
              <a:ext uri="{FF2B5EF4-FFF2-40B4-BE49-F238E27FC236}">
                <a16:creationId xmlns:a16="http://schemas.microsoft.com/office/drawing/2014/main" id="{0F2E6905-8381-258C-A6DE-6B912FCDE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8614" y="2973937"/>
            <a:ext cx="1177623" cy="1177623"/>
          </a:xfrm>
          <a:prstGeom prst="rect">
            <a:avLst/>
          </a:prstGeom>
        </p:spPr>
      </p:pic>
      <p:sp>
        <p:nvSpPr>
          <p:cNvPr id="16" name="Metin kutusu 15">
            <a:extLst>
              <a:ext uri="{FF2B5EF4-FFF2-40B4-BE49-F238E27FC236}">
                <a16:creationId xmlns:a16="http://schemas.microsoft.com/office/drawing/2014/main" id="{13125C2D-2F94-E178-1B32-B008650284AF}"/>
              </a:ext>
            </a:extLst>
          </p:cNvPr>
          <p:cNvSpPr txBox="1"/>
          <p:nvPr/>
        </p:nvSpPr>
        <p:spPr>
          <a:xfrm>
            <a:off x="830121" y="4336316"/>
            <a:ext cx="4712231" cy="954107"/>
          </a:xfrm>
          <a:prstGeom prst="rect">
            <a:avLst/>
          </a:prstGeom>
          <a:noFill/>
        </p:spPr>
        <p:txBody>
          <a:bodyPr wrap="square">
            <a:spAutoFit/>
          </a:bodyPr>
          <a:lstStyle/>
          <a:p>
            <a:r>
              <a:rPr lang="tr-TR" sz="2800" i="0" dirty="0">
                <a:effectLst/>
                <a:latin typeface="Söhne"/>
              </a:rPr>
              <a:t>Uygulama Mantığı Katmanı (Business </a:t>
            </a:r>
            <a:r>
              <a:rPr lang="tr-TR" sz="2800" i="0" dirty="0" err="1">
                <a:effectLst/>
                <a:latin typeface="Söhne"/>
              </a:rPr>
              <a:t>Logic</a:t>
            </a:r>
            <a:r>
              <a:rPr lang="tr-TR" sz="2800" i="0" dirty="0">
                <a:effectLst/>
                <a:latin typeface="Söhne"/>
              </a:rPr>
              <a:t> </a:t>
            </a:r>
            <a:r>
              <a:rPr lang="tr-TR" sz="2800" i="0" dirty="0" err="1">
                <a:effectLst/>
                <a:latin typeface="Söhne"/>
              </a:rPr>
              <a:t>Layer</a:t>
            </a:r>
            <a:r>
              <a:rPr lang="tr-TR" sz="2800" i="0" dirty="0">
                <a:effectLst/>
                <a:latin typeface="Söhne"/>
              </a:rPr>
              <a:t>)</a:t>
            </a:r>
          </a:p>
        </p:txBody>
      </p:sp>
      <p:pic>
        <p:nvPicPr>
          <p:cNvPr id="20" name="Resim 19" descr="grafik, simge, sembol, daire, logo içeren bir resim&#10;&#10;Açıklama otomatik olarak oluşturuldu">
            <a:extLst>
              <a:ext uri="{FF2B5EF4-FFF2-40B4-BE49-F238E27FC236}">
                <a16:creationId xmlns:a16="http://schemas.microsoft.com/office/drawing/2014/main" id="{905B3BB4-7826-09AC-8BC9-6945997A57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1208" y="2919617"/>
            <a:ext cx="1416699" cy="1416699"/>
          </a:xfrm>
          <a:prstGeom prst="rect">
            <a:avLst/>
          </a:prstGeom>
        </p:spPr>
      </p:pic>
      <p:sp>
        <p:nvSpPr>
          <p:cNvPr id="22" name="Metin kutusu 21">
            <a:extLst>
              <a:ext uri="{FF2B5EF4-FFF2-40B4-BE49-F238E27FC236}">
                <a16:creationId xmlns:a16="http://schemas.microsoft.com/office/drawing/2014/main" id="{921FC532-7CF2-4B41-C222-1FB5EA4497B3}"/>
              </a:ext>
            </a:extLst>
          </p:cNvPr>
          <p:cNvSpPr txBox="1"/>
          <p:nvPr/>
        </p:nvSpPr>
        <p:spPr>
          <a:xfrm>
            <a:off x="6275478" y="4454996"/>
            <a:ext cx="6167534" cy="523220"/>
          </a:xfrm>
          <a:prstGeom prst="rect">
            <a:avLst/>
          </a:prstGeom>
          <a:noFill/>
        </p:spPr>
        <p:txBody>
          <a:bodyPr wrap="square">
            <a:spAutoFit/>
          </a:bodyPr>
          <a:lstStyle/>
          <a:p>
            <a:r>
              <a:rPr lang="tr-TR" sz="2800" i="0" dirty="0">
                <a:effectLst/>
                <a:latin typeface="Söhne"/>
              </a:rPr>
              <a:t>Güvenlik Katmanı (Security </a:t>
            </a:r>
            <a:r>
              <a:rPr lang="tr-TR" sz="2800" i="0" dirty="0" err="1">
                <a:effectLst/>
                <a:latin typeface="Söhne"/>
              </a:rPr>
              <a:t>Layer</a:t>
            </a:r>
            <a:r>
              <a:rPr lang="tr-TR" sz="2800" i="0" dirty="0">
                <a:effectLst/>
                <a:latin typeface="Söhne"/>
              </a:rPr>
              <a:t>)</a:t>
            </a:r>
            <a:endParaRPr lang="tr-TR" sz="2800" dirty="0"/>
          </a:p>
        </p:txBody>
      </p:sp>
    </p:spTree>
    <p:extLst>
      <p:ext uri="{BB962C8B-B14F-4D97-AF65-F5344CB8AC3E}">
        <p14:creationId xmlns:p14="http://schemas.microsoft.com/office/powerpoint/2010/main" val="41995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F6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1BD487-B158-833F-9D56-C1D4165FB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Arayüz</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a:t>
            </a:r>
            <a:r>
              <a:rPr lang="tr-TR" sz="2600" kern="1200" dirty="0">
                <a:solidFill>
                  <a:srgbClr val="FFFFFF"/>
                </a:solidFill>
                <a:latin typeface="+mj-lt"/>
                <a:ea typeface="+mj-ea"/>
                <a:cs typeface="+mj-cs"/>
              </a:rPr>
              <a:t>1</a:t>
            </a:r>
            <a:r>
              <a:rPr lang="en-US" sz="2600" kern="1200" dirty="0">
                <a:solidFill>
                  <a:srgbClr val="FFFFFF"/>
                </a:solidFill>
                <a:latin typeface="+mj-lt"/>
                <a:ea typeface="+mj-ea"/>
                <a:cs typeface="+mj-cs"/>
              </a:rPr>
              <a:t> : </a:t>
            </a:r>
            <a:r>
              <a:rPr lang="tr-TR" sz="2600" kern="1200" dirty="0">
                <a:solidFill>
                  <a:srgbClr val="FFFFFF"/>
                </a:solidFill>
                <a:latin typeface="+mj-lt"/>
                <a:ea typeface="+mj-ea"/>
                <a:cs typeface="+mj-cs"/>
              </a:rPr>
              <a:t>Giriş </a:t>
            </a:r>
            <a:r>
              <a:rPr lang="en-US" sz="2600" kern="1200" dirty="0" err="1">
                <a:solidFill>
                  <a:srgbClr val="FFFFFF"/>
                </a:solidFill>
                <a:latin typeface="+mj-lt"/>
                <a:ea typeface="+mj-ea"/>
                <a:cs typeface="+mj-cs"/>
              </a:rPr>
              <a:t>Ekranı</a:t>
            </a:r>
            <a:endParaRPr lang="en-US" sz="2600" kern="1200" dirty="0">
              <a:solidFill>
                <a:srgbClr val="FFFFFF"/>
              </a:solidFill>
              <a:latin typeface="+mj-lt"/>
              <a:ea typeface="+mj-ea"/>
              <a:cs typeface="+mj-cs"/>
            </a:endParaRPr>
          </a:p>
        </p:txBody>
      </p:sp>
      <p:pic>
        <p:nvPicPr>
          <p:cNvPr id="6" name="İçerik Yer Tutucusu 5">
            <a:extLst>
              <a:ext uri="{FF2B5EF4-FFF2-40B4-BE49-F238E27FC236}">
                <a16:creationId xmlns:a16="http://schemas.microsoft.com/office/drawing/2014/main" id="{10B085D1-2B65-B597-1AB0-AD817BD233A1}"/>
              </a:ext>
            </a:extLst>
          </p:cNvPr>
          <p:cNvPicPr>
            <a:picLocks noGrp="1" noChangeAspect="1"/>
          </p:cNvPicPr>
          <p:nvPr>
            <p:ph idx="1"/>
          </p:nvPr>
        </p:nvPicPr>
        <p:blipFill>
          <a:blip r:embed="rId2"/>
          <a:stretch>
            <a:fillRect/>
          </a:stretch>
        </p:blipFill>
        <p:spPr>
          <a:xfrm>
            <a:off x="3629660" y="962025"/>
            <a:ext cx="8490079" cy="5086350"/>
          </a:xfrm>
          <a:prstGeom prst="rect">
            <a:avLst/>
          </a:prstGeom>
        </p:spPr>
      </p:pic>
    </p:spTree>
    <p:extLst>
      <p:ext uri="{BB962C8B-B14F-4D97-AF65-F5344CB8AC3E}">
        <p14:creationId xmlns:p14="http://schemas.microsoft.com/office/powerpoint/2010/main" val="795185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F6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1BD487-B158-833F-9D56-C1D4165FB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Arayüz</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a:t>
            </a:r>
            <a:r>
              <a:rPr lang="tr-TR" sz="2600" dirty="0">
                <a:solidFill>
                  <a:srgbClr val="FFFFFF"/>
                </a:solidFill>
              </a:rPr>
              <a:t>2</a:t>
            </a:r>
            <a:r>
              <a:rPr lang="en-US" sz="2600" kern="1200" dirty="0">
                <a:solidFill>
                  <a:srgbClr val="FFFFFF"/>
                </a:solidFill>
                <a:latin typeface="+mj-lt"/>
                <a:ea typeface="+mj-ea"/>
                <a:cs typeface="+mj-cs"/>
              </a:rPr>
              <a:t> : </a:t>
            </a:r>
            <a:r>
              <a:rPr lang="tr-TR" sz="2600" dirty="0">
                <a:solidFill>
                  <a:srgbClr val="FFFFFF"/>
                </a:solidFill>
              </a:rPr>
              <a:t>Giriş</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Ekranı</a:t>
            </a:r>
            <a:br>
              <a:rPr lang="tr-TR" sz="2600" kern="1200" dirty="0">
                <a:solidFill>
                  <a:srgbClr val="FFFFFF"/>
                </a:solidFill>
                <a:latin typeface="+mj-lt"/>
                <a:ea typeface="+mj-ea"/>
                <a:cs typeface="+mj-cs"/>
              </a:rPr>
            </a:br>
            <a:r>
              <a:rPr lang="tr-TR" sz="2600" kern="1200" dirty="0">
                <a:solidFill>
                  <a:srgbClr val="FFFFFF"/>
                </a:solidFill>
                <a:latin typeface="+mj-lt"/>
                <a:ea typeface="+mj-ea"/>
                <a:cs typeface="+mj-cs"/>
              </a:rPr>
              <a:t>(yanlış veri girişi)</a:t>
            </a:r>
            <a:endParaRPr lang="en-US" sz="2600" kern="1200" dirty="0">
              <a:solidFill>
                <a:srgbClr val="FFFFFF"/>
              </a:solidFill>
              <a:latin typeface="+mj-lt"/>
              <a:ea typeface="+mj-ea"/>
              <a:cs typeface="+mj-cs"/>
            </a:endParaRPr>
          </a:p>
        </p:txBody>
      </p:sp>
      <p:pic>
        <p:nvPicPr>
          <p:cNvPr id="5" name="Resim 4">
            <a:extLst>
              <a:ext uri="{FF2B5EF4-FFF2-40B4-BE49-F238E27FC236}">
                <a16:creationId xmlns:a16="http://schemas.microsoft.com/office/drawing/2014/main" id="{E08338E0-3338-F06C-8A9C-DFF1A1BDF33C}"/>
              </a:ext>
            </a:extLst>
          </p:cNvPr>
          <p:cNvPicPr>
            <a:picLocks noChangeAspect="1"/>
          </p:cNvPicPr>
          <p:nvPr/>
        </p:nvPicPr>
        <p:blipFill>
          <a:blip r:embed="rId2"/>
          <a:stretch>
            <a:fillRect/>
          </a:stretch>
        </p:blipFill>
        <p:spPr>
          <a:xfrm>
            <a:off x="3539846" y="670560"/>
            <a:ext cx="8489594" cy="5370691"/>
          </a:xfrm>
          <a:prstGeom prst="rect">
            <a:avLst/>
          </a:prstGeom>
        </p:spPr>
      </p:pic>
    </p:spTree>
    <p:extLst>
      <p:ext uri="{BB962C8B-B14F-4D97-AF65-F5344CB8AC3E}">
        <p14:creationId xmlns:p14="http://schemas.microsoft.com/office/powerpoint/2010/main" val="48200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F6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1BD487-B158-833F-9D56-C1D4165FB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Arayüz</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2 : </a:t>
            </a:r>
            <a:br>
              <a:rPr lang="tr-TR" sz="2600" dirty="0">
                <a:solidFill>
                  <a:srgbClr val="FFFFFF"/>
                </a:solidFill>
              </a:rPr>
            </a:br>
            <a:r>
              <a:rPr lang="tr-TR" sz="2600" dirty="0">
                <a:solidFill>
                  <a:srgbClr val="FFFFFF"/>
                </a:solidFill>
              </a:rPr>
              <a:t> Ana Sayfa</a:t>
            </a:r>
            <a:endParaRPr lang="en-US" sz="2600" kern="1200" dirty="0">
              <a:solidFill>
                <a:srgbClr val="FFFFFF"/>
              </a:solidFill>
              <a:latin typeface="+mj-lt"/>
              <a:ea typeface="+mj-ea"/>
              <a:cs typeface="+mj-cs"/>
            </a:endParaRPr>
          </a:p>
        </p:txBody>
      </p:sp>
      <p:pic>
        <p:nvPicPr>
          <p:cNvPr id="4" name="İçerik Yer Tutucusu 3">
            <a:extLst>
              <a:ext uri="{FF2B5EF4-FFF2-40B4-BE49-F238E27FC236}">
                <a16:creationId xmlns:a16="http://schemas.microsoft.com/office/drawing/2014/main" id="{6F64C58B-5D9C-8343-0828-7C96D29CEB7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13181" y="816817"/>
            <a:ext cx="8390121" cy="5448300"/>
          </a:xfrm>
          <a:prstGeom prst="rect">
            <a:avLst/>
          </a:prstGeom>
        </p:spPr>
      </p:pic>
    </p:spTree>
    <p:extLst>
      <p:ext uri="{BB962C8B-B14F-4D97-AF65-F5344CB8AC3E}">
        <p14:creationId xmlns:p14="http://schemas.microsoft.com/office/powerpoint/2010/main" val="4226452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F6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1BD487-B158-833F-9D56-C1D4165FB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Arayüz</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a:t>
            </a:r>
            <a:r>
              <a:rPr lang="tr-TR" sz="2600" kern="1200" dirty="0">
                <a:solidFill>
                  <a:srgbClr val="FFFFFF"/>
                </a:solidFill>
                <a:latin typeface="+mj-lt"/>
                <a:ea typeface="+mj-ea"/>
                <a:cs typeface="+mj-cs"/>
              </a:rPr>
              <a:t>4</a:t>
            </a:r>
            <a:r>
              <a:rPr lang="en-US" sz="2600" kern="1200" dirty="0">
                <a:solidFill>
                  <a:srgbClr val="FFFFFF"/>
                </a:solidFill>
                <a:latin typeface="+mj-lt"/>
                <a:ea typeface="+mj-ea"/>
                <a:cs typeface="+mj-cs"/>
              </a:rPr>
              <a:t> : </a:t>
            </a:r>
            <a:r>
              <a:rPr lang="tr-TR" sz="2600" dirty="0">
                <a:solidFill>
                  <a:srgbClr val="FFFFFF"/>
                </a:solidFill>
              </a:rPr>
              <a:t>Ürün Ekleme </a:t>
            </a:r>
            <a:endParaRPr lang="en-US" sz="2600" kern="1200" dirty="0">
              <a:solidFill>
                <a:srgbClr val="FFFFFF"/>
              </a:solidFill>
              <a:latin typeface="+mj-lt"/>
              <a:ea typeface="+mj-ea"/>
              <a:cs typeface="+mj-cs"/>
            </a:endParaRPr>
          </a:p>
        </p:txBody>
      </p:sp>
      <p:pic>
        <p:nvPicPr>
          <p:cNvPr id="6" name="Resim 5">
            <a:extLst>
              <a:ext uri="{FF2B5EF4-FFF2-40B4-BE49-F238E27FC236}">
                <a16:creationId xmlns:a16="http://schemas.microsoft.com/office/drawing/2014/main" id="{6729949E-82B0-8C54-5B8F-A0D3D63975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1587" y="904277"/>
            <a:ext cx="8541259" cy="5375225"/>
          </a:xfrm>
          <a:prstGeom prst="rect">
            <a:avLst/>
          </a:prstGeom>
        </p:spPr>
      </p:pic>
    </p:spTree>
    <p:extLst>
      <p:ext uri="{BB962C8B-B14F-4D97-AF65-F5344CB8AC3E}">
        <p14:creationId xmlns:p14="http://schemas.microsoft.com/office/powerpoint/2010/main" val="1453907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F6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1BD487-B158-833F-9D56-C1D4165FB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Arayüz</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a:t>
            </a:r>
            <a:r>
              <a:rPr lang="tr-TR" sz="2600" dirty="0">
                <a:solidFill>
                  <a:srgbClr val="FFFFFF"/>
                </a:solidFill>
              </a:rPr>
              <a:t>5</a:t>
            </a:r>
            <a:r>
              <a:rPr lang="en-US" sz="2600" kern="1200" dirty="0">
                <a:solidFill>
                  <a:srgbClr val="FFFFFF"/>
                </a:solidFill>
                <a:latin typeface="+mj-lt"/>
                <a:ea typeface="+mj-ea"/>
                <a:cs typeface="+mj-cs"/>
              </a:rPr>
              <a:t> : </a:t>
            </a:r>
            <a:r>
              <a:rPr lang="tr-TR" sz="2600" dirty="0">
                <a:solidFill>
                  <a:srgbClr val="FFFFFF"/>
                </a:solidFill>
              </a:rPr>
              <a:t>Ürün Silme</a:t>
            </a:r>
            <a:endParaRPr lang="en-US" sz="2600" kern="1200" dirty="0">
              <a:solidFill>
                <a:srgbClr val="FFFFFF"/>
              </a:solidFill>
              <a:latin typeface="+mj-lt"/>
              <a:ea typeface="+mj-ea"/>
              <a:cs typeface="+mj-cs"/>
            </a:endParaRPr>
          </a:p>
        </p:txBody>
      </p:sp>
      <p:pic>
        <p:nvPicPr>
          <p:cNvPr id="3" name="Resim 2">
            <a:extLst>
              <a:ext uri="{FF2B5EF4-FFF2-40B4-BE49-F238E27FC236}">
                <a16:creationId xmlns:a16="http://schemas.microsoft.com/office/drawing/2014/main" id="{32301F96-9420-A272-C5CB-5E88587879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1473" y="1036320"/>
            <a:ext cx="8385441" cy="4785360"/>
          </a:xfrm>
          <a:prstGeom prst="rect">
            <a:avLst/>
          </a:prstGeom>
        </p:spPr>
      </p:pic>
    </p:spTree>
    <p:extLst>
      <p:ext uri="{BB962C8B-B14F-4D97-AF65-F5344CB8AC3E}">
        <p14:creationId xmlns:p14="http://schemas.microsoft.com/office/powerpoint/2010/main" val="42670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155DC32-39F4-1EC5-65E4-53BCA64275DC}"/>
              </a:ext>
            </a:extLst>
          </p:cNvPr>
          <p:cNvSpPr>
            <a:spLocks noGrp="1"/>
          </p:cNvSpPr>
          <p:nvPr>
            <p:ph type="title"/>
          </p:nvPr>
        </p:nvSpPr>
        <p:spPr>
          <a:xfrm>
            <a:off x="411480" y="991443"/>
            <a:ext cx="4443154" cy="1087819"/>
          </a:xfrm>
        </p:spPr>
        <p:txBody>
          <a:bodyPr anchor="b">
            <a:normAutofit/>
          </a:bodyPr>
          <a:lstStyle/>
          <a:p>
            <a:r>
              <a:rPr lang="tr-TR" sz="3400" dirty="0">
                <a:latin typeface="Amasis MT Pro Black" panose="02040A04050005020304" pitchFamily="18" charset="-94"/>
              </a:rPr>
              <a:t>BİZ KİMİZ ?</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7F4F3567-08E9-8FDF-473A-F4883858D6E4}"/>
              </a:ext>
            </a:extLst>
          </p:cNvPr>
          <p:cNvSpPr>
            <a:spLocks noGrp="1"/>
          </p:cNvSpPr>
          <p:nvPr>
            <p:ph idx="1"/>
          </p:nvPr>
        </p:nvSpPr>
        <p:spPr>
          <a:xfrm>
            <a:off x="411480" y="2684095"/>
            <a:ext cx="4443154" cy="3492868"/>
          </a:xfrm>
        </p:spPr>
        <p:txBody>
          <a:bodyPr>
            <a:normAutofit fontScale="92500" lnSpcReduction="20000"/>
          </a:bodyPr>
          <a:lstStyle/>
          <a:p>
            <a:r>
              <a:rPr lang="en-US" sz="2000" dirty="0" err="1"/>
              <a:t>Aysun</a:t>
            </a:r>
            <a:r>
              <a:rPr lang="en-US" sz="2000" dirty="0"/>
              <a:t> Görpe</a:t>
            </a:r>
          </a:p>
          <a:p>
            <a:r>
              <a:rPr lang="en-US" sz="2000" dirty="0"/>
              <a:t>Ayşe Nur </a:t>
            </a:r>
            <a:r>
              <a:rPr lang="en-US" sz="2000" dirty="0" err="1"/>
              <a:t>Gürbulak</a:t>
            </a:r>
            <a:endParaRPr lang="en-US" sz="2000" dirty="0"/>
          </a:p>
          <a:p>
            <a:r>
              <a:rPr lang="en-US" sz="2000" dirty="0"/>
              <a:t>Ayşem </a:t>
            </a:r>
            <a:r>
              <a:rPr lang="en-US" sz="2000" dirty="0" err="1"/>
              <a:t>Sude</a:t>
            </a:r>
            <a:r>
              <a:rPr lang="en-US" sz="2000" dirty="0"/>
              <a:t> </a:t>
            </a:r>
            <a:r>
              <a:rPr lang="en-US" sz="2000" dirty="0" err="1"/>
              <a:t>Karagöz</a:t>
            </a:r>
            <a:endParaRPr lang="en-US" sz="2000" dirty="0"/>
          </a:p>
          <a:p>
            <a:r>
              <a:rPr lang="en-US" sz="2000" dirty="0" err="1"/>
              <a:t>Duygu</a:t>
            </a:r>
            <a:r>
              <a:rPr lang="en-US" sz="2000" dirty="0"/>
              <a:t> </a:t>
            </a:r>
            <a:r>
              <a:rPr lang="en-US" sz="2000" dirty="0" err="1"/>
              <a:t>Gözde</a:t>
            </a:r>
            <a:r>
              <a:rPr lang="en-US" sz="2000" dirty="0"/>
              <a:t> </a:t>
            </a:r>
            <a:r>
              <a:rPr lang="en-US" sz="2000" dirty="0" err="1"/>
              <a:t>Kayabaşı</a:t>
            </a:r>
            <a:endParaRPr lang="en-US" sz="2000" dirty="0"/>
          </a:p>
          <a:p>
            <a:r>
              <a:rPr lang="en-US" sz="2000" dirty="0"/>
              <a:t>Gizem Nur </a:t>
            </a:r>
            <a:r>
              <a:rPr lang="en-US" sz="2000" dirty="0" err="1"/>
              <a:t>Çelik</a:t>
            </a:r>
            <a:endParaRPr lang="en-US" sz="2000" dirty="0"/>
          </a:p>
          <a:p>
            <a:r>
              <a:rPr lang="en-US" sz="2000" dirty="0" err="1"/>
              <a:t>Hilal</a:t>
            </a:r>
            <a:r>
              <a:rPr lang="en-US" sz="2000" dirty="0"/>
              <a:t> </a:t>
            </a:r>
            <a:r>
              <a:rPr lang="en-US" sz="2000" dirty="0" err="1"/>
              <a:t>Toklu</a:t>
            </a:r>
            <a:endParaRPr lang="en-US" sz="2000" dirty="0"/>
          </a:p>
          <a:p>
            <a:r>
              <a:rPr lang="en-US" sz="2000" dirty="0"/>
              <a:t>Melisa Demir</a:t>
            </a:r>
          </a:p>
          <a:p>
            <a:r>
              <a:rPr lang="en-US" sz="2000" dirty="0" err="1"/>
              <a:t>Şerife</a:t>
            </a:r>
            <a:r>
              <a:rPr lang="en-US" sz="2000" dirty="0"/>
              <a:t> </a:t>
            </a:r>
            <a:r>
              <a:rPr lang="en-US" sz="2000" dirty="0" err="1"/>
              <a:t>Nefise</a:t>
            </a:r>
            <a:r>
              <a:rPr lang="en-US" sz="2000" dirty="0"/>
              <a:t> Otlaklı</a:t>
            </a:r>
          </a:p>
          <a:p>
            <a:r>
              <a:rPr lang="en-US" sz="2000" dirty="0" err="1"/>
              <a:t>Şule</a:t>
            </a:r>
            <a:r>
              <a:rPr lang="en-US" sz="2000" dirty="0"/>
              <a:t> Otlaklı</a:t>
            </a:r>
          </a:p>
          <a:p>
            <a:r>
              <a:rPr lang="en-US" sz="2000" dirty="0" err="1"/>
              <a:t>Yaren</a:t>
            </a:r>
            <a:r>
              <a:rPr lang="en-US" sz="2000" dirty="0"/>
              <a:t> </a:t>
            </a:r>
            <a:r>
              <a:rPr lang="en-US" sz="2000" dirty="0" err="1"/>
              <a:t>Koç</a:t>
            </a:r>
            <a:endParaRPr lang="en-US" sz="2000" dirty="0"/>
          </a:p>
          <a:p>
            <a:endParaRPr lang="en-US" sz="1800" dirty="0"/>
          </a:p>
        </p:txBody>
      </p:sp>
      <p:pic>
        <p:nvPicPr>
          <p:cNvPr id="5" name="İçerik Yer Tutucusu 4" descr="kırpıntı çizim, grafik, çizgi film, yaratıcılık içeren bir resim&#10;&#10;Açıklama otomatik olarak oluşturuldu">
            <a:extLst>
              <a:ext uri="{FF2B5EF4-FFF2-40B4-BE49-F238E27FC236}">
                <a16:creationId xmlns:a16="http://schemas.microsoft.com/office/drawing/2014/main" id="{0CC27896-7C0A-B3D5-60A0-43A92EDFC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388" y="625683"/>
            <a:ext cx="5551280" cy="5551280"/>
          </a:xfrm>
          <a:prstGeom prst="rect">
            <a:avLst/>
          </a:prstGeom>
        </p:spPr>
      </p:pic>
    </p:spTree>
    <p:extLst>
      <p:ext uri="{BB962C8B-B14F-4D97-AF65-F5344CB8AC3E}">
        <p14:creationId xmlns:p14="http://schemas.microsoft.com/office/powerpoint/2010/main" val="209692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F6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1BD487-B158-833F-9D56-C1D4165FB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Arayüz</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a:t>
            </a:r>
            <a:r>
              <a:rPr lang="tr-TR" sz="2600" kern="1200" dirty="0">
                <a:solidFill>
                  <a:srgbClr val="FFFFFF"/>
                </a:solidFill>
                <a:latin typeface="+mj-lt"/>
                <a:ea typeface="+mj-ea"/>
                <a:cs typeface="+mj-cs"/>
              </a:rPr>
              <a:t>6</a:t>
            </a:r>
            <a:r>
              <a:rPr lang="en-US" sz="2600" kern="1200" dirty="0">
                <a:solidFill>
                  <a:srgbClr val="FFFFFF"/>
                </a:solidFill>
                <a:latin typeface="+mj-lt"/>
                <a:ea typeface="+mj-ea"/>
                <a:cs typeface="+mj-cs"/>
              </a:rPr>
              <a:t> : </a:t>
            </a:r>
            <a:r>
              <a:rPr lang="tr-TR" sz="2600" dirty="0">
                <a:solidFill>
                  <a:srgbClr val="FFFFFF"/>
                </a:solidFill>
              </a:rPr>
              <a:t>Ürün Güncelleme</a:t>
            </a:r>
            <a:endParaRPr lang="en-US" sz="2600" kern="1200" dirty="0">
              <a:solidFill>
                <a:srgbClr val="FFFFFF"/>
              </a:solidFill>
              <a:latin typeface="+mj-lt"/>
              <a:ea typeface="+mj-ea"/>
              <a:cs typeface="+mj-cs"/>
            </a:endParaRPr>
          </a:p>
        </p:txBody>
      </p:sp>
      <p:pic>
        <p:nvPicPr>
          <p:cNvPr id="4" name="Resim 3">
            <a:extLst>
              <a:ext uri="{FF2B5EF4-FFF2-40B4-BE49-F238E27FC236}">
                <a16:creationId xmlns:a16="http://schemas.microsoft.com/office/drawing/2014/main" id="{3BCCDAFF-7B55-ABF0-0F2A-E1271CBBBF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6320" y="1032761"/>
            <a:ext cx="8510439" cy="4837178"/>
          </a:xfrm>
          <a:prstGeom prst="rect">
            <a:avLst/>
          </a:prstGeom>
        </p:spPr>
      </p:pic>
    </p:spTree>
    <p:extLst>
      <p:ext uri="{BB962C8B-B14F-4D97-AF65-F5344CB8AC3E}">
        <p14:creationId xmlns:p14="http://schemas.microsoft.com/office/powerpoint/2010/main" val="3985442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F6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1BD487-B158-833F-9D56-C1D4165FB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Arayüz</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a:t>
            </a:r>
            <a:r>
              <a:rPr lang="tr-TR" sz="2600" dirty="0">
                <a:solidFill>
                  <a:srgbClr val="FFFFFF"/>
                </a:solidFill>
              </a:rPr>
              <a:t>7</a:t>
            </a:r>
            <a:r>
              <a:rPr lang="en-US" sz="2600" kern="1200" dirty="0">
                <a:solidFill>
                  <a:srgbClr val="FFFFFF"/>
                </a:solidFill>
                <a:latin typeface="+mj-lt"/>
                <a:ea typeface="+mj-ea"/>
                <a:cs typeface="+mj-cs"/>
              </a:rPr>
              <a:t> : </a:t>
            </a:r>
            <a:r>
              <a:rPr lang="tr-TR" sz="2600" kern="1200" dirty="0">
                <a:solidFill>
                  <a:srgbClr val="FFFFFF"/>
                </a:solidFill>
                <a:latin typeface="+mj-lt"/>
                <a:ea typeface="+mj-ea"/>
                <a:cs typeface="+mj-cs"/>
              </a:rPr>
              <a:t>Ürün Sorgulama</a:t>
            </a:r>
            <a:endParaRPr lang="en-US" sz="2600" kern="1200" dirty="0">
              <a:solidFill>
                <a:srgbClr val="FFFFFF"/>
              </a:solidFill>
              <a:latin typeface="+mj-lt"/>
              <a:ea typeface="+mj-ea"/>
              <a:cs typeface="+mj-cs"/>
            </a:endParaRPr>
          </a:p>
        </p:txBody>
      </p:sp>
      <p:pic>
        <p:nvPicPr>
          <p:cNvPr id="3" name="Resim 2">
            <a:extLst>
              <a:ext uri="{FF2B5EF4-FFF2-40B4-BE49-F238E27FC236}">
                <a16:creationId xmlns:a16="http://schemas.microsoft.com/office/drawing/2014/main" id="{05011500-63B6-7434-B9A1-886D02E435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2092" y="1138781"/>
            <a:ext cx="8278872" cy="4580437"/>
          </a:xfrm>
          <a:prstGeom prst="rect">
            <a:avLst/>
          </a:prstGeom>
        </p:spPr>
      </p:pic>
    </p:spTree>
    <p:extLst>
      <p:ext uri="{BB962C8B-B14F-4D97-AF65-F5344CB8AC3E}">
        <p14:creationId xmlns:p14="http://schemas.microsoft.com/office/powerpoint/2010/main" val="443812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F6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1BD487-B158-833F-9D56-C1D4165FB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Arayüz</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a:t>
            </a:r>
            <a:r>
              <a:rPr lang="tr-TR" sz="2600" kern="1200" dirty="0">
                <a:solidFill>
                  <a:srgbClr val="FFFFFF"/>
                </a:solidFill>
                <a:latin typeface="+mj-lt"/>
                <a:ea typeface="+mj-ea"/>
                <a:cs typeface="+mj-cs"/>
              </a:rPr>
              <a:t>8</a:t>
            </a:r>
            <a:r>
              <a:rPr lang="en-US" sz="2600" kern="1200" dirty="0">
                <a:solidFill>
                  <a:srgbClr val="FFFFFF"/>
                </a:solidFill>
                <a:latin typeface="+mj-lt"/>
                <a:ea typeface="+mj-ea"/>
                <a:cs typeface="+mj-cs"/>
              </a:rPr>
              <a:t> : </a:t>
            </a:r>
            <a:r>
              <a:rPr lang="tr-TR" sz="2600" dirty="0">
                <a:solidFill>
                  <a:srgbClr val="FFFFFF"/>
                </a:solidFill>
              </a:rPr>
              <a:t>Gider Hesaplama</a:t>
            </a:r>
            <a:endParaRPr lang="en-US" sz="2600" kern="1200" dirty="0">
              <a:solidFill>
                <a:srgbClr val="FFFFFF"/>
              </a:solidFill>
              <a:latin typeface="+mj-lt"/>
              <a:ea typeface="+mj-ea"/>
              <a:cs typeface="+mj-cs"/>
            </a:endParaRPr>
          </a:p>
        </p:txBody>
      </p:sp>
      <p:pic>
        <p:nvPicPr>
          <p:cNvPr id="5" name="Resim 4">
            <a:extLst>
              <a:ext uri="{FF2B5EF4-FFF2-40B4-BE49-F238E27FC236}">
                <a16:creationId xmlns:a16="http://schemas.microsoft.com/office/drawing/2014/main" id="{595B385F-7E8D-B23D-F5D4-266FC9594D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1050" y="2438471"/>
            <a:ext cx="8144338" cy="4690333"/>
          </a:xfrm>
          <a:prstGeom prst="rect">
            <a:avLst/>
          </a:prstGeom>
        </p:spPr>
      </p:pic>
      <p:pic>
        <p:nvPicPr>
          <p:cNvPr id="4" name="Resim 3">
            <a:extLst>
              <a:ext uri="{FF2B5EF4-FFF2-40B4-BE49-F238E27FC236}">
                <a16:creationId xmlns:a16="http://schemas.microsoft.com/office/drawing/2014/main" id="{BE71318F-6D2C-1D8F-48C0-C454A34E6B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6507" y="-110624"/>
            <a:ext cx="7628881" cy="4369973"/>
          </a:xfrm>
          <a:prstGeom prst="rect">
            <a:avLst/>
          </a:prstGeom>
        </p:spPr>
      </p:pic>
    </p:spTree>
    <p:extLst>
      <p:ext uri="{BB962C8B-B14F-4D97-AF65-F5344CB8AC3E}">
        <p14:creationId xmlns:p14="http://schemas.microsoft.com/office/powerpoint/2010/main" val="3378894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F6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1BD487-B158-833F-9D56-C1D4165FB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Arayüz</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a:t>
            </a:r>
            <a:r>
              <a:rPr lang="tr-TR" sz="2600" dirty="0">
                <a:solidFill>
                  <a:srgbClr val="FFFFFF"/>
                </a:solidFill>
              </a:rPr>
              <a:t>9</a:t>
            </a:r>
            <a:r>
              <a:rPr lang="en-US" sz="2600" kern="1200" dirty="0">
                <a:solidFill>
                  <a:srgbClr val="FFFFFF"/>
                </a:solidFill>
                <a:latin typeface="+mj-lt"/>
                <a:ea typeface="+mj-ea"/>
                <a:cs typeface="+mj-cs"/>
              </a:rPr>
              <a:t> : </a:t>
            </a:r>
            <a:r>
              <a:rPr lang="tr-TR" sz="2600" dirty="0">
                <a:solidFill>
                  <a:srgbClr val="FFFFFF"/>
                </a:solidFill>
              </a:rPr>
              <a:t>Uyarı Mesajı</a:t>
            </a:r>
            <a:endParaRPr lang="en-US" sz="2600" kern="1200" dirty="0">
              <a:solidFill>
                <a:srgbClr val="FFFFFF"/>
              </a:solidFill>
              <a:latin typeface="+mj-lt"/>
              <a:ea typeface="+mj-ea"/>
              <a:cs typeface="+mj-cs"/>
            </a:endParaRPr>
          </a:p>
        </p:txBody>
      </p:sp>
      <p:pic>
        <p:nvPicPr>
          <p:cNvPr id="6" name="Resim 5">
            <a:extLst>
              <a:ext uri="{FF2B5EF4-FFF2-40B4-BE49-F238E27FC236}">
                <a16:creationId xmlns:a16="http://schemas.microsoft.com/office/drawing/2014/main" id="{21F591A0-C2A7-D44B-ABD9-43E92C6BAE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1003" y="944880"/>
            <a:ext cx="8522428" cy="4968240"/>
          </a:xfrm>
          <a:prstGeom prst="rect">
            <a:avLst/>
          </a:prstGeom>
        </p:spPr>
      </p:pic>
    </p:spTree>
    <p:extLst>
      <p:ext uri="{BB962C8B-B14F-4D97-AF65-F5344CB8AC3E}">
        <p14:creationId xmlns:p14="http://schemas.microsoft.com/office/powerpoint/2010/main" val="3058895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F6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47EC7FE6-DEF7-33EF-7CF5-AD5087CCE4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3556" y="0"/>
            <a:ext cx="8441083" cy="4912525"/>
          </a:xfrm>
          <a:prstGeom prst="rect">
            <a:avLst/>
          </a:prstGeom>
        </p:spPr>
      </p:pic>
      <p:pic>
        <p:nvPicPr>
          <p:cNvPr id="4" name="Resim 3">
            <a:extLst>
              <a:ext uri="{FF2B5EF4-FFF2-40B4-BE49-F238E27FC236}">
                <a16:creationId xmlns:a16="http://schemas.microsoft.com/office/drawing/2014/main" id="{D8CA420C-EC0F-8A36-8C81-4C90BE1748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8002" y="2320067"/>
            <a:ext cx="7783242" cy="4537933"/>
          </a:xfrm>
          <a:prstGeom prst="rect">
            <a:avLst/>
          </a:prstGeom>
        </p:spPr>
      </p:pic>
      <p:sp>
        <p:nvSpPr>
          <p:cNvPr id="2" name="Başlık 1">
            <a:extLst>
              <a:ext uri="{FF2B5EF4-FFF2-40B4-BE49-F238E27FC236}">
                <a16:creationId xmlns:a16="http://schemas.microsoft.com/office/drawing/2014/main" id="{B31BD487-B158-833F-9D56-C1D4165FB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Arayüz</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a:t>
            </a:r>
            <a:r>
              <a:rPr lang="tr-TR" sz="2600" kern="1200" dirty="0">
                <a:solidFill>
                  <a:srgbClr val="FFFFFF"/>
                </a:solidFill>
                <a:latin typeface="+mj-lt"/>
                <a:ea typeface="+mj-ea"/>
                <a:cs typeface="+mj-cs"/>
              </a:rPr>
              <a:t>10</a:t>
            </a:r>
            <a:r>
              <a:rPr lang="en-US" sz="2600" kern="1200" dirty="0">
                <a:solidFill>
                  <a:srgbClr val="FFFFFF"/>
                </a:solidFill>
                <a:latin typeface="+mj-lt"/>
                <a:ea typeface="+mj-ea"/>
                <a:cs typeface="+mj-cs"/>
              </a:rPr>
              <a:t> : </a:t>
            </a:r>
            <a:r>
              <a:rPr lang="tr-TR" sz="2600" dirty="0">
                <a:solidFill>
                  <a:srgbClr val="FFFFFF"/>
                </a:solidFill>
              </a:rPr>
              <a:t>Hata Mesajları</a:t>
            </a:r>
            <a:endParaRPr lang="en-US" sz="2600" kern="1200" dirty="0">
              <a:solidFill>
                <a:srgbClr val="FFFFFF"/>
              </a:solidFill>
              <a:latin typeface="+mj-lt"/>
              <a:ea typeface="+mj-ea"/>
              <a:cs typeface="+mj-cs"/>
            </a:endParaRPr>
          </a:p>
        </p:txBody>
      </p:sp>
    </p:spTree>
    <p:extLst>
      <p:ext uri="{BB962C8B-B14F-4D97-AF65-F5344CB8AC3E}">
        <p14:creationId xmlns:p14="http://schemas.microsoft.com/office/powerpoint/2010/main" val="1562001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D4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sarı, çocukların yaptığı resimler, diyagram, tasarım içeren bir resim&#10;&#10;Açıklama otomatik olarak oluşturuldu">
            <a:extLst>
              <a:ext uri="{FF2B5EF4-FFF2-40B4-BE49-F238E27FC236}">
                <a16:creationId xmlns:a16="http://schemas.microsoft.com/office/drawing/2014/main" id="{5480CC58-43B5-D5F7-8E39-ABEC34DAC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65397" y="95274"/>
            <a:ext cx="8197243" cy="6762726"/>
          </a:xfrm>
          <a:prstGeom prst="rect">
            <a:avLst/>
          </a:prstGeom>
          <a:noFill/>
        </p:spPr>
      </p:pic>
      <p:sp>
        <p:nvSpPr>
          <p:cNvPr id="2" name="Başlık 1">
            <a:extLst>
              <a:ext uri="{FF2B5EF4-FFF2-40B4-BE49-F238E27FC236}">
                <a16:creationId xmlns:a16="http://schemas.microsoft.com/office/drawing/2014/main" id="{DB1D9F72-5B7C-8447-B730-C264CC545230}"/>
              </a:ext>
            </a:extLst>
          </p:cNvPr>
          <p:cNvSpPr>
            <a:spLocks noGrp="1"/>
          </p:cNvSpPr>
          <p:nvPr>
            <p:ph type="title"/>
          </p:nvPr>
        </p:nvSpPr>
        <p:spPr>
          <a:xfrm>
            <a:off x="833120" y="4053451"/>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Veri </a:t>
            </a:r>
            <a:r>
              <a:rPr lang="en-US" sz="2600" kern="1200" dirty="0" err="1">
                <a:solidFill>
                  <a:srgbClr val="FFFFFF"/>
                </a:solidFill>
                <a:latin typeface="+mj-lt"/>
                <a:ea typeface="+mj-ea"/>
                <a:cs typeface="+mj-cs"/>
              </a:rPr>
              <a:t>tabanı</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ER </a:t>
            </a:r>
            <a:r>
              <a:rPr lang="en-US" sz="2600" kern="1200" dirty="0" err="1">
                <a:solidFill>
                  <a:srgbClr val="FFFFFF"/>
                </a:solidFill>
                <a:latin typeface="+mj-lt"/>
                <a:ea typeface="+mj-ea"/>
                <a:cs typeface="+mj-cs"/>
              </a:rPr>
              <a:t>diyagramı</a:t>
            </a:r>
            <a:endParaRPr lang="en-US" sz="2600" kern="1200" dirty="0">
              <a:solidFill>
                <a:srgbClr val="FFFFFF"/>
              </a:solidFill>
              <a:latin typeface="+mj-lt"/>
              <a:ea typeface="+mj-ea"/>
              <a:cs typeface="+mj-cs"/>
            </a:endParaRPr>
          </a:p>
        </p:txBody>
      </p:sp>
    </p:spTree>
    <p:extLst>
      <p:ext uri="{BB962C8B-B14F-4D97-AF65-F5344CB8AC3E}">
        <p14:creationId xmlns:p14="http://schemas.microsoft.com/office/powerpoint/2010/main" val="985293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D4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ekran görüntüsü, sayı, numara, diyagram içeren bir resim&#10;&#10;Açıklama otomatik olarak oluşturuldu">
            <a:extLst>
              <a:ext uri="{FF2B5EF4-FFF2-40B4-BE49-F238E27FC236}">
                <a16:creationId xmlns:a16="http://schemas.microsoft.com/office/drawing/2014/main" id="{F36C34EB-EA39-ED8D-A123-362BC549F0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429" t="11435" r="11435" b="12405"/>
          <a:stretch/>
        </p:blipFill>
        <p:spPr bwMode="auto">
          <a:xfrm>
            <a:off x="2122811" y="0"/>
            <a:ext cx="9730489" cy="4816701"/>
          </a:xfrm>
          <a:prstGeom prst="rect">
            <a:avLst/>
          </a:prstGeom>
          <a:noFill/>
          <a:ln>
            <a:noFill/>
          </a:ln>
          <a:extLst>
            <a:ext uri="{53640926-AAD7-44D8-BBD7-CCE9431645EC}">
              <a14:shadowObscured xmlns:a14="http://schemas.microsoft.com/office/drawing/2010/main"/>
            </a:ext>
          </a:extLst>
        </p:spPr>
      </p:pic>
      <p:sp>
        <p:nvSpPr>
          <p:cNvPr id="2" name="Başlık 1">
            <a:extLst>
              <a:ext uri="{FF2B5EF4-FFF2-40B4-BE49-F238E27FC236}">
                <a16:creationId xmlns:a16="http://schemas.microsoft.com/office/drawing/2014/main" id="{DB1D9F72-5B7C-8447-B730-C264CC545230}"/>
              </a:ext>
            </a:extLst>
          </p:cNvPr>
          <p:cNvSpPr>
            <a:spLocks noGrp="1"/>
          </p:cNvSpPr>
          <p:nvPr>
            <p:ph type="title"/>
          </p:nvPr>
        </p:nvSpPr>
        <p:spPr>
          <a:xfrm>
            <a:off x="1138858" y="404540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Veri </a:t>
            </a:r>
            <a:r>
              <a:rPr lang="en-US" sz="2600" kern="1200" dirty="0" err="1">
                <a:solidFill>
                  <a:srgbClr val="FFFFFF"/>
                </a:solidFill>
                <a:latin typeface="+mj-lt"/>
                <a:ea typeface="+mj-ea"/>
                <a:cs typeface="+mj-cs"/>
              </a:rPr>
              <a:t>tabanı</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tasarımı</a:t>
            </a:r>
            <a:r>
              <a:rPr lang="en-US" sz="2600" kern="1200" dirty="0">
                <a:solidFill>
                  <a:srgbClr val="FFFFFF"/>
                </a:solidFill>
                <a:latin typeface="+mj-lt"/>
                <a:ea typeface="+mj-ea"/>
                <a:cs typeface="+mj-cs"/>
              </a:rPr>
              <a:t>: </a:t>
            </a:r>
            <a:r>
              <a:rPr lang="tr-TR" sz="2600" dirty="0">
                <a:solidFill>
                  <a:srgbClr val="FFFFFF"/>
                </a:solidFill>
              </a:rPr>
              <a:t>Tablolar</a:t>
            </a:r>
            <a:endParaRPr lang="en-US" sz="2600" kern="1200" dirty="0">
              <a:solidFill>
                <a:srgbClr val="FFFFFF"/>
              </a:solidFill>
              <a:latin typeface="+mj-lt"/>
              <a:ea typeface="+mj-ea"/>
              <a:cs typeface="+mj-cs"/>
            </a:endParaRPr>
          </a:p>
        </p:txBody>
      </p:sp>
    </p:spTree>
    <p:extLst>
      <p:ext uri="{BB962C8B-B14F-4D97-AF65-F5344CB8AC3E}">
        <p14:creationId xmlns:p14="http://schemas.microsoft.com/office/powerpoint/2010/main" val="1152277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1D9F72-5B7C-8447-B730-C264CC54523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Kod yapısı : Use Case Diyagramı</a:t>
            </a:r>
          </a:p>
        </p:txBody>
      </p:sp>
      <p:pic>
        <p:nvPicPr>
          <p:cNvPr id="4" name="İçerik Yer Tutucusu 3" descr="metin, diyagram, çizgi, ekran görüntüsü içeren bir resim&#10;&#10;Açıklama otomatik olarak oluşturuldu">
            <a:extLst>
              <a:ext uri="{FF2B5EF4-FFF2-40B4-BE49-F238E27FC236}">
                <a16:creationId xmlns:a16="http://schemas.microsoft.com/office/drawing/2014/main" id="{9F143660-76D3-ED0C-A0A4-5AA20E8B00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282440" y="205915"/>
            <a:ext cx="7406640" cy="6708826"/>
          </a:xfrm>
          <a:prstGeom prst="rect">
            <a:avLst/>
          </a:prstGeom>
          <a:noFill/>
        </p:spPr>
      </p:pic>
    </p:spTree>
    <p:extLst>
      <p:ext uri="{BB962C8B-B14F-4D97-AF65-F5344CB8AC3E}">
        <p14:creationId xmlns:p14="http://schemas.microsoft.com/office/powerpoint/2010/main" val="890453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1D9F72-5B7C-8447-B730-C264CC54523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Kod yapısı : Sınıf Diyagramı</a:t>
            </a:r>
          </a:p>
        </p:txBody>
      </p:sp>
      <p:pic>
        <p:nvPicPr>
          <p:cNvPr id="4" name="İçerik Yer Tutucusu 3" descr="metin, ekran görüntüsü, dikdörtgen, siyah beyaz içeren bir resim&#10;&#10;Açıklama otomatik olarak oluşturuldu">
            <a:extLst>
              <a:ext uri="{FF2B5EF4-FFF2-40B4-BE49-F238E27FC236}">
                <a16:creationId xmlns:a16="http://schemas.microsoft.com/office/drawing/2014/main" id="{4960BA74-9414-DCBC-F194-4C41D31306D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516923" y="0"/>
            <a:ext cx="9631451" cy="7271743"/>
          </a:xfrm>
          <a:prstGeom prst="rect">
            <a:avLst/>
          </a:prstGeom>
          <a:noFill/>
        </p:spPr>
      </p:pic>
    </p:spTree>
    <p:extLst>
      <p:ext uri="{BB962C8B-B14F-4D97-AF65-F5344CB8AC3E}">
        <p14:creationId xmlns:p14="http://schemas.microsoft.com/office/powerpoint/2010/main" val="2139726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30" name="Rectangle 2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1D9F72-5B7C-8447-B730-C264CC545230}"/>
              </a:ext>
            </a:extLst>
          </p:cNvPr>
          <p:cNvSpPr>
            <a:spLocks noGrp="1"/>
          </p:cNvSpPr>
          <p:nvPr>
            <p:ph type="title"/>
          </p:nvPr>
        </p:nvSpPr>
        <p:spPr>
          <a:xfrm>
            <a:off x="6816432" y="304378"/>
            <a:ext cx="4554680" cy="1708243"/>
          </a:xfrm>
        </p:spPr>
        <p:txBody>
          <a:bodyPr anchor="ctr">
            <a:normAutofit/>
          </a:bodyPr>
          <a:lstStyle/>
          <a:p>
            <a:r>
              <a:rPr lang="tr-TR" sz="4000" b="1" dirty="0"/>
              <a:t>Örnek Test senaryosu 1:</a:t>
            </a:r>
          </a:p>
        </p:txBody>
      </p:sp>
      <p:pic>
        <p:nvPicPr>
          <p:cNvPr id="14" name="Graphic 13" descr="Onay işareti">
            <a:extLst>
              <a:ext uri="{FF2B5EF4-FFF2-40B4-BE49-F238E27FC236}">
                <a16:creationId xmlns:a16="http://schemas.microsoft.com/office/drawing/2014/main" id="{CE12ABC4-ED9E-67D6-1509-C0D18C7405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367" y="1158500"/>
            <a:ext cx="4541003" cy="4541003"/>
          </a:xfrm>
          <a:prstGeom prst="rect">
            <a:avLst/>
          </a:prstGeom>
        </p:spPr>
      </p:pic>
      <p:sp>
        <p:nvSpPr>
          <p:cNvPr id="42" name="İçerik Yer Tutucusu 2">
            <a:extLst>
              <a:ext uri="{FF2B5EF4-FFF2-40B4-BE49-F238E27FC236}">
                <a16:creationId xmlns:a16="http://schemas.microsoft.com/office/drawing/2014/main" id="{A7819B7B-DD50-14C7-2AD4-E589A61E5766}"/>
              </a:ext>
            </a:extLst>
          </p:cNvPr>
          <p:cNvSpPr>
            <a:spLocks noGrp="1"/>
          </p:cNvSpPr>
          <p:nvPr>
            <p:ph idx="1"/>
          </p:nvPr>
        </p:nvSpPr>
        <p:spPr>
          <a:xfrm>
            <a:off x="6528619" y="1700982"/>
            <a:ext cx="4842493" cy="4539098"/>
          </a:xfrm>
        </p:spPr>
        <p:txBody>
          <a:bodyPr anchor="ctr">
            <a:normAutofit lnSpcReduction="10000"/>
          </a:bodyPr>
          <a:lstStyle/>
          <a:p>
            <a:pPr marL="0" lvl="0" indent="0">
              <a:buNone/>
            </a:pPr>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Stok Eklemek:</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Senaryo:</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Yeni bir ürünü stoka eklemek.</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Var olan bir ürünün stok miktarını artırmak.</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Geçerli olmayan verilerle bir ürün eklemeyi denemek (örneğin, negatif stok miktarı).</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004570"/>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Sonuç:</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Stoğa ürünler doğru bir şekilde ekleniyor.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Var olan ürünün miktarı ürün güncelleme fonksiyonu sayesinde istenen şekilde artırılabiliyor.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Geçerli olmayan veriler kullanıldığında kullanıcı hata mesajı alıyor ve girdiği veriler kaydedilmiyor</a:t>
            </a:r>
            <a:r>
              <a:rPr lang="tr-TR"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400" dirty="0"/>
          </a:p>
        </p:txBody>
      </p:sp>
    </p:spTree>
    <p:extLst>
      <p:ext uri="{BB962C8B-B14F-4D97-AF65-F5344CB8AC3E}">
        <p14:creationId xmlns:p14="http://schemas.microsoft.com/office/powerpoint/2010/main" val="254033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209EE6-922E-445F-BDA3-269C6608BF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EC9DF19-6502-7F52-2E25-DA4AAED5790D}"/>
              </a:ext>
            </a:extLst>
          </p:cNvPr>
          <p:cNvSpPr>
            <a:spLocks noGrp="1"/>
          </p:cNvSpPr>
          <p:nvPr>
            <p:ph type="title"/>
          </p:nvPr>
        </p:nvSpPr>
        <p:spPr>
          <a:xfrm>
            <a:off x="901689" y="4816862"/>
            <a:ext cx="11347080" cy="1371600"/>
          </a:xfrm>
        </p:spPr>
        <p:txBody>
          <a:bodyPr vert="horz" lIns="91440" tIns="45720" rIns="91440" bIns="45720" rtlCol="0" anchor="ctr">
            <a:normAutofit/>
          </a:bodyPr>
          <a:lstStyle/>
          <a:p>
            <a:r>
              <a:rPr lang="en-US" sz="4000" b="1" kern="1200" dirty="0" err="1">
                <a:solidFill>
                  <a:schemeClr val="tx1"/>
                </a:solidFill>
                <a:latin typeface="Amasis MT Pro Black" panose="02040A04050005020304" pitchFamily="18" charset="-94"/>
              </a:rPr>
              <a:t>Müşterimiz</a:t>
            </a:r>
            <a:r>
              <a:rPr lang="en-US" sz="4000" b="1" kern="1200" dirty="0">
                <a:solidFill>
                  <a:schemeClr val="tx1"/>
                </a:solidFill>
                <a:latin typeface="Amasis MT Pro Black" panose="02040A04050005020304" pitchFamily="18" charset="-94"/>
              </a:rPr>
              <a:t> Kim?</a:t>
            </a:r>
            <a:r>
              <a:rPr lang="tr-TR" sz="4000" b="1" kern="1200" dirty="0">
                <a:solidFill>
                  <a:schemeClr val="tx1"/>
                </a:solidFill>
                <a:latin typeface="Amasis MT Pro Black" panose="02040A04050005020304" pitchFamily="18" charset="-94"/>
              </a:rPr>
              <a:t>                </a:t>
            </a:r>
            <a:r>
              <a:rPr lang="en-US" sz="2800" kern="1200" dirty="0">
                <a:solidFill>
                  <a:schemeClr val="tx1"/>
                </a:solidFill>
                <a:latin typeface="+mn-lt"/>
                <a:ea typeface="+mn-ea"/>
                <a:cs typeface="+mn-cs"/>
              </a:rPr>
              <a:t>ASR CNC MAKİNE LTDŞTİ.</a:t>
            </a:r>
            <a:br>
              <a:rPr lang="en-US" sz="2800" kern="1200" dirty="0">
                <a:solidFill>
                  <a:schemeClr val="tx1"/>
                </a:solidFill>
                <a:latin typeface="+mn-lt"/>
                <a:ea typeface="+mn-ea"/>
                <a:cs typeface="+mn-cs"/>
              </a:rPr>
            </a:br>
            <a:endParaRPr lang="en-US" sz="2800" kern="1200" dirty="0">
              <a:solidFill>
                <a:schemeClr val="tx1"/>
              </a:solidFill>
              <a:latin typeface="+mj-lt"/>
              <a:ea typeface="+mj-ea"/>
              <a:cs typeface="+mj-cs"/>
            </a:endParaRPr>
          </a:p>
        </p:txBody>
      </p:sp>
      <p:pic>
        <p:nvPicPr>
          <p:cNvPr id="4" name="İçerik Yer Tutucusu 3" descr="metin, yazı tipi, simge, sembol, logo içeren bir resim&#10;&#10;Açıklama otomatik olarak oluşturuldu">
            <a:extLst>
              <a:ext uri="{FF2B5EF4-FFF2-40B4-BE49-F238E27FC236}">
                <a16:creationId xmlns:a16="http://schemas.microsoft.com/office/drawing/2014/main" id="{006F9298-1C1C-06B8-5A12-06AC7F16E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325" y="1017318"/>
            <a:ext cx="11097350" cy="2774337"/>
          </a:xfrm>
          <a:prstGeom prst="rect">
            <a:avLst/>
          </a:prstGeom>
          <a:scene3d>
            <a:camera prst="orthographicFront"/>
            <a:lightRig rig="threePt" dir="t"/>
          </a:scene3d>
          <a:sp3d extrusionH="76200">
            <a:bevelT/>
            <a:bevelB/>
            <a:extrusionClr>
              <a:schemeClr val="bg2">
                <a:lumMod val="90000"/>
              </a:schemeClr>
            </a:extrusionClr>
          </a:sp3d>
        </p:spPr>
      </p:pic>
      <p:sp>
        <p:nvSpPr>
          <p:cNvPr id="13" name="Rectangle 1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5478551"/>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454064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30" name="Rectangle 2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1D9F72-5B7C-8447-B730-C264CC545230}"/>
              </a:ext>
            </a:extLst>
          </p:cNvPr>
          <p:cNvSpPr>
            <a:spLocks noGrp="1"/>
          </p:cNvSpPr>
          <p:nvPr>
            <p:ph type="title"/>
          </p:nvPr>
        </p:nvSpPr>
        <p:spPr>
          <a:xfrm>
            <a:off x="6316823" y="170146"/>
            <a:ext cx="4554680" cy="1708243"/>
          </a:xfrm>
        </p:spPr>
        <p:txBody>
          <a:bodyPr anchor="ctr">
            <a:normAutofit/>
          </a:bodyPr>
          <a:lstStyle/>
          <a:p>
            <a:r>
              <a:rPr lang="tr-TR" sz="4000" b="1" dirty="0"/>
              <a:t>Örnek Test senaryosu 2:</a:t>
            </a:r>
          </a:p>
        </p:txBody>
      </p:sp>
      <p:pic>
        <p:nvPicPr>
          <p:cNvPr id="14" name="Graphic 13" descr="Onay işareti">
            <a:extLst>
              <a:ext uri="{FF2B5EF4-FFF2-40B4-BE49-F238E27FC236}">
                <a16:creationId xmlns:a16="http://schemas.microsoft.com/office/drawing/2014/main" id="{CE12ABC4-ED9E-67D6-1509-C0D18C7405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367" y="1158500"/>
            <a:ext cx="4541003" cy="4541003"/>
          </a:xfrm>
          <a:prstGeom prst="rect">
            <a:avLst/>
          </a:prstGeom>
        </p:spPr>
      </p:pic>
      <p:sp>
        <p:nvSpPr>
          <p:cNvPr id="42" name="İçerik Yer Tutucusu 2">
            <a:extLst>
              <a:ext uri="{FF2B5EF4-FFF2-40B4-BE49-F238E27FC236}">
                <a16:creationId xmlns:a16="http://schemas.microsoft.com/office/drawing/2014/main" id="{A7819B7B-DD50-14C7-2AD4-E589A61E5766}"/>
              </a:ext>
            </a:extLst>
          </p:cNvPr>
          <p:cNvSpPr>
            <a:spLocks noGrp="1"/>
          </p:cNvSpPr>
          <p:nvPr>
            <p:ph idx="1"/>
          </p:nvPr>
        </p:nvSpPr>
        <p:spPr>
          <a:xfrm>
            <a:off x="6316825" y="1642188"/>
            <a:ext cx="5054288" cy="4597892"/>
          </a:xfrm>
        </p:spPr>
        <p:txBody>
          <a:bodyPr anchor="ctr">
            <a:normAutofit fontScale="92500" lnSpcReduction="20000"/>
          </a:bodyPr>
          <a:lstStyle/>
          <a:p>
            <a:pPr marL="0" lvl="0" indent="0">
              <a:lnSpc>
                <a:spcPct val="107000"/>
              </a:lnSpc>
              <a:buNone/>
            </a:pPr>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Firma Maliyet Hesaplama:</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a:lnSpc>
                <a:spcPct val="107000"/>
              </a:lnSpc>
            </a:pPr>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Senaryo:</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Tüm stoktaki ürünlerin aylık toplam maliyetini hesaplamak.</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Tüm stoktaki ürünlerin yıllık toplam maliyetini hesaplamak.</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Geçerli olmayan bir tarih aralığıyla firma maliyet sorgulamayı denemek.</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004570">
              <a:lnSpc>
                <a:spcPct val="107000"/>
              </a:lnSpc>
            </a:pPr>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Sonuç:</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Ürünlerin aylık ve yıllık olarak gider hesaplamaları ve ayrıca firmanın diğer giderleriyle birlikte toplam aylık ve yıllık gider hesaplamaları doğru bir şekilde yapılıp veri tabanında tutuluyor.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Geçerli olmayan tarih aralıklarında sorgulama yapıldığında kullanıcıya bir hata mesajı gösteriliyor.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400" dirty="0"/>
          </a:p>
        </p:txBody>
      </p:sp>
    </p:spTree>
    <p:extLst>
      <p:ext uri="{BB962C8B-B14F-4D97-AF65-F5344CB8AC3E}">
        <p14:creationId xmlns:p14="http://schemas.microsoft.com/office/powerpoint/2010/main" val="3867141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DB1D9F72-5B7C-8447-B730-C264CC545230}"/>
              </a:ext>
            </a:extLst>
          </p:cNvPr>
          <p:cNvSpPr>
            <a:spLocks noGrp="1"/>
          </p:cNvSpPr>
          <p:nvPr>
            <p:ph type="title"/>
          </p:nvPr>
        </p:nvSpPr>
        <p:spPr>
          <a:xfrm>
            <a:off x="6545179" y="1472030"/>
            <a:ext cx="3978442" cy="1631950"/>
          </a:xfrm>
        </p:spPr>
        <p:txBody>
          <a:bodyPr anchor="b">
            <a:normAutofit/>
          </a:bodyPr>
          <a:lstStyle/>
          <a:p>
            <a:r>
              <a:rPr lang="tr-TR" sz="4100"/>
              <a:t>Teslimat ve kullanım Kılavuzu</a:t>
            </a:r>
          </a:p>
        </p:txBody>
      </p:sp>
      <p:pic>
        <p:nvPicPr>
          <p:cNvPr id="14" name="Graphic 13" descr="Monitör">
            <a:extLst>
              <a:ext uri="{FF2B5EF4-FFF2-40B4-BE49-F238E27FC236}">
                <a16:creationId xmlns:a16="http://schemas.microsoft.com/office/drawing/2014/main" id="{5E09B1B7-9576-C152-3F38-6A9C63AAD0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338" y="1422345"/>
            <a:ext cx="4015954" cy="4015954"/>
          </a:xfrm>
          <a:prstGeom prst="rect">
            <a:avLst/>
          </a:prstGeom>
        </p:spPr>
      </p:pic>
      <p:sp>
        <p:nvSpPr>
          <p:cNvPr id="3" name="İçerik Yer Tutucusu 2">
            <a:extLst>
              <a:ext uri="{FF2B5EF4-FFF2-40B4-BE49-F238E27FC236}">
                <a16:creationId xmlns:a16="http://schemas.microsoft.com/office/drawing/2014/main" id="{A7819B7B-DD50-14C7-2AD4-E589A61E5766}"/>
              </a:ext>
            </a:extLst>
          </p:cNvPr>
          <p:cNvSpPr>
            <a:spLocks noGrp="1"/>
          </p:cNvSpPr>
          <p:nvPr>
            <p:ph idx="1"/>
          </p:nvPr>
        </p:nvSpPr>
        <p:spPr>
          <a:xfrm>
            <a:off x="6545179" y="3243151"/>
            <a:ext cx="3978442" cy="2419711"/>
          </a:xfrm>
        </p:spPr>
        <p:txBody>
          <a:bodyPr>
            <a:normAutofit/>
          </a:bodyPr>
          <a:lstStyle/>
          <a:p>
            <a:r>
              <a:rPr lang="tr-TR" sz="2000"/>
              <a:t>Proje müşteriye bir masaüstü uygulaması şeklinde teslim edildi.</a:t>
            </a:r>
          </a:p>
          <a:p>
            <a:r>
              <a:rPr lang="tr-TR" sz="2000"/>
              <a:t>Kullanıcılara uygulamanın kullanımı detaylı şekilde açıklandı.</a:t>
            </a:r>
          </a:p>
          <a:p>
            <a:r>
              <a:rPr lang="tr-TR" sz="2000"/>
              <a:t>Müşteri uygulamayı tüm gereksinimleri kontrol ederek ilk versiyon olarak kabul etti.</a:t>
            </a:r>
          </a:p>
        </p:txBody>
      </p:sp>
    </p:spTree>
    <p:extLst>
      <p:ext uri="{BB962C8B-B14F-4D97-AF65-F5344CB8AC3E}">
        <p14:creationId xmlns:p14="http://schemas.microsoft.com/office/powerpoint/2010/main" val="340331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B9552F2-5CC0-982E-45EA-60D3DB5C58B1}"/>
              </a:ext>
            </a:extLst>
          </p:cNvPr>
          <p:cNvSpPr>
            <a:spLocks noGrp="1"/>
          </p:cNvSpPr>
          <p:nvPr>
            <p:ph type="title"/>
          </p:nvPr>
        </p:nvSpPr>
        <p:spPr>
          <a:xfrm>
            <a:off x="761800" y="762001"/>
            <a:ext cx="5334197" cy="1708242"/>
          </a:xfrm>
        </p:spPr>
        <p:txBody>
          <a:bodyPr anchor="ctr">
            <a:normAutofit/>
          </a:bodyPr>
          <a:lstStyle/>
          <a:p>
            <a:r>
              <a:rPr lang="tr-TR" sz="4000" dirty="0"/>
              <a:t>KAYNAKLAR</a:t>
            </a:r>
          </a:p>
        </p:txBody>
      </p:sp>
      <p:sp>
        <p:nvSpPr>
          <p:cNvPr id="3" name="İçerik Yer Tutucusu 2">
            <a:extLst>
              <a:ext uri="{FF2B5EF4-FFF2-40B4-BE49-F238E27FC236}">
                <a16:creationId xmlns:a16="http://schemas.microsoft.com/office/drawing/2014/main" id="{84E2992E-0F82-9BCD-6094-9DDD54B39FE6}"/>
              </a:ext>
            </a:extLst>
          </p:cNvPr>
          <p:cNvSpPr>
            <a:spLocks noGrp="1"/>
          </p:cNvSpPr>
          <p:nvPr>
            <p:ph idx="1"/>
          </p:nvPr>
        </p:nvSpPr>
        <p:spPr>
          <a:xfrm>
            <a:off x="761800" y="2470244"/>
            <a:ext cx="5334197" cy="3769835"/>
          </a:xfrm>
        </p:spPr>
        <p:txBody>
          <a:bodyPr anchor="ctr">
            <a:normAutofit/>
          </a:bodyPr>
          <a:lstStyle/>
          <a:p>
            <a:pPr marL="1129030">
              <a:spcAft>
                <a:spcPts val="800"/>
              </a:spcAft>
            </a:pPr>
            <a:r>
              <a:rPr lang="tr-TR" sz="2000" u="sng" kern="10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https://miro.com/tr/diagramming/er-diagram/</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p>
            <a:pPr marL="1129030">
              <a:spcAft>
                <a:spcPts val="800"/>
              </a:spcAft>
            </a:pPr>
            <a:r>
              <a:rPr lang="tr-TR" sz="2000" u="sng" kern="10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https://drawsql.app</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p>
            <a:pPr marL="1129030">
              <a:spcAft>
                <a:spcPts val="800"/>
              </a:spcAft>
            </a:pPr>
            <a:r>
              <a:rPr lang="tr-TR" sz="2000" u="sng" kern="10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https://www.w3schools.com/sql/sql_datatypes.asp</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p>
            <a:pPr marL="1129030">
              <a:spcAft>
                <a:spcPts val="800"/>
              </a:spcAft>
            </a:pPr>
            <a:r>
              <a:rPr lang="tr-TR" sz="2000" u="sng" kern="10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https://www.lucidchart.com/pages/</a:t>
            </a:r>
            <a:endParaRPr lang="tr-TR" sz="2000" u="sng" kern="100">
              <a:effectLst/>
              <a:latin typeface="Times New Roman" panose="02020603050405020304" pitchFamily="18" charset="0"/>
              <a:ea typeface="Calibri" panose="020F0502020204030204" pitchFamily="34" charset="0"/>
              <a:cs typeface="Times New Roman" panose="02020603050405020304" pitchFamily="18" charset="0"/>
            </a:endParaRPr>
          </a:p>
          <a:p>
            <a:pPr marL="1129030">
              <a:spcAft>
                <a:spcPts val="800"/>
              </a:spcAft>
            </a:pPr>
            <a:r>
              <a:rPr lang="tr-TR" sz="2000" kern="100">
                <a:effectLst/>
                <a:latin typeface="Calibri" panose="020F0502020204030204" pitchFamily="34" charset="0"/>
                <a:ea typeface="Calibri" panose="020F0502020204030204" pitchFamily="34" charset="0"/>
                <a:cs typeface="Times New Roman" panose="02020603050405020304" pitchFamily="18" charset="0"/>
              </a:rPr>
              <a:t>https://www.flaticon.com/</a:t>
            </a:r>
          </a:p>
          <a:p>
            <a:pPr marL="0" indent="0">
              <a:buNone/>
            </a:pPr>
            <a:endParaRPr lang="tr-TR" sz="2000"/>
          </a:p>
        </p:txBody>
      </p:sp>
      <p:pic>
        <p:nvPicPr>
          <p:cNvPr id="18" name="Picture 4" descr="Locator flag on a city map">
            <a:extLst>
              <a:ext uri="{FF2B5EF4-FFF2-40B4-BE49-F238E27FC236}">
                <a16:creationId xmlns:a16="http://schemas.microsoft.com/office/drawing/2014/main" id="{AC1CAC70-0703-EB1E-D87A-45D677C10776}"/>
              </a:ext>
            </a:extLst>
          </p:cNvPr>
          <p:cNvPicPr>
            <a:picLocks noChangeAspect="1"/>
          </p:cNvPicPr>
          <p:nvPr/>
        </p:nvPicPr>
        <p:blipFill rotWithShape="1">
          <a:blip r:embed="rId6"/>
          <a:srcRect l="2745" r="4541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80049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7" name="Freeform: Shape 9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A8E2DCD3-79E9-555E-209F-9C40D2AFDA2F}"/>
              </a:ext>
            </a:extLst>
          </p:cNvPr>
          <p:cNvSpPr>
            <a:spLocks noGrp="1"/>
          </p:cNvSpPr>
          <p:nvPr>
            <p:ph idx="1"/>
          </p:nvPr>
        </p:nvSpPr>
        <p:spPr>
          <a:xfrm>
            <a:off x="838200" y="1825625"/>
            <a:ext cx="5918073" cy="4351338"/>
          </a:xfrm>
        </p:spPr>
        <p:txBody>
          <a:bodyPr>
            <a:normAutofit/>
          </a:bodyPr>
          <a:lstStyle/>
          <a:p>
            <a:pPr marL="0" indent="0">
              <a:buNone/>
            </a:pPr>
            <a:r>
              <a:rPr lang="tr-TR" sz="6000" dirty="0">
                <a:latin typeface="Amasis MT Pro Black" panose="02040A04050005020304" pitchFamily="18" charset="-94"/>
              </a:rPr>
              <a:t>DİNLEDİĞİNİZ İÇİN TEŞEKKÜR EDERİZ</a:t>
            </a:r>
          </a:p>
        </p:txBody>
      </p:sp>
      <p:sp>
        <p:nvSpPr>
          <p:cNvPr id="99" name="Oval 9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Graphic 53" descr="Smiling Face with No Fill">
            <a:extLst>
              <a:ext uri="{FF2B5EF4-FFF2-40B4-BE49-F238E27FC236}">
                <a16:creationId xmlns:a16="http://schemas.microsoft.com/office/drawing/2014/main" id="{22B0F466-4D48-C28E-3455-F01D2FE888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01" name="Freeform: Shape 10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03" name="Straight Connector 10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5" name="Freeform: Shape 10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9" name="Freeform: Shape 10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64475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F075BE0-9B44-B6CC-1830-00B64497A94A}"/>
              </a:ext>
            </a:extLst>
          </p:cNvPr>
          <p:cNvSpPr>
            <a:spLocks noGrp="1"/>
          </p:cNvSpPr>
          <p:nvPr>
            <p:ph type="title"/>
          </p:nvPr>
        </p:nvSpPr>
        <p:spPr>
          <a:xfrm>
            <a:off x="6513788" y="365125"/>
            <a:ext cx="4840010" cy="1807305"/>
          </a:xfrm>
        </p:spPr>
        <p:txBody>
          <a:bodyPr>
            <a:normAutofit/>
          </a:bodyPr>
          <a:lstStyle/>
          <a:p>
            <a:r>
              <a:rPr lang="tr-TR" dirty="0">
                <a:latin typeface="Amasis MT Pro Black" panose="02040A04050005020304" pitchFamily="18" charset="-94"/>
              </a:rPr>
              <a:t>Projemizin Amacı Nedir?</a:t>
            </a:r>
          </a:p>
        </p:txBody>
      </p:sp>
      <p:pic>
        <p:nvPicPr>
          <p:cNvPr id="7" name="Resim 6">
            <a:extLst>
              <a:ext uri="{FF2B5EF4-FFF2-40B4-BE49-F238E27FC236}">
                <a16:creationId xmlns:a16="http://schemas.microsoft.com/office/drawing/2014/main" id="{B4EB3C1D-D765-83B0-6B72-F4267D9C764F}"/>
              </a:ext>
            </a:extLst>
          </p:cNvPr>
          <p:cNvPicPr>
            <a:picLocks noChangeAspect="1"/>
          </p:cNvPicPr>
          <p:nvPr/>
        </p:nvPicPr>
        <p:blipFill rotWithShape="1">
          <a:blip r:embed="rId2">
            <a:extLst>
              <a:ext uri="{28A0092B-C50C-407E-A947-70E740481C1C}">
                <a14:useLocalDpi xmlns:a14="http://schemas.microsoft.com/office/drawing/2010/main" val="0"/>
              </a:ext>
            </a:extLst>
          </a:blip>
          <a:srcRect l="1081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çerik Yer Tutucusu 2">
            <a:extLst>
              <a:ext uri="{FF2B5EF4-FFF2-40B4-BE49-F238E27FC236}">
                <a16:creationId xmlns:a16="http://schemas.microsoft.com/office/drawing/2014/main" id="{7F7C6246-7E3A-4ED3-05E7-0F791BC97312}"/>
              </a:ext>
            </a:extLst>
          </p:cNvPr>
          <p:cNvSpPr>
            <a:spLocks noGrp="1"/>
          </p:cNvSpPr>
          <p:nvPr>
            <p:ph idx="1"/>
          </p:nvPr>
        </p:nvSpPr>
        <p:spPr>
          <a:xfrm>
            <a:off x="6513788" y="2038330"/>
            <a:ext cx="4840010" cy="3843666"/>
          </a:xfrm>
        </p:spPr>
        <p:txBody>
          <a:bodyPr>
            <a:noAutofit/>
          </a:bodyPr>
          <a:lstStyle/>
          <a:p>
            <a:r>
              <a:rPr lang="tr-TR" sz="2400" dirty="0"/>
              <a:t>Projemiz bir stok uygulamasıdır. Firmanın ürünlerinin stok miktarını, bu ürünlerin mevcut fiyatlarını , eski fiyatlarını , fiyattaki değişim oranlarını ve ürünlerin hangi para birimi cinsinden satın alındığını bir veri tabanında tutarak kullanıcı bu bilgilere erişmek istediğinde kullanıcıya bu verileri sunar.  Ayrıca Firmanın diğer giderlerini de kullanıcıdan alarak aylık ve yıllık bazda firmanın gider hesabını yapar.</a:t>
            </a:r>
          </a:p>
        </p:txBody>
      </p:sp>
    </p:spTree>
    <p:extLst>
      <p:ext uri="{BB962C8B-B14F-4D97-AF65-F5344CB8AC3E}">
        <p14:creationId xmlns:p14="http://schemas.microsoft.com/office/powerpoint/2010/main" val="29564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0E3A96F-14DE-C66C-EE5B-D1D79691957E}"/>
              </a:ext>
            </a:extLst>
          </p:cNvPr>
          <p:cNvSpPr>
            <a:spLocks noGrp="1"/>
          </p:cNvSpPr>
          <p:nvPr>
            <p:ph type="title"/>
          </p:nvPr>
        </p:nvSpPr>
        <p:spPr>
          <a:xfrm>
            <a:off x="589560" y="856180"/>
            <a:ext cx="4560584" cy="1128068"/>
          </a:xfrm>
        </p:spPr>
        <p:txBody>
          <a:bodyPr anchor="ctr">
            <a:normAutofit/>
          </a:bodyPr>
          <a:lstStyle/>
          <a:p>
            <a:r>
              <a:rPr lang="tr-TR" sz="2800"/>
              <a:t>Fizibilite Çalışması aşamasında gereksinimlerimiz neydi ?</a:t>
            </a:r>
          </a:p>
        </p:txBody>
      </p:sp>
      <p:grpSp>
        <p:nvGrpSpPr>
          <p:cNvPr id="30"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66DADA7-14E8-9A0A-DB3C-8637EB15C272}"/>
              </a:ext>
            </a:extLst>
          </p:cNvPr>
          <p:cNvSpPr>
            <a:spLocks noGrp="1"/>
          </p:cNvSpPr>
          <p:nvPr>
            <p:ph idx="1"/>
          </p:nvPr>
        </p:nvSpPr>
        <p:spPr>
          <a:xfrm>
            <a:off x="590719" y="2330505"/>
            <a:ext cx="4559425" cy="3979585"/>
          </a:xfrm>
        </p:spPr>
        <p:txBody>
          <a:bodyPr anchor="ctr">
            <a:normAutofit/>
          </a:bodyPr>
          <a:lstStyle/>
          <a:p>
            <a:r>
              <a:rPr lang="tr-TR" sz="1400" dirty="0"/>
              <a:t> </a:t>
            </a:r>
            <a:r>
              <a:rPr lang="tr-TR" sz="2000" dirty="0"/>
              <a:t>Firmanın manuel olarak stoğa ürünlerini eklemesi.</a:t>
            </a:r>
          </a:p>
          <a:p>
            <a:r>
              <a:rPr lang="tr-TR" sz="2000" dirty="0"/>
              <a:t> Firmanın stoktan ürün düşme işleminin otomatik olarak yapılması.</a:t>
            </a:r>
          </a:p>
          <a:p>
            <a:r>
              <a:rPr lang="tr-TR" sz="2000" dirty="0"/>
              <a:t>Kritik stok seviyesine ulaşan ürünler için firma sahibine uyarı bildirimi gitmesi.</a:t>
            </a:r>
          </a:p>
          <a:p>
            <a:r>
              <a:rPr lang="tr-TR" sz="2000" dirty="0"/>
              <a:t>Ürünlerin fiyatının veri tabanında tutulup her stok yenilendiğinde kullanıcıya fiyat güncelleme imkanı verilmesi.</a:t>
            </a:r>
          </a:p>
          <a:p>
            <a:pPr marL="0" indent="0">
              <a:buNone/>
            </a:pPr>
            <a:endParaRPr lang="tr-TR" sz="1400" dirty="0"/>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ekran görüntüsü, grafik, metin, logo içeren bir resim&#10;&#10;Açıklama otomatik olarak oluşturuldu">
            <a:extLst>
              <a:ext uri="{FF2B5EF4-FFF2-40B4-BE49-F238E27FC236}">
                <a16:creationId xmlns:a16="http://schemas.microsoft.com/office/drawing/2014/main" id="{33884597-4F11-0A09-8B1F-F4E2279C6A53}"/>
              </a:ext>
            </a:extLst>
          </p:cNvPr>
          <p:cNvPicPr>
            <a:picLocks noChangeAspect="1"/>
          </p:cNvPicPr>
          <p:nvPr/>
        </p:nvPicPr>
        <p:blipFill rotWithShape="1">
          <a:blip r:embed="rId2">
            <a:extLst>
              <a:ext uri="{28A0092B-C50C-407E-A947-70E740481C1C}">
                <a14:useLocalDpi xmlns:a14="http://schemas.microsoft.com/office/drawing/2010/main" val="0"/>
              </a:ext>
            </a:extLst>
          </a:blip>
          <a:srcRect t="3062" r="4" b="4"/>
          <a:stretch/>
        </p:blipFill>
        <p:spPr>
          <a:xfrm>
            <a:off x="5977788" y="799352"/>
            <a:ext cx="5425410" cy="5259296"/>
          </a:xfrm>
          <a:prstGeom prst="rect">
            <a:avLst/>
          </a:prstGeom>
        </p:spPr>
      </p:pic>
    </p:spTree>
    <p:extLst>
      <p:ext uri="{BB962C8B-B14F-4D97-AF65-F5344CB8AC3E}">
        <p14:creationId xmlns:p14="http://schemas.microsoft.com/office/powerpoint/2010/main" val="272578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0E3A96F-14DE-C66C-EE5B-D1D79691957E}"/>
              </a:ext>
            </a:extLst>
          </p:cNvPr>
          <p:cNvSpPr>
            <a:spLocks noGrp="1"/>
          </p:cNvSpPr>
          <p:nvPr>
            <p:ph type="title"/>
          </p:nvPr>
        </p:nvSpPr>
        <p:spPr>
          <a:xfrm>
            <a:off x="589560" y="856180"/>
            <a:ext cx="4560584" cy="1128068"/>
          </a:xfrm>
        </p:spPr>
        <p:txBody>
          <a:bodyPr anchor="ctr">
            <a:normAutofit/>
          </a:bodyPr>
          <a:lstStyle/>
          <a:p>
            <a:r>
              <a:rPr lang="tr-TR" sz="2800" dirty="0"/>
              <a:t>Fizibilite Çalışması aşamasında gereksinimlerimiz neydi ?</a:t>
            </a:r>
          </a:p>
        </p:txBody>
      </p:sp>
      <p:grpSp>
        <p:nvGrpSpPr>
          <p:cNvPr id="30"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66DADA7-14E8-9A0A-DB3C-8637EB15C272}"/>
              </a:ext>
            </a:extLst>
          </p:cNvPr>
          <p:cNvSpPr>
            <a:spLocks noGrp="1"/>
          </p:cNvSpPr>
          <p:nvPr>
            <p:ph idx="1"/>
          </p:nvPr>
        </p:nvSpPr>
        <p:spPr>
          <a:xfrm>
            <a:off x="590719" y="2330505"/>
            <a:ext cx="4559425" cy="3979585"/>
          </a:xfrm>
        </p:spPr>
        <p:txBody>
          <a:bodyPr anchor="ctr">
            <a:normAutofit/>
          </a:bodyPr>
          <a:lstStyle/>
          <a:p>
            <a:r>
              <a:rPr lang="tr-TR" sz="1400" dirty="0"/>
              <a:t> </a:t>
            </a:r>
            <a:r>
              <a:rPr lang="tr-TR" sz="2400" dirty="0"/>
              <a:t>Ürünlerin maliyetindeki değişimin fiyat güncellemesine göre otomatik olarak hesaplanması.</a:t>
            </a:r>
          </a:p>
          <a:p>
            <a:r>
              <a:rPr lang="tr-TR" sz="2400" dirty="0"/>
              <a:t>Firmanın diğer giderlerinin veri tabanında tutularak aylık ve yıllık olarak toplam giderlerin hesaplanması.</a:t>
            </a:r>
          </a:p>
          <a:p>
            <a:r>
              <a:rPr lang="tr-TR" sz="2400" dirty="0"/>
              <a:t> Ürünlerin stoktan manuel olarak düşülmesine imkan sağlanması.</a:t>
            </a:r>
          </a:p>
          <a:p>
            <a:pPr marL="0" indent="0">
              <a:buNone/>
            </a:pPr>
            <a:endParaRPr lang="tr-TR" sz="1400" dirty="0"/>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ekran görüntüsü, grafik, metin, logo içeren bir resim&#10;&#10;Açıklama otomatik olarak oluşturuldu">
            <a:extLst>
              <a:ext uri="{FF2B5EF4-FFF2-40B4-BE49-F238E27FC236}">
                <a16:creationId xmlns:a16="http://schemas.microsoft.com/office/drawing/2014/main" id="{33884597-4F11-0A09-8B1F-F4E2279C6A53}"/>
              </a:ext>
            </a:extLst>
          </p:cNvPr>
          <p:cNvPicPr>
            <a:picLocks noChangeAspect="1"/>
          </p:cNvPicPr>
          <p:nvPr/>
        </p:nvPicPr>
        <p:blipFill rotWithShape="1">
          <a:blip r:embed="rId2">
            <a:extLst>
              <a:ext uri="{28A0092B-C50C-407E-A947-70E740481C1C}">
                <a14:useLocalDpi xmlns:a14="http://schemas.microsoft.com/office/drawing/2010/main" val="0"/>
              </a:ext>
            </a:extLst>
          </a:blip>
          <a:srcRect t="3062" r="4" b="4"/>
          <a:stretch/>
        </p:blipFill>
        <p:spPr>
          <a:xfrm>
            <a:off x="5977788" y="799352"/>
            <a:ext cx="5425410" cy="5259296"/>
          </a:xfrm>
          <a:prstGeom prst="rect">
            <a:avLst/>
          </a:prstGeom>
        </p:spPr>
      </p:pic>
    </p:spTree>
    <p:extLst>
      <p:ext uri="{BB962C8B-B14F-4D97-AF65-F5344CB8AC3E}">
        <p14:creationId xmlns:p14="http://schemas.microsoft.com/office/powerpoint/2010/main" val="170932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0E3A96F-14DE-C66C-EE5B-D1D79691957E}"/>
              </a:ext>
            </a:extLst>
          </p:cNvPr>
          <p:cNvSpPr>
            <a:spLocks noGrp="1"/>
          </p:cNvSpPr>
          <p:nvPr>
            <p:ph type="title"/>
          </p:nvPr>
        </p:nvSpPr>
        <p:spPr>
          <a:xfrm>
            <a:off x="5297762" y="329184"/>
            <a:ext cx="6251110" cy="1783080"/>
          </a:xfrm>
        </p:spPr>
        <p:txBody>
          <a:bodyPr anchor="b">
            <a:normAutofit/>
          </a:bodyPr>
          <a:lstStyle/>
          <a:p>
            <a:r>
              <a:rPr lang="tr-TR" sz="4000" dirty="0">
                <a:latin typeface="Amasis MT Pro Black" panose="02040A04050005020304" pitchFamily="18" charset="-94"/>
              </a:rPr>
              <a:t>Son aşamada değişen veya eklenen gereksinimler neler ?</a:t>
            </a:r>
          </a:p>
        </p:txBody>
      </p:sp>
      <p:pic>
        <p:nvPicPr>
          <p:cNvPr id="7" name="Resim 6" descr="grafik, yazı tipi, simge, sembol, ekran görüntüsü içeren bir resim&#10;&#10;Açıklama otomatik olarak oluşturuldu">
            <a:extLst>
              <a:ext uri="{FF2B5EF4-FFF2-40B4-BE49-F238E27FC236}">
                <a16:creationId xmlns:a16="http://schemas.microsoft.com/office/drawing/2014/main" id="{6FED6128-7812-86FE-4856-C37D159EE1F7}"/>
              </a:ext>
            </a:extLst>
          </p:cNvPr>
          <p:cNvPicPr>
            <a:picLocks noChangeAspect="1"/>
          </p:cNvPicPr>
          <p:nvPr/>
        </p:nvPicPr>
        <p:blipFill rotWithShape="1">
          <a:blip r:embed="rId2">
            <a:extLst>
              <a:ext uri="{28A0092B-C50C-407E-A947-70E740481C1C}">
                <a14:useLocalDpi xmlns:a14="http://schemas.microsoft.com/office/drawing/2010/main" val="0"/>
              </a:ext>
            </a:extLst>
          </a:blip>
          <a:srcRect l="23273" r="881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66DADA7-14E8-9A0A-DB3C-8637EB15C272}"/>
              </a:ext>
            </a:extLst>
          </p:cNvPr>
          <p:cNvSpPr>
            <a:spLocks noGrp="1"/>
          </p:cNvSpPr>
          <p:nvPr>
            <p:ph idx="1"/>
          </p:nvPr>
        </p:nvSpPr>
        <p:spPr>
          <a:xfrm>
            <a:off x="5297762" y="2706624"/>
            <a:ext cx="6251110" cy="3483864"/>
          </a:xfrm>
        </p:spPr>
        <p:txBody>
          <a:bodyPr>
            <a:normAutofit lnSpcReduction="10000"/>
          </a:bodyPr>
          <a:lstStyle/>
          <a:p>
            <a:r>
              <a:rPr lang="tr-TR" sz="2000" dirty="0"/>
              <a:t>Stoktan düşme işleminin sadece manuel olarak yapılması.</a:t>
            </a:r>
          </a:p>
          <a:p>
            <a:r>
              <a:rPr lang="tr-TR" sz="2000" dirty="0"/>
              <a:t>Firmanın istediği ürünü manuel olarak silebilmesi.</a:t>
            </a:r>
          </a:p>
          <a:p>
            <a:r>
              <a:rPr lang="tr-TR" sz="2000" dirty="0"/>
              <a:t>Ürünlerin hangi para birimiyle satın alındığının veri tabanında tutularak kullanıcı sorguladığında gösterilmesi.</a:t>
            </a:r>
          </a:p>
          <a:p>
            <a:r>
              <a:rPr lang="tr-TR" sz="2000" dirty="0"/>
              <a:t>Ürünlerin kategorilere ayrılıp her ürünün kategorisine göre stoğunun tutulması.</a:t>
            </a:r>
          </a:p>
          <a:p>
            <a:r>
              <a:rPr lang="tr-TR" sz="2000" dirty="0"/>
              <a:t>Uygulamaya şifre ve kullanıcı adıyla giriş yapılması.</a:t>
            </a:r>
          </a:p>
          <a:p>
            <a:r>
              <a:rPr lang="tr-TR" sz="2000" dirty="0"/>
              <a:t> Uygulamaya en son kimin giriş yaptığını ne işlem yaptığının kaydedilerek diğer kullanıcıya gösterilmesi.</a:t>
            </a:r>
          </a:p>
        </p:txBody>
      </p:sp>
    </p:spTree>
    <p:extLst>
      <p:ext uri="{BB962C8B-B14F-4D97-AF65-F5344CB8AC3E}">
        <p14:creationId xmlns:p14="http://schemas.microsoft.com/office/powerpoint/2010/main" val="169778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0E3A96F-14DE-C66C-EE5B-D1D79691957E}"/>
              </a:ext>
            </a:extLst>
          </p:cNvPr>
          <p:cNvSpPr>
            <a:spLocks noGrp="1"/>
          </p:cNvSpPr>
          <p:nvPr>
            <p:ph type="title"/>
          </p:nvPr>
        </p:nvSpPr>
        <p:spPr>
          <a:xfrm>
            <a:off x="4984955" y="329184"/>
            <a:ext cx="6563917" cy="1783080"/>
          </a:xfrm>
        </p:spPr>
        <p:txBody>
          <a:bodyPr anchor="b">
            <a:normAutofit fontScale="90000"/>
          </a:bodyPr>
          <a:lstStyle/>
          <a:p>
            <a:r>
              <a:rPr lang="tr-TR" sz="4600" dirty="0"/>
              <a:t> </a:t>
            </a:r>
            <a:r>
              <a:rPr lang="tr-TR" sz="4600" dirty="0">
                <a:latin typeface="Amasis MT Pro Black" panose="02040A04050005020304" pitchFamily="18" charset="-94"/>
              </a:rPr>
              <a:t>Gerçekleştiremediğimiz  gereksinimler neler?</a:t>
            </a:r>
          </a:p>
        </p:txBody>
      </p:sp>
      <p:pic>
        <p:nvPicPr>
          <p:cNvPr id="5" name="Resim 4" descr="kırpıntı çizim, çizgi film, Çizgi film, çizim içeren bir resim&#10;&#10;Açıklama otomatik olarak oluşturuldu">
            <a:extLst>
              <a:ext uri="{FF2B5EF4-FFF2-40B4-BE49-F238E27FC236}">
                <a16:creationId xmlns:a16="http://schemas.microsoft.com/office/drawing/2014/main" id="{E30E78B8-DEB3-FCEA-2E3C-61FCD82518C9}"/>
              </a:ext>
            </a:extLst>
          </p:cNvPr>
          <p:cNvPicPr>
            <a:picLocks noChangeAspect="1"/>
          </p:cNvPicPr>
          <p:nvPr/>
        </p:nvPicPr>
        <p:blipFill rotWithShape="1">
          <a:blip r:embed="rId2">
            <a:extLst>
              <a:ext uri="{28A0092B-C50C-407E-A947-70E740481C1C}">
                <a14:useLocalDpi xmlns:a14="http://schemas.microsoft.com/office/drawing/2010/main" val="0"/>
              </a:ext>
            </a:extLst>
          </a:blip>
          <a:srcRect l="22026" r="1006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66DADA7-14E8-9A0A-DB3C-8637EB15C272}"/>
              </a:ext>
            </a:extLst>
          </p:cNvPr>
          <p:cNvSpPr>
            <a:spLocks noGrp="1"/>
          </p:cNvSpPr>
          <p:nvPr>
            <p:ph idx="1"/>
          </p:nvPr>
        </p:nvSpPr>
        <p:spPr>
          <a:xfrm>
            <a:off x="5297762" y="2706624"/>
            <a:ext cx="6251110" cy="3483864"/>
          </a:xfrm>
        </p:spPr>
        <p:txBody>
          <a:bodyPr>
            <a:normAutofit/>
          </a:bodyPr>
          <a:lstStyle/>
          <a:p>
            <a:r>
              <a:rPr lang="tr-TR" sz="3200" dirty="0"/>
              <a:t>Uygulamaya en son kimin giriş yaptığını ne işlem yaptığının kaydedilerek diğer kullanıcıya gösterilmesi.</a:t>
            </a:r>
          </a:p>
          <a:p>
            <a:r>
              <a:rPr lang="tr-TR" sz="3200" dirty="0"/>
              <a:t>Kritik stok seviyesine ulaşan ürünler için firma sahibine uyarı bildirimi gitmesi.</a:t>
            </a:r>
          </a:p>
        </p:txBody>
      </p:sp>
    </p:spTree>
    <p:extLst>
      <p:ext uri="{BB962C8B-B14F-4D97-AF65-F5344CB8AC3E}">
        <p14:creationId xmlns:p14="http://schemas.microsoft.com/office/powerpoint/2010/main" val="41696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1D9F72-5B7C-8447-B730-C264CC545230}"/>
              </a:ext>
            </a:extLst>
          </p:cNvPr>
          <p:cNvSpPr>
            <a:spLocks noGrp="1"/>
          </p:cNvSpPr>
          <p:nvPr>
            <p:ph type="title"/>
          </p:nvPr>
        </p:nvSpPr>
        <p:spPr>
          <a:xfrm>
            <a:off x="640080" y="325369"/>
            <a:ext cx="4368602" cy="1956841"/>
          </a:xfrm>
        </p:spPr>
        <p:txBody>
          <a:bodyPr anchor="b">
            <a:normAutofit/>
          </a:bodyPr>
          <a:lstStyle/>
          <a:p>
            <a:r>
              <a:rPr lang="tr-TR" sz="5400"/>
              <a:t>Biz bu süreci nasıl yönettik ?</a:t>
            </a: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7819B7B-DD50-14C7-2AD4-E589A61E5766}"/>
              </a:ext>
            </a:extLst>
          </p:cNvPr>
          <p:cNvSpPr>
            <a:spLocks noGrp="1"/>
          </p:cNvSpPr>
          <p:nvPr>
            <p:ph idx="1"/>
          </p:nvPr>
        </p:nvSpPr>
        <p:spPr>
          <a:xfrm>
            <a:off x="640080" y="2872899"/>
            <a:ext cx="4243589" cy="3320668"/>
          </a:xfrm>
        </p:spPr>
        <p:txBody>
          <a:bodyPr>
            <a:normAutofit/>
          </a:bodyPr>
          <a:lstStyle/>
          <a:p>
            <a:r>
              <a:rPr lang="tr-TR" sz="1700"/>
              <a:t>Biz bu süreci agile proje yönetimi yaklaşımıyla yönetmeye çalıştık.</a:t>
            </a:r>
          </a:p>
          <a:p>
            <a:r>
              <a:rPr lang="tr-TR" sz="1700"/>
              <a:t>Uygulamayı 3 haftalık bir sprint planlayarak gerçekleştirdik.</a:t>
            </a:r>
          </a:p>
          <a:p>
            <a:r>
              <a:rPr lang="tr-TR" sz="1700"/>
              <a:t>Kodlama süreci aşağıdaki gibi devam etti ;</a:t>
            </a:r>
          </a:p>
          <a:p>
            <a:r>
              <a:rPr lang="tr-TR" sz="1700"/>
              <a:t>Sprint planlama Toplantısı</a:t>
            </a:r>
          </a:p>
          <a:p>
            <a:r>
              <a:rPr lang="tr-TR" sz="1700"/>
              <a:t>Sprint iş listesi</a:t>
            </a:r>
          </a:p>
          <a:p>
            <a:r>
              <a:rPr lang="tr-TR" sz="1700"/>
              <a:t>Günlük Scrum toplantıları</a:t>
            </a:r>
          </a:p>
          <a:p>
            <a:r>
              <a:rPr lang="tr-TR" sz="1700"/>
              <a:t>Ürün değerlendirme toplantısı</a:t>
            </a:r>
          </a:p>
        </p:txBody>
      </p:sp>
      <p:pic>
        <p:nvPicPr>
          <p:cNvPr id="12" name="Picture 11" descr="Masanın üzerinde bir takvim">
            <a:extLst>
              <a:ext uri="{FF2B5EF4-FFF2-40B4-BE49-F238E27FC236}">
                <a16:creationId xmlns:a16="http://schemas.microsoft.com/office/drawing/2014/main" id="{9E855EBE-FC9A-0422-2CBA-B19089CF54B6}"/>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2404232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822</Words>
  <Application>Microsoft Office PowerPoint</Application>
  <PresentationFormat>Geniş ekran</PresentationFormat>
  <Paragraphs>103</Paragraphs>
  <Slides>33</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33</vt:i4>
      </vt:variant>
    </vt:vector>
  </HeadingPairs>
  <TitlesOfParts>
    <vt:vector size="41" baseType="lpstr">
      <vt:lpstr>Amasis MT Pro Black</vt:lpstr>
      <vt:lpstr>Arial</vt:lpstr>
      <vt:lpstr>Calibri</vt:lpstr>
      <vt:lpstr>Calibri Light</vt:lpstr>
      <vt:lpstr>Söhne</vt:lpstr>
      <vt:lpstr>Symbol</vt:lpstr>
      <vt:lpstr>Times New Roman</vt:lpstr>
      <vt:lpstr>Office Teması</vt:lpstr>
      <vt:lpstr>ASR STOK Proje sunumu</vt:lpstr>
      <vt:lpstr>BİZ KİMİZ ?</vt:lpstr>
      <vt:lpstr>Müşterimiz Kim?                ASR CNC MAKİNE LTDŞTİ. </vt:lpstr>
      <vt:lpstr>Projemizin Amacı Nedir?</vt:lpstr>
      <vt:lpstr>Fizibilite Çalışması aşamasında gereksinimlerimiz neydi ?</vt:lpstr>
      <vt:lpstr>Fizibilite Çalışması aşamasında gereksinimlerimiz neydi ?</vt:lpstr>
      <vt:lpstr>Son aşamada değişen veya eklenen gereksinimler neler ?</vt:lpstr>
      <vt:lpstr> Gerçekleştiremediğimiz  gereksinimler neler?</vt:lpstr>
      <vt:lpstr>Biz bu süreci nasıl yönettik ?</vt:lpstr>
      <vt:lpstr>PowerPoint Sunusu</vt:lpstr>
      <vt:lpstr>Müşteriyle Toplantılar</vt:lpstr>
      <vt:lpstr>Takım Toplantıları</vt:lpstr>
      <vt:lpstr>SİSTEM TASARIMI:</vt:lpstr>
      <vt:lpstr>Uygulama Katmanları:</vt:lpstr>
      <vt:lpstr>Arayüz tasarımı 1 : Giriş Ekranı</vt:lpstr>
      <vt:lpstr>Arayüz tasarımı 2 : Giriş Ekranı (yanlış veri girişi)</vt:lpstr>
      <vt:lpstr>Arayüz tasarımı 2 :   Ana Sayfa</vt:lpstr>
      <vt:lpstr>Arayüz tasarımı 4 : Ürün Ekleme </vt:lpstr>
      <vt:lpstr>Arayüz tasarımı 5 : Ürün Silme</vt:lpstr>
      <vt:lpstr>Arayüz tasarımı 6 : Ürün Güncelleme</vt:lpstr>
      <vt:lpstr>Arayüz tasarımı 7 : Ürün Sorgulama</vt:lpstr>
      <vt:lpstr>Arayüz tasarımı 8 : Gider Hesaplama</vt:lpstr>
      <vt:lpstr>Arayüz tasarımı 9 : Uyarı Mesajı</vt:lpstr>
      <vt:lpstr>Arayüz tasarımı 10 : Hata Mesajları</vt:lpstr>
      <vt:lpstr>Veri tabanı tasarımı: ER diyagramı</vt:lpstr>
      <vt:lpstr>Veri tabanı tasarımı: Tablolar</vt:lpstr>
      <vt:lpstr>Kod yapısı : Use Case Diyagramı</vt:lpstr>
      <vt:lpstr>Kod yapısı : Sınıf Diyagramı</vt:lpstr>
      <vt:lpstr>Örnek Test senaryosu 1:</vt:lpstr>
      <vt:lpstr>Örnek Test senaryosu 2:</vt:lpstr>
      <vt:lpstr>Teslimat ve kullanım Kılavuzu</vt:lpstr>
      <vt:lpstr>KAYNAKLAR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melisa demir</dc:creator>
  <cp:lastModifiedBy>melisa demir</cp:lastModifiedBy>
  <cp:revision>3</cp:revision>
  <dcterms:created xsi:type="dcterms:W3CDTF">2023-12-15T14:40:33Z</dcterms:created>
  <dcterms:modified xsi:type="dcterms:W3CDTF">2023-12-27T16:28:30Z</dcterms:modified>
</cp:coreProperties>
</file>