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0"/>
  </p:notesMasterIdLst>
  <p:sldIdLst>
    <p:sldId id="2147473519" r:id="rId5"/>
    <p:sldId id="2146847260" r:id="rId6"/>
    <p:sldId id="2123259195" r:id="rId7"/>
    <p:sldId id="2140753870" r:id="rId8"/>
    <p:sldId id="2140753871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2F2F2"/>
    <a:srgbClr val="FFFFFF"/>
    <a:srgbClr val="0066FF"/>
    <a:srgbClr val="D5F1F4"/>
    <a:srgbClr val="FDE2D3"/>
    <a:srgbClr val="F37021"/>
    <a:srgbClr val="FFC000"/>
    <a:srgbClr val="FFCCFF"/>
    <a:srgbClr val="FEE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55866-6400-4BE3-8F6F-64A0FF171D66}" v="3" dt="2024-07-24T09:14:3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7" autoAdjust="0"/>
    <p:restoredTop sz="95958" autoAdjust="0"/>
  </p:normalViewPr>
  <p:slideViewPr>
    <p:cSldViewPr showGuides="1">
      <p:cViewPr varScale="1">
        <p:scale>
          <a:sx n="64" d="100"/>
          <a:sy n="64" d="100"/>
        </p:scale>
        <p:origin x="892" y="48"/>
      </p:cViewPr>
      <p:guideLst>
        <p:guide orient="horz" pos="709"/>
        <p:guide pos="3840"/>
        <p:guide orient="horz" pos="4065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3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o Noda" userId="a3d7fefd-2564-4a24-b4e3-02a8c481fa8b" providerId="ADAL" clId="{47155866-6400-4BE3-8F6F-64A0FF171D66}"/>
    <pc:docChg chg="modSld">
      <pc:chgData name="Akio Noda" userId="a3d7fefd-2564-4a24-b4e3-02a8c481fa8b" providerId="ADAL" clId="{47155866-6400-4BE3-8F6F-64A0FF171D66}" dt="2024-07-24T09:14:39.585" v="2"/>
      <pc:docMkLst>
        <pc:docMk/>
      </pc:docMkLst>
      <pc:sldChg chg="modSp">
        <pc:chgData name="Akio Noda" userId="a3d7fefd-2564-4a24-b4e3-02a8c481fa8b" providerId="ADAL" clId="{47155866-6400-4BE3-8F6F-64A0FF171D66}" dt="2024-07-24T09:14:39.585" v="2"/>
        <pc:sldMkLst>
          <pc:docMk/>
          <pc:sldMk cId="1355702708" sldId="2146847260"/>
        </pc:sldMkLst>
        <pc:spChg chg="mod">
          <ac:chgData name="Akio Noda" userId="a3d7fefd-2564-4a24-b4e3-02a8c481fa8b" providerId="ADAL" clId="{47155866-6400-4BE3-8F6F-64A0FF171D66}" dt="2024-07-24T09:13:59.168" v="0"/>
          <ac:spMkLst>
            <pc:docMk/>
            <pc:sldMk cId="1355702708" sldId="2146847260"/>
            <ac:spMk id="21" creationId="{A066F6F8-5615-72E5-041A-A437B6EB32CB}"/>
          </ac:spMkLst>
        </pc:spChg>
        <pc:spChg chg="mod">
          <ac:chgData name="Akio Noda" userId="a3d7fefd-2564-4a24-b4e3-02a8c481fa8b" providerId="ADAL" clId="{47155866-6400-4BE3-8F6F-64A0FF171D66}" dt="2024-07-24T09:14:39.585" v="2"/>
          <ac:spMkLst>
            <pc:docMk/>
            <pc:sldMk cId="1355702708" sldId="2146847260"/>
            <ac:spMk id="24" creationId="{320944F9-BAC4-9057-103B-6F5E467D1371}"/>
          </ac:spMkLst>
        </pc:spChg>
      </pc:sldChg>
      <pc:sldChg chg="modSp">
        <pc:chgData name="Akio Noda" userId="a3d7fefd-2564-4a24-b4e3-02a8c481fa8b" providerId="ADAL" clId="{47155866-6400-4BE3-8F6F-64A0FF171D66}" dt="2024-07-24T09:14:39.585" v="2"/>
        <pc:sldMkLst>
          <pc:docMk/>
          <pc:sldMk cId="567505657" sldId="2147479514"/>
        </pc:sldMkLst>
        <pc:spChg chg="mod">
          <ac:chgData name="Akio Noda" userId="a3d7fefd-2564-4a24-b4e3-02a8c481fa8b" providerId="ADAL" clId="{47155866-6400-4BE3-8F6F-64A0FF171D66}" dt="2024-07-24T09:13:59.168" v="0"/>
          <ac:spMkLst>
            <pc:docMk/>
            <pc:sldMk cId="567505657" sldId="2147479514"/>
            <ac:spMk id="21" creationId="{6B7E6489-8A0B-DD82-9C7C-8083C8CBEA6F}"/>
          </ac:spMkLst>
        </pc:spChg>
        <pc:spChg chg="mod">
          <ac:chgData name="Akio Noda" userId="a3d7fefd-2564-4a24-b4e3-02a8c481fa8b" providerId="ADAL" clId="{47155866-6400-4BE3-8F6F-64A0FF171D66}" dt="2024-07-24T09:14:39.585" v="2"/>
          <ac:spMkLst>
            <pc:docMk/>
            <pc:sldMk cId="567505657" sldId="2147479514"/>
            <ac:spMk id="24" creationId="{8B24D52D-3B3B-3B9B-9612-319FD8449C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6" tIns="47433" rIns="94866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5029"/>
          </a:xfrm>
          <a:prstGeom prst="rect">
            <a:avLst/>
          </a:prstGeom>
        </p:spPr>
        <p:txBody>
          <a:bodyPr vert="horz" lIns="94866" tIns="47433" rIns="94866" bIns="47433" rtlCol="0"/>
          <a:lstStyle>
            <a:lvl1pPr algn="r">
              <a:defRPr sz="1200"/>
            </a:lvl1pPr>
          </a:lstStyle>
          <a:p>
            <a:fld id="{F77D878A-6733-4523-8A68-528948FBB3D4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6" tIns="47433" rIns="94866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6" tIns="47433" rIns="94866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6" tIns="47433" rIns="94866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5028"/>
          </a:xfrm>
          <a:prstGeom prst="rect">
            <a:avLst/>
          </a:prstGeom>
        </p:spPr>
        <p:txBody>
          <a:bodyPr vert="horz" lIns="94866" tIns="47433" rIns="94866" bIns="47433" rtlCol="0" anchor="b"/>
          <a:lstStyle>
            <a:lvl1pPr algn="r">
              <a:defRPr sz="1200"/>
            </a:lvl1pPr>
          </a:lstStyle>
          <a:p>
            <a:fld id="{A61A6B13-3C0B-41E9-BB2F-B65C4A207E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09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780" y="190527"/>
            <a:ext cx="10515600" cy="711081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19226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B6EB99AB-6CEF-ACE3-1D98-73BA9AD57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45660" y="6579446"/>
            <a:ext cx="546340" cy="270589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</a:defRPr>
            </a:lvl1pPr>
          </a:lstStyle>
          <a:p>
            <a:fld id="{41C45185-D9D4-4896-9BAC-395B2F0EBC1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フッター プレースホルダー 3">
            <a:extLst>
              <a:ext uri="{FF2B5EF4-FFF2-40B4-BE49-F238E27FC236}">
                <a16:creationId xmlns:a16="http://schemas.microsoft.com/office/drawing/2014/main" id="{B7C220D6-32BD-01E7-945E-13A80BFCE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579446"/>
            <a:ext cx="4114800" cy="27058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16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7166A4FF-598C-4383-B308-49F25CF377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95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FPT Japan Holdings - Copyright 2021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26E8-6F9F-4402-81C6-F526350C3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885A5C43-F820-4090-907A-EBE7965676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516" y="281761"/>
            <a:ext cx="608699" cy="3652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A42F978F-AC18-4762-A873-FC0F3D058E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516" y="281761"/>
            <a:ext cx="608699" cy="3652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684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　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408A9-910A-4959-99D9-F770AA63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A43817-143B-4158-B22C-447DDD6D2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©Copyright by FPT Consulting Japan 2022 - CONFIDENTIAL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6B2055-BE31-40C5-8FAF-29BEEB316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9F2B5-B9E0-4AF3-8C48-9BB5B43B22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239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AA3E370B-96E1-4E09-B6DD-4EBF49840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019E3CA-AC29-4B24-B3D5-CAA6B6D0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16BD6D-3ADC-4D16-B712-57A228E77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- Confidential</a:t>
            </a:r>
            <a:endParaRPr lang="x-none" altLang="ja-JP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0D50D-31BA-40EE-84CD-8829CD242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45185-D9D4-4896-9BAC-395B2F0EBC1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9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DD32B8-E926-4C49-B42B-C549BB93DC7D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1F3743-0878-5146-BB9E-B85F244ACC2C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3B3AAB-8D9A-A24B-8B0B-555B2C69C9A8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D0A365-3B17-584B-BCE1-2FC31F56CCF3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86EC9-4414-7C4A-99D5-16E7A9E088F9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A106ED-CBBE-7F4F-AA8D-4B863E6EC6A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E12862F-7974-D540-9F98-6540B214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415503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6D76CD-2C74-1A43-A528-6A27E584E903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2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90527"/>
            <a:ext cx="10706417" cy="711081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19226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D44BE42-DB45-BD41-9A16-5FF7BB95D082}"/>
              </a:ext>
            </a:extLst>
          </p:cNvPr>
          <p:cNvSpPr txBox="1">
            <a:spLocks/>
          </p:cNvSpPr>
          <p:nvPr userDrawn="1"/>
        </p:nvSpPr>
        <p:spPr>
          <a:xfrm>
            <a:off x="325016" y="6489399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© Copyright FPT Consulting</a:t>
            </a:r>
            <a:r>
              <a:rPr lang="ja-JP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Japan 2024 – Confidential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6FA0AC-3B13-B046-940B-897CAC4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442" y="6489399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41D14085-209D-4349-0F1A-2087EB2CB9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980728"/>
            <a:ext cx="11520000" cy="792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>
              <a:spcBef>
                <a:spcPts val="600"/>
              </a:spcBef>
            </a:pPr>
            <a:r>
              <a:rPr kumimoji="1" lang="en-US" altLang="ja-JP" dirty="0" err="1"/>
              <a:t>Xxxxxxx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kumimoji="1" lang="en-US" altLang="ja-JP" dirty="0"/>
              <a:t>XXXXXX</a:t>
            </a:r>
          </a:p>
        </p:txBody>
      </p:sp>
    </p:spTree>
    <p:extLst>
      <p:ext uri="{BB962C8B-B14F-4D97-AF65-F5344CB8AC3E}">
        <p14:creationId xmlns:p14="http://schemas.microsoft.com/office/powerpoint/2010/main" val="3424843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18">
          <p15:clr>
            <a:srgbClr val="FBAE40"/>
          </p15:clr>
        </p15:guide>
        <p15:guide id="4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90527"/>
            <a:ext cx="10706417" cy="711081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19226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B6FA0AC-3B13-B046-940B-897CAC42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442" y="6489399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8E5077FF-E37E-46D2-88C6-199975B6D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914296"/>
            <a:ext cx="11519999" cy="4536000"/>
          </a:xfrm>
          <a:prstGeom prst="rect">
            <a:avLst/>
          </a:prstGeom>
        </p:spPr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36575" indent="-179388">
              <a:buFont typeface="Wingdings" panose="05000000000000000000" pitchFamily="2" charset="2"/>
              <a:buChar char="ü"/>
              <a:defRPr sz="18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6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lvl="0"/>
            <a:endParaRPr kumimoji="1" lang="en-US" altLang="ja-JP"/>
          </a:p>
          <a:p>
            <a:pPr lvl="1"/>
            <a:endParaRPr kumimoji="1" lang="en-US" altLang="ja-JP"/>
          </a:p>
          <a:p>
            <a:pPr lvl="2"/>
            <a:endParaRPr kumimoji="1" lang="ja-JP" altLang="en-US"/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41D14085-209D-4349-0F1A-2087EB2CB9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980728"/>
            <a:ext cx="11520000" cy="792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l"/>
              <a:defRPr sz="2000"/>
            </a:lvl1pPr>
          </a:lstStyle>
          <a:p>
            <a:pPr>
              <a:spcBef>
                <a:spcPts val="600"/>
              </a:spcBef>
            </a:pPr>
            <a:r>
              <a:rPr kumimoji="1" lang="en-US" altLang="ja-JP" err="1"/>
              <a:t>Xxxxxxx</a:t>
            </a:r>
            <a:endParaRPr kumimoji="1" lang="en-US" altLang="ja-JP"/>
          </a:p>
          <a:p>
            <a:pPr>
              <a:spcBef>
                <a:spcPts val="600"/>
              </a:spcBef>
            </a:pPr>
            <a:r>
              <a:rPr kumimoji="1" lang="en-US" altLang="ja-JP"/>
              <a:t>XXXXXX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65496-07DF-1C50-CBC3-10A36CC39866}"/>
              </a:ext>
            </a:extLst>
          </p:cNvPr>
          <p:cNvSpPr txBox="1">
            <a:spLocks/>
          </p:cNvSpPr>
          <p:nvPr userDrawn="1"/>
        </p:nvSpPr>
        <p:spPr>
          <a:xfrm>
            <a:off x="325016" y="6489399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© Copyright FPT </a:t>
            </a:r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Consulting</a:t>
            </a:r>
            <a:r>
              <a:rPr lang="ja-JP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202</a:t>
            </a:r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– Confidential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83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618">
          <p15:clr>
            <a:srgbClr val="FBAE40"/>
          </p15:clr>
        </p15:guide>
        <p15:guide id="4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90527"/>
            <a:ext cx="10706417" cy="711081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19226D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118429"/>
            <a:ext cx="266700" cy="685815"/>
          </a:xfrm>
          <a:prstGeom prst="roundRect">
            <a:avLst>
              <a:gd name="adj" fmla="val 8511"/>
            </a:avLst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8E5077FF-E37E-46D2-88C6-199975B6D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914296"/>
            <a:ext cx="11519999" cy="4536000"/>
          </a:xfrm>
          <a:prstGeom prst="rect">
            <a:avLst/>
          </a:prstGeom>
        </p:spPr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36575" indent="-179388">
              <a:buFont typeface="Wingdings" panose="05000000000000000000" pitchFamily="2" charset="2"/>
              <a:buChar char="ü"/>
              <a:defRPr sz="18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6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lvl="0"/>
            <a:endParaRPr kumimoji="1" lang="en-US" altLang="ja-JP"/>
          </a:p>
          <a:p>
            <a:pPr lvl="1"/>
            <a:endParaRPr kumimoji="1" lang="en-US" altLang="ja-JP"/>
          </a:p>
          <a:p>
            <a:pPr lvl="2"/>
            <a:endParaRPr kumimoji="1" lang="ja-JP" altLang="en-US"/>
          </a:p>
        </p:txBody>
      </p:sp>
      <p:sp>
        <p:nvSpPr>
          <p:cNvPr id="19" name="テキスト プレースホルダー 3">
            <a:extLst>
              <a:ext uri="{FF2B5EF4-FFF2-40B4-BE49-F238E27FC236}">
                <a16:creationId xmlns:a16="http://schemas.microsoft.com/office/drawing/2014/main" id="{41D14085-209D-4349-0F1A-2087EB2CB9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980728"/>
            <a:ext cx="11520000" cy="792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342900" indent="-342900">
              <a:buFont typeface="Wingdings" panose="05000000000000000000" pitchFamily="2" charset="2"/>
              <a:buChar char="l"/>
              <a:defRPr sz="2000"/>
            </a:lvl1pPr>
          </a:lstStyle>
          <a:p>
            <a:pPr>
              <a:spcBef>
                <a:spcPts val="600"/>
              </a:spcBef>
            </a:pPr>
            <a:r>
              <a:rPr kumimoji="1" lang="en-US" altLang="ja-JP" err="1"/>
              <a:t>Xxxxxxx</a:t>
            </a:r>
            <a:endParaRPr kumimoji="1" lang="en-US" altLang="ja-JP"/>
          </a:p>
          <a:p>
            <a:pPr>
              <a:spcBef>
                <a:spcPts val="600"/>
              </a:spcBef>
            </a:pPr>
            <a:r>
              <a:rPr kumimoji="1" lang="en-US" altLang="ja-JP"/>
              <a:t>XXXXXX</a:t>
            </a:r>
          </a:p>
        </p:txBody>
      </p:sp>
    </p:spTree>
    <p:extLst>
      <p:ext uri="{BB962C8B-B14F-4D97-AF65-F5344CB8AC3E}">
        <p14:creationId xmlns:p14="http://schemas.microsoft.com/office/powerpoint/2010/main" val="276060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1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12335-2155-F144-ACF9-10F9E55DD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6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958987-FE12-6A45-AB06-D3F0A4B0B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190527"/>
            <a:ext cx="10706020" cy="711081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19226D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7324A7-459A-EC4A-96C9-632E9AB197B2}"/>
              </a:ext>
            </a:extLst>
          </p:cNvPr>
          <p:cNvSpPr/>
          <p:nvPr userDrawn="1"/>
        </p:nvSpPr>
        <p:spPr>
          <a:xfrm>
            <a:off x="-426720" y="108691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8ECB69-26E2-0242-8339-71783BE7D842}"/>
              </a:ext>
            </a:extLst>
          </p:cNvPr>
          <p:cNvSpPr/>
          <p:nvPr userDrawn="1"/>
        </p:nvSpPr>
        <p:spPr>
          <a:xfrm>
            <a:off x="-426720" y="1914296"/>
            <a:ext cx="266700" cy="685815"/>
          </a:xfrm>
          <a:prstGeom prst="roundRect">
            <a:avLst>
              <a:gd name="adj" fmla="val 8511"/>
            </a:avLst>
          </a:prstGeom>
          <a:solidFill>
            <a:srgbClr val="192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BDF857-1D12-854A-9A20-B19E33C36FE5}"/>
              </a:ext>
            </a:extLst>
          </p:cNvPr>
          <p:cNvSpPr/>
          <p:nvPr userDrawn="1"/>
        </p:nvSpPr>
        <p:spPr>
          <a:xfrm>
            <a:off x="-426720" y="2710163"/>
            <a:ext cx="266700" cy="685815"/>
          </a:xfrm>
          <a:prstGeom prst="roundRect">
            <a:avLst>
              <a:gd name="adj" fmla="val 8511"/>
            </a:avLst>
          </a:prstGeom>
          <a:solidFill>
            <a:srgbClr val="33B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6517F5-CBA0-D641-9E92-7FDFE839EFEB}"/>
              </a:ext>
            </a:extLst>
          </p:cNvPr>
          <p:cNvSpPr/>
          <p:nvPr userDrawn="1"/>
        </p:nvSpPr>
        <p:spPr>
          <a:xfrm>
            <a:off x="-426720" y="3506030"/>
            <a:ext cx="266700" cy="685815"/>
          </a:xfrm>
          <a:prstGeom prst="roundRect">
            <a:avLst>
              <a:gd name="adj" fmla="val 8511"/>
            </a:avLst>
          </a:prstGeom>
          <a:solidFill>
            <a:srgbClr val="50B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F79581-5D79-4E47-A23D-2897202FF386}"/>
              </a:ext>
            </a:extLst>
          </p:cNvPr>
          <p:cNvSpPr/>
          <p:nvPr userDrawn="1"/>
        </p:nvSpPr>
        <p:spPr>
          <a:xfrm>
            <a:off x="-426720" y="4301897"/>
            <a:ext cx="266700" cy="685815"/>
          </a:xfrm>
          <a:prstGeom prst="roundRect">
            <a:avLst>
              <a:gd name="adj" fmla="val 8511"/>
            </a:avLst>
          </a:prstGeom>
          <a:solidFill>
            <a:srgbClr val="F37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A70723-60A1-8B4C-8C3F-FC53EA379972}"/>
              </a:ext>
            </a:extLst>
          </p:cNvPr>
          <p:cNvSpPr/>
          <p:nvPr userDrawn="1"/>
        </p:nvSpPr>
        <p:spPr>
          <a:xfrm>
            <a:off x="-426720" y="5097764"/>
            <a:ext cx="266700" cy="685815"/>
          </a:xfrm>
          <a:prstGeom prst="roundRect">
            <a:avLst>
              <a:gd name="adj" fmla="val 8511"/>
            </a:avLst>
          </a:prstGeom>
          <a:solidFill>
            <a:srgbClr val="E4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50D04F-B7A3-A543-B2F0-FF35C1B16E1F}"/>
              </a:ext>
            </a:extLst>
          </p:cNvPr>
          <p:cNvSpPr/>
          <p:nvPr userDrawn="1"/>
        </p:nvSpPr>
        <p:spPr>
          <a:xfrm>
            <a:off x="-426720" y="5893631"/>
            <a:ext cx="266700" cy="685815"/>
          </a:xfrm>
          <a:prstGeom prst="roundRect">
            <a:avLst>
              <a:gd name="adj" fmla="val 8511"/>
            </a:avLst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テキスト プレースホルダー 3">
            <a:extLst>
              <a:ext uri="{FF2B5EF4-FFF2-40B4-BE49-F238E27FC236}">
                <a16:creationId xmlns:a16="http://schemas.microsoft.com/office/drawing/2014/main" id="{9857D1B6-7647-E6D2-1DBC-E7665A074F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980728"/>
            <a:ext cx="11520000" cy="792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Font typeface="Wingdings" panose="05000000000000000000" pitchFamily="2" charset="2"/>
              <a:buNone/>
              <a:defRPr sz="2000"/>
            </a:lvl1pPr>
          </a:lstStyle>
          <a:p>
            <a:pPr>
              <a:spcBef>
                <a:spcPts val="600"/>
              </a:spcBef>
            </a:pPr>
            <a:r>
              <a:rPr kumimoji="1" lang="en-US" altLang="ja-JP" dirty="0" err="1"/>
              <a:t>Xxxxxxx</a:t>
            </a:r>
            <a:endParaRPr kumimoji="1" lang="en-US" altLang="ja-JP" dirty="0"/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1A1B1347-27FA-B46C-FEB7-61AEC29863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914296"/>
            <a:ext cx="11519999" cy="4536000"/>
          </a:xfrm>
          <a:prstGeom prst="rect">
            <a:avLst/>
          </a:prstGeom>
        </p:spPr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 sz="2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36575" indent="-179388">
              <a:buFont typeface="Wingdings" panose="05000000000000000000" pitchFamily="2" charset="2"/>
              <a:buChar char="ü"/>
              <a:defRPr sz="18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6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lvl="0"/>
            <a:endParaRPr kumimoji="1" lang="en-US" altLang="ja-JP"/>
          </a:p>
          <a:p>
            <a:pPr lvl="1"/>
            <a:endParaRPr kumimoji="1" lang="en-US" altLang="ja-JP"/>
          </a:p>
          <a:p>
            <a:pPr lvl="2"/>
            <a:endParaRPr kumimoji="1" lang="ja-JP" altLang="en-US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86A5B778-862E-4CB6-06FC-C3BA482BE336}"/>
              </a:ext>
            </a:extLst>
          </p:cNvPr>
          <p:cNvSpPr txBox="1">
            <a:spLocks/>
          </p:cNvSpPr>
          <p:nvPr userDrawn="1"/>
        </p:nvSpPr>
        <p:spPr>
          <a:xfrm>
            <a:off x="325016" y="6489399"/>
            <a:ext cx="4114800" cy="25196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Consulting</a:t>
            </a:r>
            <a:r>
              <a:rPr lang="ja-JP" alt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ja-JP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Japan 2024 – Confidential</a:t>
            </a:r>
            <a:endParaRPr lang="x-none" sz="105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7D0179E-AB14-02C4-077C-946CB9F2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0442" y="6489399"/>
            <a:ext cx="596198" cy="251969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B5B5B5"/>
                </a:solidFill>
              </a:defRPr>
            </a:lvl1pPr>
          </a:lstStyle>
          <a:p>
            <a:fld id="{E012F146-47F9-A646-B182-8CC39B8AD32B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510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- Clas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544140D7-7F69-F24C-9311-946228AF67B5}"/>
              </a:ext>
            </a:extLst>
          </p:cNvPr>
          <p:cNvCxnSpPr>
            <a:cxnSpLocks/>
          </p:cNvCxnSpPr>
          <p:nvPr userDrawn="1"/>
        </p:nvCxnSpPr>
        <p:spPr>
          <a:xfrm flipH="1">
            <a:off x="270002" y="270000"/>
            <a:ext cx="11649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BAB2E3C-A33F-4057-8719-E207AC47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615" y="7128001"/>
            <a:ext cx="2743200" cy="946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6327D6-361E-4824-8A82-DD8C8429C370}"/>
              </a:ext>
            </a:extLst>
          </p:cNvPr>
          <p:cNvSpPr txBox="1">
            <a:spLocks/>
          </p:cNvSpPr>
          <p:nvPr userDrawn="1"/>
        </p:nvSpPr>
        <p:spPr>
          <a:xfrm>
            <a:off x="11609229" y="6566423"/>
            <a:ext cx="65289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3C3236D-FB65-584A-8227-5A449D06E62A}" type="slidenum">
              <a:rPr lang="en-US" sz="1200" smtClean="0">
                <a:solidFill>
                  <a:srgbClr val="474747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>
                <a:defRPr/>
              </a:pPr>
              <a:t>‹#›</a:t>
            </a:fld>
            <a:endParaRPr lang="en-US" sz="1200">
              <a:solidFill>
                <a:srgbClr val="474747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097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HaLT15\Desktop\FPT Software Doc.png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 b="32751"/>
          <a:stretch>
            <a:fillRect/>
          </a:stretch>
        </p:blipFill>
        <p:spPr bwMode="auto">
          <a:xfrm>
            <a:off x="11502095" y="152400"/>
            <a:ext cx="461305" cy="2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1095436" y="813375"/>
            <a:ext cx="10287000" cy="0"/>
          </a:xfrm>
          <a:prstGeom prst="line">
            <a:avLst/>
          </a:prstGeom>
          <a:ln>
            <a:solidFill>
              <a:srgbClr val="363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-380999" y="294771"/>
            <a:ext cx="1261502" cy="424916"/>
            <a:chOff x="-380999" y="294771"/>
            <a:chExt cx="1261502" cy="424916"/>
          </a:xfrm>
        </p:grpSpPr>
        <p:sp>
          <p:nvSpPr>
            <p:cNvPr id="11" name="Freeform: Shape 10"/>
            <p:cNvSpPr/>
            <p:nvPr/>
          </p:nvSpPr>
          <p:spPr>
            <a:xfrm rot="10800000">
              <a:off x="-380999" y="57356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 rot="10800000">
              <a:off x="-380999" y="52899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 rot="10800000">
              <a:off x="-380999" y="48420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 rot="10800000">
              <a:off x="-380999" y="439633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 rot="10800000">
              <a:off x="-380999" y="395060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 rot="10800000">
              <a:off x="-380999" y="350487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 rot="10800000">
              <a:off x="-380999" y="305704"/>
              <a:ext cx="2103" cy="2103"/>
            </a:xfrm>
            <a:custGeom>
              <a:avLst/>
              <a:gdLst>
                <a:gd name="connsiteX0" fmla="*/ 9049 w 9525"/>
                <a:gd name="connsiteY0" fmla="*/ 8096 h 9525"/>
                <a:gd name="connsiteX1" fmla="*/ 8097 w 9525"/>
                <a:gd name="connsiteY1" fmla="*/ 9049 h 9525"/>
                <a:gd name="connsiteX2" fmla="*/ 7144 w 9525"/>
                <a:gd name="connsiteY2" fmla="*/ 8096 h 9525"/>
                <a:gd name="connsiteX3" fmla="*/ 8097 w 9525"/>
                <a:gd name="connsiteY3" fmla="*/ 7144 h 9525"/>
                <a:gd name="connsiteX4" fmla="*/ 9049 w 9525"/>
                <a:gd name="connsiteY4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8622"/>
                    <a:pt x="8622" y="9049"/>
                    <a:pt x="8097" y="9049"/>
                  </a:cubicBezTo>
                  <a:cubicBezTo>
                    <a:pt x="7571" y="9049"/>
                    <a:pt x="7144" y="8622"/>
                    <a:pt x="7144" y="8096"/>
                  </a:cubicBezTo>
                  <a:cubicBezTo>
                    <a:pt x="7144" y="7570"/>
                    <a:pt x="7571" y="7144"/>
                    <a:pt x="8097" y="7144"/>
                  </a:cubicBezTo>
                  <a:cubicBezTo>
                    <a:pt x="8623" y="7144"/>
                    <a:pt x="9049" y="7570"/>
                    <a:pt x="9049" y="809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 rot="10800000">
              <a:off x="-336216" y="573773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 rot="10800000">
              <a:off x="-336216" y="529200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 rot="10800000">
              <a:off x="-336216" y="48441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 rot="10800000">
              <a:off x="-336216" y="43984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 rot="10800000">
              <a:off x="-336216" y="395271"/>
              <a:ext cx="2103" cy="2103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8 w 9525"/>
                <a:gd name="connsiteY1" fmla="*/ 10954 h 9525"/>
                <a:gd name="connsiteX2" fmla="*/ 10953 w 9525"/>
                <a:gd name="connsiteY2" fmla="*/ 9049 h 9525"/>
                <a:gd name="connsiteX3" fmla="*/ 9048 w 9525"/>
                <a:gd name="connsiteY3" fmla="*/ 7144 h 9525"/>
                <a:gd name="connsiteX4" fmla="*/ 714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10001"/>
                    <a:pt x="8096" y="10954"/>
                    <a:pt x="9048" y="10954"/>
                  </a:cubicBezTo>
                  <a:cubicBezTo>
                    <a:pt x="10001" y="10954"/>
                    <a:pt x="10953" y="10001"/>
                    <a:pt x="10953" y="9049"/>
                  </a:cubicBezTo>
                  <a:cubicBezTo>
                    <a:pt x="10953" y="8096"/>
                    <a:pt x="10001" y="7144"/>
                    <a:pt x="9048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 rot="10800000">
              <a:off x="-336216" y="350697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6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 rot="10800000">
              <a:off x="-336216" y="305914"/>
              <a:ext cx="2103" cy="2103"/>
            </a:xfrm>
            <a:custGeom>
              <a:avLst/>
              <a:gdLst>
                <a:gd name="connsiteX0" fmla="*/ 10954 w 9525"/>
                <a:gd name="connsiteY0" fmla="*/ 9049 h 9525"/>
                <a:gd name="connsiteX1" fmla="*/ 9049 w 9525"/>
                <a:gd name="connsiteY1" fmla="*/ 10954 h 9525"/>
                <a:gd name="connsiteX2" fmla="*/ 7143 w 9525"/>
                <a:gd name="connsiteY2" fmla="*/ 9049 h 9525"/>
                <a:gd name="connsiteX3" fmla="*/ 9049 w 9525"/>
                <a:gd name="connsiteY3" fmla="*/ 7144 h 9525"/>
                <a:gd name="connsiteX4" fmla="*/ 10954 w 9525"/>
                <a:gd name="connsiteY4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9525">
                  <a:moveTo>
                    <a:pt x="10954" y="9049"/>
                  </a:moveTo>
                  <a:cubicBezTo>
                    <a:pt x="10954" y="10101"/>
                    <a:pt x="10101" y="10954"/>
                    <a:pt x="9049" y="10954"/>
                  </a:cubicBezTo>
                  <a:cubicBezTo>
                    <a:pt x="7996" y="10954"/>
                    <a:pt x="7143" y="10101"/>
                    <a:pt x="7143" y="9049"/>
                  </a:cubicBezTo>
                  <a:cubicBezTo>
                    <a:pt x="7143" y="7997"/>
                    <a:pt x="7996" y="7144"/>
                    <a:pt x="9049" y="7144"/>
                  </a:cubicBezTo>
                  <a:cubicBezTo>
                    <a:pt x="10101" y="7144"/>
                    <a:pt x="10954" y="7997"/>
                    <a:pt x="10954" y="90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 rot="10800000">
              <a:off x="-293325" y="572091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 rot="10800000">
              <a:off x="-293325" y="52751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 rot="10800000">
              <a:off x="-293325" y="48273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 rot="10800000">
              <a:off x="-293325" y="43816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 rot="10800000">
              <a:off x="-293325" y="393588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 rot="10800000">
              <a:off x="-293325" y="349015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49"/>
                    <a:pt x="8849" y="7144"/>
                    <a:pt x="10953" y="7144"/>
                  </a:cubicBezTo>
                  <a:cubicBezTo>
                    <a:pt x="13057" y="7144"/>
                    <a:pt x="14764" y="8849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 rot="10800000">
              <a:off x="-293325" y="304232"/>
              <a:ext cx="4205" cy="4205"/>
            </a:xfrm>
            <a:custGeom>
              <a:avLst/>
              <a:gdLst>
                <a:gd name="connsiteX0" fmla="*/ 14764 w 19050"/>
                <a:gd name="connsiteY0" fmla="*/ 10954 h 19050"/>
                <a:gd name="connsiteX1" fmla="*/ 10953 w 19050"/>
                <a:gd name="connsiteY1" fmla="*/ 14764 h 19050"/>
                <a:gd name="connsiteX2" fmla="*/ 7143 w 19050"/>
                <a:gd name="connsiteY2" fmla="*/ 10954 h 19050"/>
                <a:gd name="connsiteX3" fmla="*/ 10953 w 19050"/>
                <a:gd name="connsiteY3" fmla="*/ 7144 h 19050"/>
                <a:gd name="connsiteX4" fmla="*/ 14764 w 19050"/>
                <a:gd name="connsiteY4" fmla="*/ 109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4764" y="10954"/>
                  </a:moveTo>
                  <a:cubicBezTo>
                    <a:pt x="14764" y="13058"/>
                    <a:pt x="13058" y="14764"/>
                    <a:pt x="10953" y="14764"/>
                  </a:cubicBezTo>
                  <a:cubicBezTo>
                    <a:pt x="8849" y="14764"/>
                    <a:pt x="7143" y="13058"/>
                    <a:pt x="7143" y="10954"/>
                  </a:cubicBezTo>
                  <a:cubicBezTo>
                    <a:pt x="7143" y="8850"/>
                    <a:pt x="8849" y="7144"/>
                    <a:pt x="10953" y="7144"/>
                  </a:cubicBezTo>
                  <a:cubicBezTo>
                    <a:pt x="13057" y="7144"/>
                    <a:pt x="14764" y="8850"/>
                    <a:pt x="14764" y="109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 rot="10800000">
              <a:off x="-248542" y="572301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 rot="10800000">
              <a:off x="-248542" y="527728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 rot="10800000">
              <a:off x="-248542" y="482945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 rot="10800000">
              <a:off x="-248542" y="43837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 rot="10800000">
              <a:off x="-248542" y="393799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>
            <a:xfrm rot="10800000">
              <a:off x="-248542" y="349226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6"/>
                    <a:pt x="14536" y="16669"/>
                    <a:pt x="11906" y="16669"/>
                  </a:cubicBezTo>
                  <a:cubicBezTo>
                    <a:pt x="9276" y="16669"/>
                    <a:pt x="7144" y="14536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 rot="10800000">
              <a:off x="-248542" y="304442"/>
              <a:ext cx="4205" cy="4205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16669 h 19050"/>
                <a:gd name="connsiteX2" fmla="*/ 7144 w 19050"/>
                <a:gd name="connsiteY2" fmla="*/ 11906 h 19050"/>
                <a:gd name="connsiteX3" fmla="*/ 11906 w 19050"/>
                <a:gd name="connsiteY3" fmla="*/ 7144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14537"/>
                    <a:pt x="14536" y="16669"/>
                    <a:pt x="11906" y="16669"/>
                  </a:cubicBezTo>
                  <a:cubicBezTo>
                    <a:pt x="9276" y="16669"/>
                    <a:pt x="7144" y="14537"/>
                    <a:pt x="7144" y="11906"/>
                  </a:cubicBezTo>
                  <a:cubicBezTo>
                    <a:pt x="7144" y="9276"/>
                    <a:pt x="9276" y="7144"/>
                    <a:pt x="11906" y="7144"/>
                  </a:cubicBezTo>
                  <a:cubicBezTo>
                    <a:pt x="14536" y="7144"/>
                    <a:pt x="16669" y="9276"/>
                    <a:pt x="16669" y="119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 rot="10800000">
              <a:off x="-203338" y="57272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 rot="10800000">
              <a:off x="-203338" y="52814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 rot="10800000">
              <a:off x="-203338" y="48336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 rot="10800000">
              <a:off x="-203338" y="438792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 rot="10800000">
              <a:off x="-203338" y="394219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>
            <a:xfrm rot="10800000">
              <a:off x="-203338" y="349646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3"/>
                    <a:pt x="17493" y="20479"/>
                    <a:pt x="13811" y="20479"/>
                  </a:cubicBezTo>
                  <a:cubicBezTo>
                    <a:pt x="10129" y="20479"/>
                    <a:pt x="7143" y="17493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>
            <a:xfrm rot="10800000">
              <a:off x="-203338" y="304863"/>
              <a:ext cx="4205" cy="4205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20479 h 19050"/>
                <a:gd name="connsiteX2" fmla="*/ 7143 w 19050"/>
                <a:gd name="connsiteY2" fmla="*/ 13811 h 19050"/>
                <a:gd name="connsiteX3" fmla="*/ 13811 w 19050"/>
                <a:gd name="connsiteY3" fmla="*/ 7144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7494"/>
                    <a:pt x="17493" y="20479"/>
                    <a:pt x="13811" y="20479"/>
                  </a:cubicBezTo>
                  <a:cubicBezTo>
                    <a:pt x="10129" y="20479"/>
                    <a:pt x="7143" y="17494"/>
                    <a:pt x="7143" y="13811"/>
                  </a:cubicBezTo>
                  <a:cubicBezTo>
                    <a:pt x="7143" y="10129"/>
                    <a:pt x="10129" y="7144"/>
                    <a:pt x="13811" y="7144"/>
                  </a:cubicBezTo>
                  <a:cubicBezTo>
                    <a:pt x="17493" y="7144"/>
                    <a:pt x="20479" y="10129"/>
                    <a:pt x="20479" y="138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>
            <a:xfrm rot="10800000">
              <a:off x="-160447" y="57104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 rot="10800000">
              <a:off x="-160447" y="52646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 rot="10800000">
              <a:off x="-160447" y="48168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>
            <a:xfrm rot="10800000">
              <a:off x="-160447" y="437110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>
            <a:xfrm rot="10800000">
              <a:off x="-160447" y="392537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>
            <a:xfrm rot="10800000">
              <a:off x="-160447" y="347964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0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>
            <a:xfrm rot="10800000">
              <a:off x="-160447" y="303181"/>
              <a:ext cx="6308" cy="6308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3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0" y="24289"/>
                    <a:pt x="15716" y="24289"/>
                  </a:cubicBezTo>
                  <a:cubicBezTo>
                    <a:pt x="10981" y="24289"/>
                    <a:pt x="7143" y="20451"/>
                    <a:pt x="7143" y="15716"/>
                  </a:cubicBezTo>
                  <a:cubicBezTo>
                    <a:pt x="7143" y="10982"/>
                    <a:pt x="10981" y="7144"/>
                    <a:pt x="15716" y="7144"/>
                  </a:cubicBezTo>
                  <a:cubicBezTo>
                    <a:pt x="20450" y="7144"/>
                    <a:pt x="24289" y="10982"/>
                    <a:pt x="24289" y="157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>
            <a:xfrm rot="10800000">
              <a:off x="-115453" y="571460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 rot="10800000">
              <a:off x="-115453" y="526887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 rot="10800000">
              <a:off x="-115453" y="482104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 rot="10800000">
              <a:off x="-115453" y="43753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 rot="10800000">
              <a:off x="-115453" y="392958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 rot="10800000">
              <a:off x="-115453" y="348385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 rot="10800000">
              <a:off x="-115453" y="303601"/>
              <a:ext cx="6308" cy="6308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>
            <a:xfrm rot="10800000">
              <a:off x="-70670" y="57167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>
            <a:xfrm rot="10800000">
              <a:off x="-70670" y="52709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 rot="10800000">
              <a:off x="-70670" y="482314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>
            <a:xfrm rot="10800000">
              <a:off x="-70670" y="437741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>
            <a:xfrm rot="10800000">
              <a:off x="-70670" y="393168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>
            <a:xfrm rot="10800000">
              <a:off x="-70670" y="348595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6"/>
                    <a:pt x="24887" y="30004"/>
                    <a:pt x="18574" y="30004"/>
                  </a:cubicBezTo>
                  <a:cubicBezTo>
                    <a:pt x="12261" y="30004"/>
                    <a:pt x="7144" y="24886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>
            <a:xfrm rot="10800000">
              <a:off x="-70670" y="303812"/>
              <a:ext cx="6308" cy="6308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30004 h 28575"/>
                <a:gd name="connsiteX2" fmla="*/ 7144 w 28575"/>
                <a:gd name="connsiteY2" fmla="*/ 18574 h 28575"/>
                <a:gd name="connsiteX3" fmla="*/ 18574 w 28575"/>
                <a:gd name="connsiteY3" fmla="*/ 714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24887"/>
                    <a:pt x="24887" y="30004"/>
                    <a:pt x="18574" y="30004"/>
                  </a:cubicBezTo>
                  <a:cubicBezTo>
                    <a:pt x="12261" y="30004"/>
                    <a:pt x="7144" y="24887"/>
                    <a:pt x="7144" y="18574"/>
                  </a:cubicBezTo>
                  <a:cubicBezTo>
                    <a:pt x="7144" y="12261"/>
                    <a:pt x="12261" y="7144"/>
                    <a:pt x="18574" y="7144"/>
                  </a:cubicBezTo>
                  <a:cubicBezTo>
                    <a:pt x="24886" y="7144"/>
                    <a:pt x="30004" y="12261"/>
                    <a:pt x="30004" y="1857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 rot="10800000">
              <a:off x="-27568" y="56998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>
            <a:xfrm rot="10800000">
              <a:off x="-27568" y="52541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>
            <a:xfrm rot="10800000">
              <a:off x="-27568" y="480632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4"/>
                    <a:pt x="27843" y="33814"/>
                    <a:pt x="20479" y="33814"/>
                  </a:cubicBezTo>
                  <a:cubicBezTo>
                    <a:pt x="13114" y="33814"/>
                    <a:pt x="7144" y="27844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>
            <a:xfrm rot="10800000">
              <a:off x="-27568" y="436059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>
            <a:xfrm rot="10800000">
              <a:off x="-27568" y="391486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>
            <a:xfrm rot="10800000">
              <a:off x="-27568" y="346913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 rot="10800000">
              <a:off x="-27568" y="302130"/>
              <a:ext cx="8410" cy="841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33814 h 38100"/>
                <a:gd name="connsiteX2" fmla="*/ 7144 w 38100"/>
                <a:gd name="connsiteY2" fmla="*/ 20479 h 38100"/>
                <a:gd name="connsiteX3" fmla="*/ 20479 w 38100"/>
                <a:gd name="connsiteY3" fmla="*/ 714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27843"/>
                    <a:pt x="27843" y="33814"/>
                    <a:pt x="20479" y="33814"/>
                  </a:cubicBezTo>
                  <a:cubicBezTo>
                    <a:pt x="13114" y="33814"/>
                    <a:pt x="7144" y="27843"/>
                    <a:pt x="7144" y="20479"/>
                  </a:cubicBezTo>
                  <a:cubicBezTo>
                    <a:pt x="7144" y="13114"/>
                    <a:pt x="13114" y="7144"/>
                    <a:pt x="20479" y="7144"/>
                  </a:cubicBezTo>
                  <a:cubicBezTo>
                    <a:pt x="27843" y="7144"/>
                    <a:pt x="33814" y="13114"/>
                    <a:pt x="33814" y="2047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>
            <a:xfrm rot="10800000">
              <a:off x="17425" y="570409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>
            <a:xfrm rot="10800000">
              <a:off x="17425" y="52583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>
            <a:xfrm rot="10800000">
              <a:off x="17425" y="48105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>
            <a:xfrm rot="10800000">
              <a:off x="17425" y="43648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>
            <a:xfrm rot="10800000">
              <a:off x="17425" y="391906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>
            <a:xfrm rot="10800000">
              <a:off x="17425" y="347333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>
            <a:xfrm rot="10800000">
              <a:off x="17425" y="302550"/>
              <a:ext cx="8410" cy="841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8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>
            <a:xfrm rot="10800000">
              <a:off x="60316" y="568727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>
            <a:xfrm rot="10800000">
              <a:off x="60316" y="52415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>
            <a:xfrm rot="10800000">
              <a:off x="60316" y="47937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>
            <a:xfrm rot="10800000">
              <a:off x="60316" y="43479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>
            <a:xfrm rot="10800000">
              <a:off x="60316" y="390224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>
            <a:xfrm rot="10800000">
              <a:off x="60316" y="345651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>
            <a:xfrm rot="10800000">
              <a:off x="60316" y="300868"/>
              <a:ext cx="10513" cy="10513"/>
            </a:xfrm>
            <a:custGeom>
              <a:avLst/>
              <a:gdLst>
                <a:gd name="connsiteX0" fmla="*/ 41434 w 47625"/>
                <a:gd name="connsiteY0" fmla="*/ 24289 h 47625"/>
                <a:gd name="connsiteX1" fmla="*/ 24289 w 47625"/>
                <a:gd name="connsiteY1" fmla="*/ 41434 h 47625"/>
                <a:gd name="connsiteX2" fmla="*/ 7144 w 47625"/>
                <a:gd name="connsiteY2" fmla="*/ 24289 h 47625"/>
                <a:gd name="connsiteX3" fmla="*/ 24289 w 47625"/>
                <a:gd name="connsiteY3" fmla="*/ 7144 h 47625"/>
                <a:gd name="connsiteX4" fmla="*/ 41434 w 47625"/>
                <a:gd name="connsiteY4" fmla="*/ 2428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289"/>
                  </a:moveTo>
                  <a:cubicBezTo>
                    <a:pt x="41434" y="33758"/>
                    <a:pt x="33758" y="41434"/>
                    <a:pt x="24289" y="41434"/>
                  </a:cubicBezTo>
                  <a:cubicBezTo>
                    <a:pt x="14820" y="41434"/>
                    <a:pt x="7144" y="33758"/>
                    <a:pt x="7144" y="24289"/>
                  </a:cubicBezTo>
                  <a:cubicBezTo>
                    <a:pt x="7144" y="14820"/>
                    <a:pt x="14820" y="7144"/>
                    <a:pt x="24289" y="7144"/>
                  </a:cubicBezTo>
                  <a:cubicBezTo>
                    <a:pt x="33758" y="7144"/>
                    <a:pt x="41434" y="14820"/>
                    <a:pt x="41434" y="2428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>
            <a:xfrm rot="10800000">
              <a:off x="105099" y="568937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>
            <a:xfrm rot="10800000">
              <a:off x="105099" y="524364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>
            <a:xfrm rot="10800000">
              <a:off x="105099" y="479581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>
            <a:xfrm rot="10800000">
              <a:off x="105099" y="43500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>
            <a:xfrm rot="10800000">
              <a:off x="105099" y="390435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>
            <a:xfrm rot="10800000">
              <a:off x="105099" y="345862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>
            <a:xfrm rot="10800000">
              <a:off x="105099" y="301078"/>
              <a:ext cx="10513" cy="10513"/>
            </a:xfrm>
            <a:custGeom>
              <a:avLst/>
              <a:gdLst>
                <a:gd name="connsiteX0" fmla="*/ 43339 w 47625"/>
                <a:gd name="connsiteY0" fmla="*/ 25241 h 47625"/>
                <a:gd name="connsiteX1" fmla="*/ 25241 w 47625"/>
                <a:gd name="connsiteY1" fmla="*/ 43339 h 47625"/>
                <a:gd name="connsiteX2" fmla="*/ 7143 w 47625"/>
                <a:gd name="connsiteY2" fmla="*/ 25241 h 47625"/>
                <a:gd name="connsiteX3" fmla="*/ 25241 w 47625"/>
                <a:gd name="connsiteY3" fmla="*/ 7144 h 47625"/>
                <a:gd name="connsiteX4" fmla="*/ 43339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3339" y="25241"/>
                  </a:moveTo>
                  <a:cubicBezTo>
                    <a:pt x="43339" y="35236"/>
                    <a:pt x="35236" y="43339"/>
                    <a:pt x="25241" y="43339"/>
                  </a:cubicBezTo>
                  <a:cubicBezTo>
                    <a:pt x="15246" y="43339"/>
                    <a:pt x="7143" y="35236"/>
                    <a:pt x="7143" y="25241"/>
                  </a:cubicBezTo>
                  <a:cubicBezTo>
                    <a:pt x="7143" y="15246"/>
                    <a:pt x="15246" y="7144"/>
                    <a:pt x="25241" y="7144"/>
                  </a:cubicBezTo>
                  <a:cubicBezTo>
                    <a:pt x="35236" y="7144"/>
                    <a:pt x="43339" y="15246"/>
                    <a:pt x="43339" y="2524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>
            <a:xfrm rot="10800000">
              <a:off x="150303" y="613931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>
            <a:xfrm rot="10800000">
              <a:off x="150303" y="56935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 rot="10800000">
              <a:off x="150303" y="52478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>
            <a:xfrm rot="10800000">
              <a:off x="150303" y="48000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>
            <a:xfrm rot="10800000">
              <a:off x="150303" y="435428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>
            <a:xfrm rot="10800000">
              <a:off x="150303" y="390855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>
            <a:xfrm rot="10800000">
              <a:off x="150303" y="346282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>
            <a:xfrm rot="10800000">
              <a:off x="150303" y="301499"/>
              <a:ext cx="10513" cy="10513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7 w 47625"/>
                <a:gd name="connsiteY1" fmla="*/ 47149 h 47625"/>
                <a:gd name="connsiteX2" fmla="*/ 7144 w 47625"/>
                <a:gd name="connsiteY2" fmla="*/ 27146 h 47625"/>
                <a:gd name="connsiteX3" fmla="*/ 27147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4" y="47149"/>
                    <a:pt x="27147" y="47149"/>
                  </a:cubicBezTo>
                  <a:cubicBezTo>
                    <a:pt x="16100" y="47149"/>
                    <a:pt x="7144" y="38193"/>
                    <a:pt x="7144" y="27146"/>
                  </a:cubicBezTo>
                  <a:cubicBezTo>
                    <a:pt x="7144" y="16099"/>
                    <a:pt x="16100" y="7144"/>
                    <a:pt x="27147" y="7144"/>
                  </a:cubicBezTo>
                  <a:cubicBezTo>
                    <a:pt x="38194" y="7144"/>
                    <a:pt x="47149" y="16099"/>
                    <a:pt x="47149" y="2714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>
            <a:xfrm rot="10800000">
              <a:off x="193194" y="612249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>
            <a:xfrm rot="10800000">
              <a:off x="193194" y="56767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>
            <a:xfrm rot="10800000">
              <a:off x="193194" y="52310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>
            <a:xfrm rot="10800000">
              <a:off x="193194" y="47832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>
            <a:xfrm rot="10800000">
              <a:off x="193194" y="433746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>
            <a:xfrm rot="10800000">
              <a:off x="193194" y="389173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>
            <a:xfrm rot="10800000">
              <a:off x="193194" y="344600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0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>
            <a:xfrm rot="10800000">
              <a:off x="193194" y="299817"/>
              <a:ext cx="12615" cy="12615"/>
            </a:xfrm>
            <a:custGeom>
              <a:avLst/>
              <a:gdLst>
                <a:gd name="connsiteX0" fmla="*/ 50959 w 57150"/>
                <a:gd name="connsiteY0" fmla="*/ 29051 h 57150"/>
                <a:gd name="connsiteX1" fmla="*/ 29051 w 57150"/>
                <a:gd name="connsiteY1" fmla="*/ 50959 h 57150"/>
                <a:gd name="connsiteX2" fmla="*/ 7144 w 57150"/>
                <a:gd name="connsiteY2" fmla="*/ 29051 h 57150"/>
                <a:gd name="connsiteX3" fmla="*/ 29051 w 57150"/>
                <a:gd name="connsiteY3" fmla="*/ 7144 h 57150"/>
                <a:gd name="connsiteX4" fmla="*/ 50959 w 57150"/>
                <a:gd name="connsiteY4" fmla="*/ 290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959" y="29051"/>
                  </a:moveTo>
                  <a:cubicBezTo>
                    <a:pt x="50959" y="41151"/>
                    <a:pt x="41151" y="50959"/>
                    <a:pt x="29051" y="50959"/>
                  </a:cubicBezTo>
                  <a:cubicBezTo>
                    <a:pt x="16952" y="50959"/>
                    <a:pt x="7144" y="41150"/>
                    <a:pt x="7144" y="29051"/>
                  </a:cubicBezTo>
                  <a:cubicBezTo>
                    <a:pt x="7144" y="16952"/>
                    <a:pt x="16952" y="7144"/>
                    <a:pt x="29051" y="7144"/>
                  </a:cubicBezTo>
                  <a:cubicBezTo>
                    <a:pt x="41151" y="7144"/>
                    <a:pt x="50959" y="16952"/>
                    <a:pt x="50959" y="2905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>
            <a:xfrm rot="10800000">
              <a:off x="237978" y="612459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>
            <a:xfrm rot="10800000">
              <a:off x="237978" y="567886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>
            <a:xfrm rot="10800000">
              <a:off x="237978" y="52331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>
            <a:xfrm rot="10800000">
              <a:off x="237978" y="47853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>
            <a:xfrm rot="10800000">
              <a:off x="237978" y="43395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>
            <a:xfrm rot="10800000">
              <a:off x="237978" y="389383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>
            <a:xfrm rot="10800000">
              <a:off x="237978" y="344810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>
            <a:xfrm rot="10800000">
              <a:off x="237978" y="300027"/>
              <a:ext cx="12615" cy="12615"/>
            </a:xfrm>
            <a:custGeom>
              <a:avLst/>
              <a:gdLst>
                <a:gd name="connsiteX0" fmla="*/ 52864 w 57150"/>
                <a:gd name="connsiteY0" fmla="*/ 30004 h 57150"/>
                <a:gd name="connsiteX1" fmla="*/ 30003 w 57150"/>
                <a:gd name="connsiteY1" fmla="*/ 52864 h 57150"/>
                <a:gd name="connsiteX2" fmla="*/ 7143 w 57150"/>
                <a:gd name="connsiteY2" fmla="*/ 30004 h 57150"/>
                <a:gd name="connsiteX3" fmla="*/ 30003 w 57150"/>
                <a:gd name="connsiteY3" fmla="*/ 7144 h 57150"/>
                <a:gd name="connsiteX4" fmla="*/ 5286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2864" y="30004"/>
                  </a:moveTo>
                  <a:cubicBezTo>
                    <a:pt x="52864" y="42629"/>
                    <a:pt x="42629" y="52864"/>
                    <a:pt x="30003" y="52864"/>
                  </a:cubicBezTo>
                  <a:cubicBezTo>
                    <a:pt x="17378" y="52864"/>
                    <a:pt x="7143" y="42629"/>
                    <a:pt x="7143" y="30004"/>
                  </a:cubicBezTo>
                  <a:cubicBezTo>
                    <a:pt x="7143" y="17379"/>
                    <a:pt x="17378" y="7144"/>
                    <a:pt x="30003" y="7144"/>
                  </a:cubicBezTo>
                  <a:cubicBezTo>
                    <a:pt x="42629" y="7144"/>
                    <a:pt x="52864" y="17379"/>
                    <a:pt x="52864" y="3000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>
            <a:xfrm rot="10800000">
              <a:off x="282971" y="61288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>
            <a:xfrm rot="10800000">
              <a:off x="282971" y="56830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>
            <a:xfrm rot="10800000">
              <a:off x="282971" y="52373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>
            <a:xfrm rot="10800000">
              <a:off x="282971" y="478950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2"/>
                    <a:pt x="18232" y="7144"/>
                    <a:pt x="31909" y="7144"/>
                  </a:cubicBezTo>
                  <a:cubicBezTo>
                    <a:pt x="45586" y="7144"/>
                    <a:pt x="56674" y="18232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>
            <a:xfrm rot="10800000">
              <a:off x="282971" y="434377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>
            <a:xfrm rot="10800000">
              <a:off x="282971" y="389804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>
            <a:xfrm rot="10800000">
              <a:off x="282971" y="345231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>
            <a:xfrm rot="10800000">
              <a:off x="282971" y="300448"/>
              <a:ext cx="12615" cy="12615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2" y="56674"/>
                    <a:pt x="7144" y="45586"/>
                    <a:pt x="7144" y="31909"/>
                  </a:cubicBezTo>
                  <a:cubicBezTo>
                    <a:pt x="7144" y="18231"/>
                    <a:pt x="18232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 rot="10800000">
              <a:off x="326073" y="61119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 rot="10800000">
              <a:off x="326073" y="56662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>
            <a:xfrm rot="10800000">
              <a:off x="326073" y="52205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>
            <a:xfrm rot="10800000">
              <a:off x="326073" y="477268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5"/>
                    <a:pt x="19085" y="7144"/>
                    <a:pt x="33814" y="7144"/>
                  </a:cubicBezTo>
                  <a:cubicBezTo>
                    <a:pt x="48543" y="7144"/>
                    <a:pt x="60484" y="19085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>
            <a:xfrm rot="10800000">
              <a:off x="326073" y="432695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>
            <a:xfrm rot="10800000">
              <a:off x="326073" y="388122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>
            <a:xfrm rot="10800000">
              <a:off x="326073" y="343549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>
            <a:xfrm rot="10800000">
              <a:off x="326073" y="298766"/>
              <a:ext cx="14718" cy="14718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5" y="60484"/>
                    <a:pt x="7144" y="48543"/>
                    <a:pt x="7144" y="33814"/>
                  </a:cubicBezTo>
                  <a:cubicBezTo>
                    <a:pt x="7144" y="19084"/>
                    <a:pt x="19085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>
            <a:xfrm rot="10800000">
              <a:off x="370856" y="655981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>
            <a:xfrm rot="10800000">
              <a:off x="370856" y="611408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>
            <a:xfrm rot="10800000">
              <a:off x="370856" y="56683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>
            <a:xfrm rot="10800000">
              <a:off x="370856" y="52226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>
            <a:xfrm rot="10800000">
              <a:off x="370856" y="47747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>
            <a:xfrm rot="10800000">
              <a:off x="370856" y="432905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>
            <a:xfrm rot="10800000">
              <a:off x="370856" y="388332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>
            <a:xfrm rot="10800000">
              <a:off x="370856" y="343759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>
            <a:xfrm rot="10800000">
              <a:off x="370856" y="298976"/>
              <a:ext cx="14718" cy="14718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>
            <a:xfrm rot="10800000">
              <a:off x="415849" y="65640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>
            <a:xfrm rot="10800000">
              <a:off x="415849" y="611828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>
            <a:xfrm rot="10800000">
              <a:off x="415849" y="567255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>
            <a:xfrm rot="10800000">
              <a:off x="415849" y="522682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>
            <a:xfrm rot="10800000">
              <a:off x="415849" y="477899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>
            <a:xfrm rot="10800000">
              <a:off x="415849" y="43332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>
            <a:xfrm rot="10800000">
              <a:off x="415849" y="388753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>
            <a:xfrm rot="10800000">
              <a:off x="415849" y="344180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3"/>
                    <a:pt x="20363" y="7144"/>
                    <a:pt x="36671" y="7144"/>
                  </a:cubicBezTo>
                  <a:cubicBezTo>
                    <a:pt x="52979" y="7144"/>
                    <a:pt x="66199" y="20363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 rot="10800000">
              <a:off x="415849" y="299396"/>
              <a:ext cx="14718" cy="14718"/>
            </a:xfrm>
            <a:custGeom>
              <a:avLst/>
              <a:gdLst>
                <a:gd name="connsiteX0" fmla="*/ 66199 w 66675"/>
                <a:gd name="connsiteY0" fmla="*/ 36671 h 66675"/>
                <a:gd name="connsiteX1" fmla="*/ 36671 w 66675"/>
                <a:gd name="connsiteY1" fmla="*/ 66199 h 66675"/>
                <a:gd name="connsiteX2" fmla="*/ 7144 w 66675"/>
                <a:gd name="connsiteY2" fmla="*/ 36671 h 66675"/>
                <a:gd name="connsiteX3" fmla="*/ 36671 w 66675"/>
                <a:gd name="connsiteY3" fmla="*/ 7144 h 66675"/>
                <a:gd name="connsiteX4" fmla="*/ 66199 w 66675"/>
                <a:gd name="connsiteY4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199" y="36671"/>
                  </a:moveTo>
                  <a:cubicBezTo>
                    <a:pt x="66199" y="52979"/>
                    <a:pt x="52979" y="66199"/>
                    <a:pt x="36671" y="66199"/>
                  </a:cubicBezTo>
                  <a:cubicBezTo>
                    <a:pt x="20363" y="66199"/>
                    <a:pt x="7144" y="52979"/>
                    <a:pt x="7144" y="36671"/>
                  </a:cubicBezTo>
                  <a:cubicBezTo>
                    <a:pt x="7144" y="20364"/>
                    <a:pt x="20363" y="7144"/>
                    <a:pt x="36671" y="7144"/>
                  </a:cubicBezTo>
                  <a:cubicBezTo>
                    <a:pt x="52979" y="7144"/>
                    <a:pt x="66199" y="20364"/>
                    <a:pt x="66199" y="3667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>
            <a:xfrm rot="10800000">
              <a:off x="458951" y="654930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>
            <a:xfrm rot="10800000">
              <a:off x="458951" y="61035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>
            <a:xfrm rot="10800000">
              <a:off x="458951" y="56578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>
            <a:xfrm rot="10800000">
              <a:off x="458951" y="52121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>
            <a:xfrm rot="10800000">
              <a:off x="458951" y="476427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>
            <a:xfrm rot="10800000">
              <a:off x="458951" y="431854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>
            <a:xfrm rot="10800000">
              <a:off x="458951" y="387281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>
            <a:xfrm rot="10800000">
              <a:off x="458951" y="342708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4"/>
                    <a:pt x="57415" y="71914"/>
                    <a:pt x="39529" y="71914"/>
                  </a:cubicBezTo>
                  <a:cubicBezTo>
                    <a:pt x="21643" y="71914"/>
                    <a:pt x="7144" y="57414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>
            <a:xfrm rot="10800000">
              <a:off x="458951" y="297925"/>
              <a:ext cx="16820" cy="16820"/>
            </a:xfrm>
            <a:custGeom>
              <a:avLst/>
              <a:gdLst>
                <a:gd name="connsiteX0" fmla="*/ 71914 w 76200"/>
                <a:gd name="connsiteY0" fmla="*/ 39529 h 76200"/>
                <a:gd name="connsiteX1" fmla="*/ 39529 w 76200"/>
                <a:gd name="connsiteY1" fmla="*/ 71914 h 76200"/>
                <a:gd name="connsiteX2" fmla="*/ 7144 w 76200"/>
                <a:gd name="connsiteY2" fmla="*/ 39529 h 76200"/>
                <a:gd name="connsiteX3" fmla="*/ 39529 w 76200"/>
                <a:gd name="connsiteY3" fmla="*/ 7144 h 76200"/>
                <a:gd name="connsiteX4" fmla="*/ 71914 w 76200"/>
                <a:gd name="connsiteY4" fmla="*/ 395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914" y="39529"/>
                  </a:moveTo>
                  <a:cubicBezTo>
                    <a:pt x="71914" y="57415"/>
                    <a:pt x="57415" y="71914"/>
                    <a:pt x="39529" y="71914"/>
                  </a:cubicBezTo>
                  <a:cubicBezTo>
                    <a:pt x="21643" y="71914"/>
                    <a:pt x="7144" y="57415"/>
                    <a:pt x="7144" y="39529"/>
                  </a:cubicBezTo>
                  <a:cubicBezTo>
                    <a:pt x="7144" y="21643"/>
                    <a:pt x="21643" y="7144"/>
                    <a:pt x="39529" y="7144"/>
                  </a:cubicBezTo>
                  <a:cubicBezTo>
                    <a:pt x="57415" y="7144"/>
                    <a:pt x="71914" y="21643"/>
                    <a:pt x="71914" y="3952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>
            <a:xfrm rot="10800000">
              <a:off x="503944" y="655140"/>
              <a:ext cx="16820" cy="16820"/>
            </a:xfrm>
            <a:custGeom>
              <a:avLst/>
              <a:gdLst>
                <a:gd name="connsiteX0" fmla="*/ 7144 w 76200"/>
                <a:gd name="connsiteY0" fmla="*/ 40481 h 76200"/>
                <a:gd name="connsiteX1" fmla="*/ 40481 w 76200"/>
                <a:gd name="connsiteY1" fmla="*/ 73819 h 76200"/>
                <a:gd name="connsiteX2" fmla="*/ 73819 w 76200"/>
                <a:gd name="connsiteY2" fmla="*/ 40481 h 76200"/>
                <a:gd name="connsiteX3" fmla="*/ 40481 w 76200"/>
                <a:gd name="connsiteY3" fmla="*/ 7144 h 76200"/>
                <a:gd name="connsiteX4" fmla="*/ 7144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481"/>
                  </a:moveTo>
                  <a:cubicBezTo>
                    <a:pt x="7144" y="59531"/>
                    <a:pt x="22384" y="73819"/>
                    <a:pt x="40481" y="73819"/>
                  </a:cubicBezTo>
                  <a:cubicBezTo>
                    <a:pt x="58579" y="73819"/>
                    <a:pt x="73819" y="58579"/>
                    <a:pt x="73819" y="40481"/>
                  </a:cubicBezTo>
                  <a:cubicBezTo>
                    <a:pt x="73819" y="22384"/>
                    <a:pt x="58579" y="7144"/>
                    <a:pt x="40481" y="7144"/>
                  </a:cubicBezTo>
                  <a:cubicBezTo>
                    <a:pt x="22384" y="7144"/>
                    <a:pt x="7144" y="21431"/>
                    <a:pt x="7144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>
            <a:xfrm rot="10800000">
              <a:off x="503734" y="610567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>
            <a:xfrm rot="10800000">
              <a:off x="503734" y="56599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>
            <a:xfrm rot="10800000">
              <a:off x="503734" y="52142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>
            <a:xfrm rot="10800000">
              <a:off x="503734" y="47663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>
            <a:xfrm rot="10800000">
              <a:off x="503734" y="432064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>
            <a:xfrm rot="10800000">
              <a:off x="503734" y="387491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 rot="10800000">
              <a:off x="503734" y="342918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69"/>
                    <a:pt x="22070" y="7144"/>
                    <a:pt x="40481" y="7144"/>
                  </a:cubicBezTo>
                  <a:cubicBezTo>
                    <a:pt x="58893" y="7144"/>
                    <a:pt x="73819" y="22069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>
            <a:xfrm rot="10800000">
              <a:off x="503734" y="298135"/>
              <a:ext cx="16820" cy="16820"/>
            </a:xfrm>
            <a:custGeom>
              <a:avLst/>
              <a:gdLst>
                <a:gd name="connsiteX0" fmla="*/ 73819 w 76200"/>
                <a:gd name="connsiteY0" fmla="*/ 40481 h 76200"/>
                <a:gd name="connsiteX1" fmla="*/ 40481 w 76200"/>
                <a:gd name="connsiteY1" fmla="*/ 73819 h 76200"/>
                <a:gd name="connsiteX2" fmla="*/ 7144 w 76200"/>
                <a:gd name="connsiteY2" fmla="*/ 40481 h 76200"/>
                <a:gd name="connsiteX3" fmla="*/ 40481 w 76200"/>
                <a:gd name="connsiteY3" fmla="*/ 7144 h 76200"/>
                <a:gd name="connsiteX4" fmla="*/ 73819 w 76200"/>
                <a:gd name="connsiteY4" fmla="*/ 404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3819" y="40481"/>
                  </a:moveTo>
                  <a:cubicBezTo>
                    <a:pt x="73819" y="58893"/>
                    <a:pt x="58893" y="73819"/>
                    <a:pt x="40481" y="73819"/>
                  </a:cubicBezTo>
                  <a:cubicBezTo>
                    <a:pt x="22070" y="73819"/>
                    <a:pt x="7144" y="58893"/>
                    <a:pt x="7144" y="40481"/>
                  </a:cubicBezTo>
                  <a:cubicBezTo>
                    <a:pt x="7144" y="22070"/>
                    <a:pt x="22070" y="7144"/>
                    <a:pt x="40481" y="7144"/>
                  </a:cubicBezTo>
                  <a:cubicBezTo>
                    <a:pt x="58893" y="7144"/>
                    <a:pt x="73819" y="22070"/>
                    <a:pt x="73819" y="4048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>
            <a:xfrm rot="10800000">
              <a:off x="548728" y="655350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>
            <a:xfrm rot="10800000">
              <a:off x="548728" y="610777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>
            <a:xfrm rot="10800000">
              <a:off x="548728" y="566414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>
            <a:xfrm rot="10800000">
              <a:off x="548728" y="521841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/>
            <p:cNvSpPr/>
            <p:nvPr/>
          </p:nvSpPr>
          <p:spPr>
            <a:xfrm rot="10800000">
              <a:off x="548728" y="477058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/>
            <p:cNvSpPr/>
            <p:nvPr/>
          </p:nvSpPr>
          <p:spPr>
            <a:xfrm rot="10800000">
              <a:off x="548728" y="43227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1"/>
                    <a:pt x="60372" y="75724"/>
                    <a:pt x="41434" y="75724"/>
                  </a:cubicBezTo>
                  <a:cubicBezTo>
                    <a:pt x="22496" y="75724"/>
                    <a:pt x="7144" y="60371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/>
            <p:cNvSpPr/>
            <p:nvPr/>
          </p:nvSpPr>
          <p:spPr>
            <a:xfrm rot="10800000">
              <a:off x="548728" y="387701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/>
            <p:cNvSpPr/>
            <p:nvPr/>
          </p:nvSpPr>
          <p:spPr>
            <a:xfrm rot="10800000">
              <a:off x="548728" y="343339"/>
              <a:ext cx="16820" cy="16820"/>
            </a:xfrm>
            <a:custGeom>
              <a:avLst/>
              <a:gdLst>
                <a:gd name="connsiteX0" fmla="*/ 75724 w 76200"/>
                <a:gd name="connsiteY0" fmla="*/ 42386 h 76200"/>
                <a:gd name="connsiteX1" fmla="*/ 41434 w 76200"/>
                <a:gd name="connsiteY1" fmla="*/ 77629 h 76200"/>
                <a:gd name="connsiteX2" fmla="*/ 7144 w 76200"/>
                <a:gd name="connsiteY2" fmla="*/ 42386 h 76200"/>
                <a:gd name="connsiteX3" fmla="*/ 41434 w 76200"/>
                <a:gd name="connsiteY3" fmla="*/ 7144 h 76200"/>
                <a:gd name="connsiteX4" fmla="*/ 75724 w 76200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2386"/>
                  </a:moveTo>
                  <a:cubicBezTo>
                    <a:pt x="75724" y="61850"/>
                    <a:pt x="60372" y="77629"/>
                    <a:pt x="41434" y="77629"/>
                  </a:cubicBezTo>
                  <a:cubicBezTo>
                    <a:pt x="22496" y="77629"/>
                    <a:pt x="7144" y="61850"/>
                    <a:pt x="7144" y="42386"/>
                  </a:cubicBezTo>
                  <a:cubicBezTo>
                    <a:pt x="7144" y="22922"/>
                    <a:pt x="22496" y="7144"/>
                    <a:pt x="41434" y="7144"/>
                  </a:cubicBezTo>
                  <a:cubicBezTo>
                    <a:pt x="60372" y="7144"/>
                    <a:pt x="75724" y="22922"/>
                    <a:pt x="75724" y="4238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/>
            <p:cNvSpPr/>
            <p:nvPr/>
          </p:nvSpPr>
          <p:spPr>
            <a:xfrm rot="10800000">
              <a:off x="548728" y="298345"/>
              <a:ext cx="16820" cy="16820"/>
            </a:xfrm>
            <a:custGeom>
              <a:avLst/>
              <a:gdLst>
                <a:gd name="connsiteX0" fmla="*/ 75724 w 76200"/>
                <a:gd name="connsiteY0" fmla="*/ 41434 h 76200"/>
                <a:gd name="connsiteX1" fmla="*/ 41434 w 76200"/>
                <a:gd name="connsiteY1" fmla="*/ 75724 h 76200"/>
                <a:gd name="connsiteX2" fmla="*/ 7144 w 76200"/>
                <a:gd name="connsiteY2" fmla="*/ 41434 h 76200"/>
                <a:gd name="connsiteX3" fmla="*/ 41434 w 76200"/>
                <a:gd name="connsiteY3" fmla="*/ 7144 h 76200"/>
                <a:gd name="connsiteX4" fmla="*/ 75724 w 76200"/>
                <a:gd name="connsiteY4" fmla="*/ 4143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5724" y="41434"/>
                  </a:moveTo>
                  <a:cubicBezTo>
                    <a:pt x="75724" y="60372"/>
                    <a:pt x="60372" y="75724"/>
                    <a:pt x="41434" y="75724"/>
                  </a:cubicBezTo>
                  <a:cubicBezTo>
                    <a:pt x="22496" y="75724"/>
                    <a:pt x="7144" y="60372"/>
                    <a:pt x="7144" y="41434"/>
                  </a:cubicBezTo>
                  <a:cubicBezTo>
                    <a:pt x="7144" y="22496"/>
                    <a:pt x="22496" y="7144"/>
                    <a:pt x="41434" y="7144"/>
                  </a:cubicBezTo>
                  <a:cubicBezTo>
                    <a:pt x="60372" y="7144"/>
                    <a:pt x="75724" y="22496"/>
                    <a:pt x="75724" y="4143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/>
            <p:cNvSpPr/>
            <p:nvPr/>
          </p:nvSpPr>
          <p:spPr>
            <a:xfrm rot="10800000">
              <a:off x="591619" y="69845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/>
            <p:cNvSpPr/>
            <p:nvPr/>
          </p:nvSpPr>
          <p:spPr>
            <a:xfrm rot="10800000">
              <a:off x="591619" y="653668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/>
            <p:cNvSpPr/>
            <p:nvPr/>
          </p:nvSpPr>
          <p:spPr>
            <a:xfrm rot="10800000">
              <a:off x="591619" y="609095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>
            <a:xfrm rot="10800000">
              <a:off x="591619" y="564522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/>
            <p:cNvSpPr/>
            <p:nvPr/>
          </p:nvSpPr>
          <p:spPr>
            <a:xfrm rot="10800000">
              <a:off x="591619" y="51994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/>
            <p:cNvSpPr/>
            <p:nvPr/>
          </p:nvSpPr>
          <p:spPr>
            <a:xfrm rot="10800000">
              <a:off x="591619" y="47516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/>
            <p:cNvSpPr/>
            <p:nvPr/>
          </p:nvSpPr>
          <p:spPr>
            <a:xfrm rot="10800000">
              <a:off x="591619" y="43059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/>
            <p:cNvSpPr/>
            <p:nvPr/>
          </p:nvSpPr>
          <p:spPr>
            <a:xfrm rot="10800000">
              <a:off x="591619" y="386019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/>
            <p:cNvSpPr/>
            <p:nvPr/>
          </p:nvSpPr>
          <p:spPr>
            <a:xfrm rot="10800000">
              <a:off x="591619" y="341446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8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/>
            <p:cNvSpPr/>
            <p:nvPr/>
          </p:nvSpPr>
          <p:spPr>
            <a:xfrm rot="10800000">
              <a:off x="591619" y="296663"/>
              <a:ext cx="18923" cy="18923"/>
            </a:xfrm>
            <a:custGeom>
              <a:avLst/>
              <a:gdLst>
                <a:gd name="connsiteX0" fmla="*/ 79534 w 85725"/>
                <a:gd name="connsiteY0" fmla="*/ 43339 h 85725"/>
                <a:gd name="connsiteX1" fmla="*/ 43339 w 85725"/>
                <a:gd name="connsiteY1" fmla="*/ 79534 h 85725"/>
                <a:gd name="connsiteX2" fmla="*/ 7144 w 85725"/>
                <a:gd name="connsiteY2" fmla="*/ 43339 h 85725"/>
                <a:gd name="connsiteX3" fmla="*/ 43339 w 85725"/>
                <a:gd name="connsiteY3" fmla="*/ 7144 h 85725"/>
                <a:gd name="connsiteX4" fmla="*/ 79534 w 85725"/>
                <a:gd name="connsiteY4" fmla="*/ 433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9534" y="43339"/>
                  </a:moveTo>
                  <a:cubicBezTo>
                    <a:pt x="79534" y="63329"/>
                    <a:pt x="63329" y="79534"/>
                    <a:pt x="43339" y="79534"/>
                  </a:cubicBezTo>
                  <a:cubicBezTo>
                    <a:pt x="23349" y="79534"/>
                    <a:pt x="7144" y="63329"/>
                    <a:pt x="7144" y="43339"/>
                  </a:cubicBezTo>
                  <a:cubicBezTo>
                    <a:pt x="7144" y="23349"/>
                    <a:pt x="23349" y="7144"/>
                    <a:pt x="43339" y="7144"/>
                  </a:cubicBezTo>
                  <a:cubicBezTo>
                    <a:pt x="63329" y="7144"/>
                    <a:pt x="79534" y="23349"/>
                    <a:pt x="79534" y="4333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/>
            <p:cNvSpPr/>
            <p:nvPr/>
          </p:nvSpPr>
          <p:spPr>
            <a:xfrm rot="10800000">
              <a:off x="636612" y="698872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/>
            <p:cNvSpPr/>
            <p:nvPr/>
          </p:nvSpPr>
          <p:spPr>
            <a:xfrm rot="10800000">
              <a:off x="636612" y="654089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/>
            <p:cNvSpPr/>
            <p:nvPr/>
          </p:nvSpPr>
          <p:spPr>
            <a:xfrm rot="10800000">
              <a:off x="636612" y="60951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>
            <a:xfrm rot="10800000">
              <a:off x="636612" y="56494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/>
            <p:cNvSpPr/>
            <p:nvPr/>
          </p:nvSpPr>
          <p:spPr>
            <a:xfrm rot="10800000">
              <a:off x="636612" y="52037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/>
            <p:cNvSpPr/>
            <p:nvPr/>
          </p:nvSpPr>
          <p:spPr>
            <a:xfrm rot="10800000">
              <a:off x="636612" y="475586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/>
            <p:cNvSpPr/>
            <p:nvPr/>
          </p:nvSpPr>
          <p:spPr>
            <a:xfrm rot="10800000">
              <a:off x="636612" y="431013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/>
            <p:cNvSpPr/>
            <p:nvPr/>
          </p:nvSpPr>
          <p:spPr>
            <a:xfrm rot="10800000">
              <a:off x="636612" y="386440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/>
            <p:cNvSpPr/>
            <p:nvPr/>
          </p:nvSpPr>
          <p:spPr>
            <a:xfrm rot="10800000">
              <a:off x="636612" y="341867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/>
            <p:cNvSpPr/>
            <p:nvPr/>
          </p:nvSpPr>
          <p:spPr>
            <a:xfrm rot="10800000">
              <a:off x="636612" y="297084"/>
              <a:ext cx="18923" cy="18923"/>
            </a:xfrm>
            <a:custGeom>
              <a:avLst/>
              <a:gdLst>
                <a:gd name="connsiteX0" fmla="*/ 83344 w 85725"/>
                <a:gd name="connsiteY0" fmla="*/ 45244 h 85725"/>
                <a:gd name="connsiteX1" fmla="*/ 45244 w 85725"/>
                <a:gd name="connsiteY1" fmla="*/ 83344 h 85725"/>
                <a:gd name="connsiteX2" fmla="*/ 7144 w 85725"/>
                <a:gd name="connsiteY2" fmla="*/ 45244 h 85725"/>
                <a:gd name="connsiteX3" fmla="*/ 45244 w 85725"/>
                <a:gd name="connsiteY3" fmla="*/ 7144 h 85725"/>
                <a:gd name="connsiteX4" fmla="*/ 83344 w 85725"/>
                <a:gd name="connsiteY4" fmla="*/ 452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3344" y="45244"/>
                  </a:moveTo>
                  <a:cubicBezTo>
                    <a:pt x="83344" y="66286"/>
                    <a:pt x="66286" y="83344"/>
                    <a:pt x="45244" y="83344"/>
                  </a:cubicBezTo>
                  <a:cubicBezTo>
                    <a:pt x="24202" y="83344"/>
                    <a:pt x="7144" y="66286"/>
                    <a:pt x="7144" y="45244"/>
                  </a:cubicBezTo>
                  <a:cubicBezTo>
                    <a:pt x="7144" y="24202"/>
                    <a:pt x="24202" y="7144"/>
                    <a:pt x="45244" y="7144"/>
                  </a:cubicBezTo>
                  <a:cubicBezTo>
                    <a:pt x="66286" y="7144"/>
                    <a:pt x="83344" y="24202"/>
                    <a:pt x="83344" y="4524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/>
            <p:cNvSpPr/>
            <p:nvPr/>
          </p:nvSpPr>
          <p:spPr>
            <a:xfrm rot="10800000">
              <a:off x="681606" y="654509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/>
            <p:cNvSpPr/>
            <p:nvPr/>
          </p:nvSpPr>
          <p:spPr>
            <a:xfrm rot="10800000">
              <a:off x="681606" y="609936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/>
            <p:cNvSpPr/>
            <p:nvPr/>
          </p:nvSpPr>
          <p:spPr>
            <a:xfrm rot="10800000">
              <a:off x="681606" y="565363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/>
            <p:cNvSpPr/>
            <p:nvPr/>
          </p:nvSpPr>
          <p:spPr>
            <a:xfrm rot="10800000">
              <a:off x="681606" y="52079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/>
            <p:cNvSpPr/>
            <p:nvPr/>
          </p:nvSpPr>
          <p:spPr>
            <a:xfrm rot="10800000">
              <a:off x="681606" y="47600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/>
            <p:cNvSpPr/>
            <p:nvPr/>
          </p:nvSpPr>
          <p:spPr>
            <a:xfrm rot="10800000">
              <a:off x="681606" y="43143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/>
            <p:cNvSpPr/>
            <p:nvPr/>
          </p:nvSpPr>
          <p:spPr>
            <a:xfrm rot="10800000">
              <a:off x="681606" y="386860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/>
            <p:cNvSpPr/>
            <p:nvPr/>
          </p:nvSpPr>
          <p:spPr>
            <a:xfrm rot="10800000">
              <a:off x="681606" y="342287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4"/>
                    <a:pt x="25054" y="7144"/>
                    <a:pt x="47149" y="7144"/>
                  </a:cubicBezTo>
                  <a:cubicBezTo>
                    <a:pt x="69243" y="7144"/>
                    <a:pt x="87154" y="25054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/>
            <p:cNvSpPr/>
            <p:nvPr/>
          </p:nvSpPr>
          <p:spPr>
            <a:xfrm rot="10800000">
              <a:off x="681606" y="297504"/>
              <a:ext cx="18923" cy="18923"/>
            </a:xfrm>
            <a:custGeom>
              <a:avLst/>
              <a:gdLst>
                <a:gd name="connsiteX0" fmla="*/ 87154 w 85725"/>
                <a:gd name="connsiteY0" fmla="*/ 47149 h 85725"/>
                <a:gd name="connsiteX1" fmla="*/ 47149 w 85725"/>
                <a:gd name="connsiteY1" fmla="*/ 87154 h 85725"/>
                <a:gd name="connsiteX2" fmla="*/ 7144 w 85725"/>
                <a:gd name="connsiteY2" fmla="*/ 47149 h 85725"/>
                <a:gd name="connsiteX3" fmla="*/ 47149 w 85725"/>
                <a:gd name="connsiteY3" fmla="*/ 7144 h 85725"/>
                <a:gd name="connsiteX4" fmla="*/ 87154 w 85725"/>
                <a:gd name="connsiteY4" fmla="*/ 4714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7154" y="47149"/>
                  </a:moveTo>
                  <a:cubicBezTo>
                    <a:pt x="87154" y="69243"/>
                    <a:pt x="69243" y="87154"/>
                    <a:pt x="47149" y="87154"/>
                  </a:cubicBezTo>
                  <a:cubicBezTo>
                    <a:pt x="25054" y="87154"/>
                    <a:pt x="7144" y="69243"/>
                    <a:pt x="7144" y="47149"/>
                  </a:cubicBezTo>
                  <a:cubicBezTo>
                    <a:pt x="7144" y="25055"/>
                    <a:pt x="25054" y="7144"/>
                    <a:pt x="47149" y="7144"/>
                  </a:cubicBezTo>
                  <a:cubicBezTo>
                    <a:pt x="69243" y="7144"/>
                    <a:pt x="87154" y="25055"/>
                    <a:pt x="87154" y="47149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/>
            <p:cNvSpPr/>
            <p:nvPr/>
          </p:nvSpPr>
          <p:spPr>
            <a:xfrm rot="10800000">
              <a:off x="724707" y="69761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/>
            <p:cNvSpPr/>
            <p:nvPr/>
          </p:nvSpPr>
          <p:spPr>
            <a:xfrm rot="10800000">
              <a:off x="724707" y="652827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/>
            <p:cNvSpPr/>
            <p:nvPr/>
          </p:nvSpPr>
          <p:spPr>
            <a:xfrm rot="10800000">
              <a:off x="724707" y="608254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/>
            <p:cNvSpPr/>
            <p:nvPr/>
          </p:nvSpPr>
          <p:spPr>
            <a:xfrm rot="10800000">
              <a:off x="724707" y="563681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/>
            <p:cNvSpPr/>
            <p:nvPr/>
          </p:nvSpPr>
          <p:spPr>
            <a:xfrm rot="10800000">
              <a:off x="724707" y="51910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/>
            <p:cNvSpPr/>
            <p:nvPr/>
          </p:nvSpPr>
          <p:spPr>
            <a:xfrm rot="10800000">
              <a:off x="724707" y="47432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/>
            <p:cNvSpPr/>
            <p:nvPr/>
          </p:nvSpPr>
          <p:spPr>
            <a:xfrm rot="10800000">
              <a:off x="724707" y="42975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/>
            <p:cNvSpPr/>
            <p:nvPr/>
          </p:nvSpPr>
          <p:spPr>
            <a:xfrm rot="10800000">
              <a:off x="724707" y="385178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/>
            <p:cNvSpPr/>
            <p:nvPr/>
          </p:nvSpPr>
          <p:spPr>
            <a:xfrm rot="10800000">
              <a:off x="724707" y="340605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7"/>
                    <a:pt x="25908" y="7144"/>
                    <a:pt x="49054" y="7144"/>
                  </a:cubicBezTo>
                  <a:cubicBezTo>
                    <a:pt x="72200" y="7144"/>
                    <a:pt x="90964" y="25907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/>
            <p:cNvSpPr/>
            <p:nvPr/>
          </p:nvSpPr>
          <p:spPr>
            <a:xfrm rot="10800000">
              <a:off x="724707" y="295822"/>
              <a:ext cx="21025" cy="21025"/>
            </a:xfrm>
            <a:custGeom>
              <a:avLst/>
              <a:gdLst>
                <a:gd name="connsiteX0" fmla="*/ 90964 w 95250"/>
                <a:gd name="connsiteY0" fmla="*/ 49054 h 95250"/>
                <a:gd name="connsiteX1" fmla="*/ 49054 w 95250"/>
                <a:gd name="connsiteY1" fmla="*/ 90964 h 95250"/>
                <a:gd name="connsiteX2" fmla="*/ 7144 w 95250"/>
                <a:gd name="connsiteY2" fmla="*/ 49054 h 95250"/>
                <a:gd name="connsiteX3" fmla="*/ 49054 w 95250"/>
                <a:gd name="connsiteY3" fmla="*/ 7144 h 95250"/>
                <a:gd name="connsiteX4" fmla="*/ 90964 w 95250"/>
                <a:gd name="connsiteY4" fmla="*/ 490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0964" y="49054"/>
                  </a:moveTo>
                  <a:cubicBezTo>
                    <a:pt x="90964" y="72200"/>
                    <a:pt x="72200" y="90964"/>
                    <a:pt x="49054" y="90964"/>
                  </a:cubicBezTo>
                  <a:cubicBezTo>
                    <a:pt x="25908" y="90964"/>
                    <a:pt x="7144" y="72200"/>
                    <a:pt x="7144" y="49054"/>
                  </a:cubicBezTo>
                  <a:cubicBezTo>
                    <a:pt x="7144" y="25908"/>
                    <a:pt x="25908" y="7144"/>
                    <a:pt x="49054" y="7144"/>
                  </a:cubicBezTo>
                  <a:cubicBezTo>
                    <a:pt x="72200" y="7144"/>
                    <a:pt x="90964" y="25908"/>
                    <a:pt x="90964" y="49054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/>
            <p:cNvSpPr/>
            <p:nvPr/>
          </p:nvSpPr>
          <p:spPr>
            <a:xfrm rot="10800000">
              <a:off x="769491" y="69782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/>
            <p:cNvSpPr/>
            <p:nvPr/>
          </p:nvSpPr>
          <p:spPr>
            <a:xfrm rot="10800000">
              <a:off x="769491" y="65303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/>
            <p:cNvSpPr/>
            <p:nvPr/>
          </p:nvSpPr>
          <p:spPr>
            <a:xfrm rot="10800000">
              <a:off x="769491" y="608464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/>
            <p:cNvSpPr/>
            <p:nvPr/>
          </p:nvSpPr>
          <p:spPr>
            <a:xfrm rot="10800000">
              <a:off x="769491" y="563891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/>
            <p:cNvSpPr/>
            <p:nvPr/>
          </p:nvSpPr>
          <p:spPr>
            <a:xfrm rot="10800000">
              <a:off x="769491" y="519318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/>
            <p:cNvSpPr/>
            <p:nvPr/>
          </p:nvSpPr>
          <p:spPr>
            <a:xfrm rot="10800000">
              <a:off x="769491" y="474535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/>
            <p:cNvSpPr/>
            <p:nvPr/>
          </p:nvSpPr>
          <p:spPr>
            <a:xfrm rot="10800000">
              <a:off x="769491" y="42996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/>
            <p:cNvSpPr/>
            <p:nvPr/>
          </p:nvSpPr>
          <p:spPr>
            <a:xfrm rot="10800000">
              <a:off x="769491" y="385389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/>
            <p:cNvSpPr/>
            <p:nvPr/>
          </p:nvSpPr>
          <p:spPr>
            <a:xfrm rot="10800000">
              <a:off x="769491" y="340816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/>
            <p:cNvSpPr/>
            <p:nvPr/>
          </p:nvSpPr>
          <p:spPr>
            <a:xfrm rot="10800000">
              <a:off x="769491" y="296032"/>
              <a:ext cx="21025" cy="21025"/>
            </a:xfrm>
            <a:custGeom>
              <a:avLst/>
              <a:gdLst>
                <a:gd name="connsiteX0" fmla="*/ 92869 w 95250"/>
                <a:gd name="connsiteY0" fmla="*/ 50006 h 95250"/>
                <a:gd name="connsiteX1" fmla="*/ 50006 w 95250"/>
                <a:gd name="connsiteY1" fmla="*/ 92869 h 95250"/>
                <a:gd name="connsiteX2" fmla="*/ 7144 w 95250"/>
                <a:gd name="connsiteY2" fmla="*/ 50006 h 95250"/>
                <a:gd name="connsiteX3" fmla="*/ 50006 w 95250"/>
                <a:gd name="connsiteY3" fmla="*/ 7144 h 95250"/>
                <a:gd name="connsiteX4" fmla="*/ 92869 w 95250"/>
                <a:gd name="connsiteY4" fmla="*/ 500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2869" y="50006"/>
                  </a:moveTo>
                  <a:cubicBezTo>
                    <a:pt x="92869" y="73679"/>
                    <a:pt x="73679" y="92869"/>
                    <a:pt x="50006" y="92869"/>
                  </a:cubicBezTo>
                  <a:cubicBezTo>
                    <a:pt x="26334" y="92869"/>
                    <a:pt x="7144" y="73679"/>
                    <a:pt x="7144" y="50006"/>
                  </a:cubicBezTo>
                  <a:cubicBezTo>
                    <a:pt x="7144" y="26334"/>
                    <a:pt x="26334" y="7144"/>
                    <a:pt x="50006" y="7144"/>
                  </a:cubicBezTo>
                  <a:cubicBezTo>
                    <a:pt x="73679" y="7144"/>
                    <a:pt x="92869" y="26334"/>
                    <a:pt x="92869" y="5000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/>
            <p:cNvSpPr/>
            <p:nvPr/>
          </p:nvSpPr>
          <p:spPr>
            <a:xfrm rot="10800000">
              <a:off x="814484" y="698241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/>
            <p:cNvSpPr/>
            <p:nvPr/>
          </p:nvSpPr>
          <p:spPr>
            <a:xfrm rot="10800000">
              <a:off x="814484" y="653458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/>
            <p:cNvSpPr/>
            <p:nvPr/>
          </p:nvSpPr>
          <p:spPr>
            <a:xfrm rot="10800000">
              <a:off x="814484" y="608885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/>
            <p:cNvSpPr/>
            <p:nvPr/>
          </p:nvSpPr>
          <p:spPr>
            <a:xfrm rot="10800000">
              <a:off x="814484" y="56431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/>
            <p:cNvSpPr/>
            <p:nvPr/>
          </p:nvSpPr>
          <p:spPr>
            <a:xfrm rot="10800000">
              <a:off x="814484" y="51973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/>
            <p:cNvSpPr/>
            <p:nvPr/>
          </p:nvSpPr>
          <p:spPr>
            <a:xfrm rot="10800000">
              <a:off x="814484" y="47495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/>
            <p:cNvSpPr/>
            <p:nvPr/>
          </p:nvSpPr>
          <p:spPr>
            <a:xfrm rot="10800000">
              <a:off x="814484" y="430382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/>
            <p:cNvSpPr/>
            <p:nvPr/>
          </p:nvSpPr>
          <p:spPr>
            <a:xfrm rot="10800000">
              <a:off x="814484" y="385809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/>
            <p:cNvSpPr/>
            <p:nvPr/>
          </p:nvSpPr>
          <p:spPr>
            <a:xfrm rot="10800000">
              <a:off x="814484" y="341236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6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/>
            <p:cNvSpPr/>
            <p:nvPr/>
          </p:nvSpPr>
          <p:spPr>
            <a:xfrm rot="10800000">
              <a:off x="814484" y="296453"/>
              <a:ext cx="21025" cy="21025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6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/>
            <p:cNvSpPr/>
            <p:nvPr/>
          </p:nvSpPr>
          <p:spPr>
            <a:xfrm rot="10800000">
              <a:off x="857375" y="696559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/>
            <p:cNvSpPr/>
            <p:nvPr/>
          </p:nvSpPr>
          <p:spPr>
            <a:xfrm rot="10800000">
              <a:off x="857375" y="651776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/>
            <p:cNvSpPr/>
            <p:nvPr/>
          </p:nvSpPr>
          <p:spPr>
            <a:xfrm rot="10800000">
              <a:off x="857375" y="607203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/>
            <p:cNvSpPr/>
            <p:nvPr/>
          </p:nvSpPr>
          <p:spPr>
            <a:xfrm rot="10800000">
              <a:off x="857375" y="56263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/>
            <p:cNvSpPr/>
            <p:nvPr/>
          </p:nvSpPr>
          <p:spPr>
            <a:xfrm rot="10800000">
              <a:off x="857375" y="51805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/>
            <p:cNvSpPr/>
            <p:nvPr/>
          </p:nvSpPr>
          <p:spPr>
            <a:xfrm rot="10800000">
              <a:off x="857375" y="47327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/>
            <p:cNvSpPr/>
            <p:nvPr/>
          </p:nvSpPr>
          <p:spPr>
            <a:xfrm rot="10800000">
              <a:off x="857375" y="428700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/>
            <p:cNvSpPr/>
            <p:nvPr/>
          </p:nvSpPr>
          <p:spPr>
            <a:xfrm rot="10800000">
              <a:off x="857375" y="384127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/>
            <p:cNvSpPr/>
            <p:nvPr/>
          </p:nvSpPr>
          <p:spPr>
            <a:xfrm rot="10800000">
              <a:off x="857375" y="339554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2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/>
            <p:cNvSpPr/>
            <p:nvPr/>
          </p:nvSpPr>
          <p:spPr>
            <a:xfrm rot="10800000">
              <a:off x="857375" y="294771"/>
              <a:ext cx="23128" cy="23128"/>
            </a:xfrm>
            <a:custGeom>
              <a:avLst/>
              <a:gdLst>
                <a:gd name="connsiteX0" fmla="*/ 100489 w 104775"/>
                <a:gd name="connsiteY0" fmla="*/ 53816 h 104775"/>
                <a:gd name="connsiteX1" fmla="*/ 53816 w 104775"/>
                <a:gd name="connsiteY1" fmla="*/ 100489 h 104775"/>
                <a:gd name="connsiteX2" fmla="*/ 7144 w 104775"/>
                <a:gd name="connsiteY2" fmla="*/ 53816 h 104775"/>
                <a:gd name="connsiteX3" fmla="*/ 53816 w 104775"/>
                <a:gd name="connsiteY3" fmla="*/ 7144 h 104775"/>
                <a:gd name="connsiteX4" fmla="*/ 100489 w 104775"/>
                <a:gd name="connsiteY4" fmla="*/ 538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0489" y="53816"/>
                  </a:moveTo>
                  <a:cubicBezTo>
                    <a:pt x="100489" y="79593"/>
                    <a:pt x="79593" y="100489"/>
                    <a:pt x="53816" y="100489"/>
                  </a:cubicBezTo>
                  <a:cubicBezTo>
                    <a:pt x="28040" y="100489"/>
                    <a:pt x="7144" y="79593"/>
                    <a:pt x="7144" y="53816"/>
                  </a:cubicBezTo>
                  <a:cubicBezTo>
                    <a:pt x="7144" y="28040"/>
                    <a:pt x="28040" y="7144"/>
                    <a:pt x="53816" y="7144"/>
                  </a:cubicBezTo>
                  <a:cubicBezTo>
                    <a:pt x="79593" y="7144"/>
                    <a:pt x="100489" y="28040"/>
                    <a:pt x="100489" y="53816"/>
                  </a:cubicBezTo>
                  <a:close/>
                </a:path>
              </a:pathLst>
            </a:custGeom>
            <a:gradFill>
              <a:gsLst>
                <a:gs pos="53000">
                  <a:srgbClr val="160976"/>
                </a:gs>
                <a:gs pos="84000">
                  <a:srgbClr val="010673"/>
                </a:gs>
                <a:gs pos="0">
                  <a:srgbClr val="4F127F">
                    <a:alpha val="90000"/>
                  </a:srgbClr>
                </a:gs>
              </a:gsLst>
              <a:lin ang="8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oup 249"/>
          <p:cNvGrpSpPr/>
          <p:nvPr userDrawn="1"/>
        </p:nvGrpSpPr>
        <p:grpSpPr>
          <a:xfrm>
            <a:off x="11659067" y="6316980"/>
            <a:ext cx="427800" cy="431129"/>
            <a:chOff x="11751285" y="6413402"/>
            <a:chExt cx="335940" cy="338554"/>
          </a:xfrm>
        </p:grpSpPr>
        <p:sp>
          <p:nvSpPr>
            <p:cNvPr id="251" name="Oval 250"/>
            <p:cNvSpPr/>
            <p:nvPr/>
          </p:nvSpPr>
          <p:spPr>
            <a:xfrm>
              <a:off x="1175128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79707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1184287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1188866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1193445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11980252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2026045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2071838" y="64134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1175128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1179707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1184287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>
            <a:xfrm>
              <a:off x="1188866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193445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1980252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2026045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071838" y="6459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175128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179707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12026045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12071838" y="65057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1175128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1179707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12026045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12071838" y="6551902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175128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179707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12026045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12071838" y="65980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1175128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179707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2026045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2071838" y="6644236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1175128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1179707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1184287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1188866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1193445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1980252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2026045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2071838" y="6690403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175128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79707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1184287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188866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1193445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980252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12026045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12071838" y="6736569"/>
              <a:ext cx="15387" cy="153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0" name="Text Placeholder 514"/>
          <p:cNvSpPr>
            <a:spLocks noGrp="1"/>
          </p:cNvSpPr>
          <p:nvPr>
            <p:ph type="body" sz="quarter" idx="11" hasCustomPrompt="1"/>
          </p:nvPr>
        </p:nvSpPr>
        <p:spPr>
          <a:xfrm>
            <a:off x="949419" y="275490"/>
            <a:ext cx="10462477" cy="5355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Clr>
                <a:srgbClr val="F27228"/>
              </a:buClr>
              <a:buFont typeface="Arial" panose="020B0604020202020204" pitchFamily="34" charset="0"/>
              <a:buNone/>
              <a:defRPr lang="en-US" sz="3200" b="1" dirty="0">
                <a:solidFill>
                  <a:srgbClr val="36365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457200" defTabSz="457200"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0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8661" y="640597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z="1200" smtClean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pPr algn="ctr"/>
            <a:fld id="{34BBD95C-5847-41D4-A95D-7A604938DF3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49325" y="1065213"/>
            <a:ext cx="10463213" cy="5213350"/>
          </a:xfrm>
          <a:prstGeom prst="rect">
            <a:avLst/>
          </a:prstGeom>
        </p:spPr>
        <p:txBody>
          <a:bodyPr/>
          <a:lstStyle>
            <a:lvl1pPr>
              <a:buClr>
                <a:srgbClr val="F27228"/>
              </a:buClr>
              <a:defRPr sz="1600">
                <a:solidFill>
                  <a:srgbClr val="36365C"/>
                </a:solidFill>
              </a:defRPr>
            </a:lvl1pPr>
            <a:lvl2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2pPr>
            <a:lvl3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3pPr>
            <a:lvl4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4pPr>
            <a:lvl5pPr>
              <a:buClr>
                <a:srgbClr val="F27228"/>
              </a:buClr>
              <a:defRPr sz="1400">
                <a:solidFill>
                  <a:srgbClr val="36365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9" name="TextBox 298"/>
          <p:cNvSpPr txBox="1"/>
          <p:nvPr userDrawn="1"/>
        </p:nvSpPr>
        <p:spPr>
          <a:xfrm>
            <a:off x="857374" y="6415788"/>
            <a:ext cx="3251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© Copyright</a:t>
            </a:r>
            <a:r>
              <a:rPr lang="en-US" sz="1050" baseline="0" dirty="0">
                <a:solidFill>
                  <a:schemeClr val="bg1">
                    <a:lumMod val="65000"/>
                  </a:schemeClr>
                </a:solidFill>
              </a:rPr>
              <a:t> by FPT Software 2019 | CONFIDENTIAL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0FD9E7E8-D225-43D5-AF25-C4153D3F3E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956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FPT Japan Holdings - Copyright 2021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26E8-6F9F-4402-81C6-F526350C339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60A5CA7-8230-47F2-98DD-4D6D090D60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516" y="281761"/>
            <a:ext cx="608699" cy="3652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84C5750-B9A2-4646-8748-801905F733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0516" y="281761"/>
            <a:ext cx="608699" cy="3652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432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92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FPT SOFTWARE – SLIDE MASTER</a:t>
            </a:r>
          </a:p>
        </p:txBody>
      </p: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5661A178-A9F6-803F-6AD7-CB067D67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79446"/>
            <a:ext cx="4114800" cy="27058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281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820" r:id="rId3"/>
    <p:sldLayoutId id="2147483830" r:id="rId4"/>
    <p:sldLayoutId id="2147483661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Meiryo UI" panose="020B0604030504040204" pitchFamily="50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F93C0B9-D156-D202-9E20-A468960CCE5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519936" y="1573120"/>
            <a:ext cx="4557502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9C0446-F704-D996-F3E8-5D149A4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プロジェクトスケジュール（案）</a:t>
            </a:r>
          </a:p>
        </p:txBody>
      </p:sp>
      <p:sp>
        <p:nvSpPr>
          <p:cNvPr id="8" name="スライド番号プレースホルダー 2">
            <a:extLst>
              <a:ext uri="{FF2B5EF4-FFF2-40B4-BE49-F238E27FC236}">
                <a16:creationId xmlns:a16="http://schemas.microsoft.com/office/drawing/2014/main" id="{90FB97AB-9109-70D7-881B-FB0004AD9F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012F146-47F9-A646-B182-8CC39B8AD32B}" type="slidenum">
              <a:rPr lang="x-none" smtClean="0"/>
              <a:pPr/>
              <a:t>1</a:t>
            </a:fld>
            <a:endParaRPr lang="x-none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3F34F97-7224-B8CD-7763-3690EDFF4F87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851944078"/>
              </p:ext>
            </p:extLst>
          </p:nvPr>
        </p:nvGraphicFramePr>
        <p:xfrm>
          <a:off x="351688" y="1700808"/>
          <a:ext cx="11504952" cy="4773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8678">
                  <a:extLst>
                    <a:ext uri="{9D8B030D-6E8A-4147-A177-3AD203B41FA5}">
                      <a16:colId xmlns:a16="http://schemas.microsoft.com/office/drawing/2014/main" val="3614519633"/>
                    </a:ext>
                  </a:extLst>
                </a:gridCol>
                <a:gridCol w="3932800">
                  <a:extLst>
                    <a:ext uri="{9D8B030D-6E8A-4147-A177-3AD203B41FA5}">
                      <a16:colId xmlns:a16="http://schemas.microsoft.com/office/drawing/2014/main" val="696130405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3127416642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383757849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939163280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352710885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691890730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776412698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4129007000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3298532676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100727087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933193145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596320767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922587228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3347300889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509345799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183324092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013225761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3822581837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1933844974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857123981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178859798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3105138573"/>
                    </a:ext>
                  </a:extLst>
                </a:gridCol>
                <a:gridCol w="241119">
                  <a:extLst>
                    <a:ext uri="{9D8B030D-6E8A-4147-A177-3AD203B41FA5}">
                      <a16:colId xmlns:a16="http://schemas.microsoft.com/office/drawing/2014/main" val="2098898978"/>
                    </a:ext>
                  </a:extLst>
                </a:gridCol>
                <a:gridCol w="519428">
                  <a:extLst>
                    <a:ext uri="{9D8B030D-6E8A-4147-A177-3AD203B41FA5}">
                      <a16:colId xmlns:a16="http://schemas.microsoft.com/office/drawing/2014/main" val="194794903"/>
                    </a:ext>
                  </a:extLst>
                </a:gridCol>
                <a:gridCol w="519428">
                  <a:extLst>
                    <a:ext uri="{9D8B030D-6E8A-4147-A177-3AD203B41FA5}">
                      <a16:colId xmlns:a16="http://schemas.microsoft.com/office/drawing/2014/main" val="4138422923"/>
                    </a:ext>
                  </a:extLst>
                </a:gridCol>
              </a:tblGrid>
              <a:tr h="110887">
                <a:tc rowSpan="2" gridSpan="2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実施タスク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86143"/>
                  </a:ext>
                </a:extLst>
              </a:tr>
              <a:tr h="110887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</a:pPr>
                      <a:r>
                        <a:rPr lang="en-US" altLang="ja-JP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64679"/>
                  </a:ext>
                </a:extLst>
              </a:tr>
              <a:tr h="110887">
                <a:tc gridSpan="2"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ja-JP" alt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マイルストン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09235"/>
                  </a:ext>
                </a:extLst>
              </a:tr>
              <a:tr h="110887">
                <a:tc rowSpan="5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①現状把握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．貴社過去検討結果の理解・分析、進め方精査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04848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．同業他社事例整理・最新トレンド調査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980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．現行システム構成・運用状況の可視化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75439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．業務主管（経企・経理・資材）との振り返り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199271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．経営管理に関する課題分析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78456"/>
                  </a:ext>
                </a:extLst>
              </a:tr>
              <a:tr h="110887">
                <a:tc rowSpan="4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②仮説立案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．経営・業務起点での経営管理の高度化施策検討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283297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SAP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導入想定時の移行方針（スタンス）の検討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419210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．改善施策や移行方針の取り纏め・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WS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でのブラッシュアップ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53138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．次期経営管理システムの目指す方向性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策定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00066"/>
                  </a:ext>
                </a:extLst>
              </a:tr>
              <a:tr h="110887">
                <a:tc rowSpan="5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③仮説検証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．改善施策や移行方針検証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48201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．システム改修・移行方式（具体方法）の策定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06689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．施策の優先順位付け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26824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．簡易投資回収計画の作成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66907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．投資回収計画を踏まえた実装内容・施策の見直し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65177"/>
                  </a:ext>
                </a:extLst>
              </a:tr>
              <a:tr h="110887">
                <a:tc rowSpan="4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④構想・ロード</a:t>
                      </a:r>
                      <a:br>
                        <a:rPr lang="en-US" altLang="ja-JP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マップ策定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．システム移行時期や本格準備開始のタイミング検討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874837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．対応体制の検討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299196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．次期経営管理システム実装に向けた構想・ロードマップ策定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029514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．今後に向けた申し送り事項整理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94762"/>
                  </a:ext>
                </a:extLst>
              </a:tr>
              <a:tr h="110887">
                <a:tc rowSpan="4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  <a:r>
                        <a:rPr lang="en-US" altLang="ja-JP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QA</a:t>
                      </a: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・助言</a:t>
                      </a:r>
                      <a:br>
                        <a:rPr lang="en-US" altLang="ja-JP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月末の部門調整に向けた準備対応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6669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25.1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の経営会議上申に向けた準備対応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59093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36000" marB="3600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．貴社検討状況を踏まえた壁打ち・ディスカッション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43050"/>
                  </a:ext>
                </a:extLst>
              </a:tr>
              <a:tr h="110887">
                <a:tc vMerge="1">
                  <a:txBody>
                    <a:bodyPr/>
                    <a:lstStyle/>
                    <a:p>
                      <a:pPr algn="ctr" fontAlgn="b">
                        <a:lnSpc>
                          <a:spcPts val="1500"/>
                        </a:lnSpc>
                      </a:pP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．（必要に応じて）今後の体制案検討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908865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00F6B7-0204-7251-1B79-7715C98662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48008" y="2096872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13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★キックオフ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CB37F4E2-7E43-F5D4-2C59-64851354D291}"/>
              </a:ext>
            </a:extLst>
          </p:cNvPr>
          <p:cNvSpPr txBox="1">
            <a:spLocks/>
          </p:cNvSpPr>
          <p:nvPr/>
        </p:nvSpPr>
        <p:spPr>
          <a:xfrm>
            <a:off x="335360" y="1052736"/>
            <a:ext cx="11592000" cy="79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②仮説立案ステップの終了時点で中間報告を行い、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PJ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オーナーと認識合わせをしながら構想を策定していきます。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4BC109-EC8E-4CB2-B4B9-7A1D653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60244" y="2088708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13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ja-JP" altLang="en-US" sz="13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最終報告</a:t>
            </a:r>
            <a:endParaRPr kumimoji="1" lang="ja-JP" altLang="en-US" sz="13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5AA9D01-25F5-DB83-0706-9519899D0A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25356" y="2096872"/>
            <a:ext cx="72000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13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★中間</a:t>
            </a:r>
            <a:r>
              <a:rPr lang="ja-JP" altLang="en-US" sz="13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報告</a:t>
            </a:r>
            <a:endParaRPr kumimoji="1" lang="ja-JP" altLang="en-US" sz="13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4362D4-13CE-CAA9-C481-274068E6DE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19936" y="2325132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FB73C24-A00B-1C4B-1EBE-7615AF82A0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19936" y="2512584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26A68E4-A6B7-2355-CE55-147D3B0F92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19936" y="2712521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8BC14F-AADE-6819-8E3F-2535793F78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55688" y="2892541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DB0F02-7322-1010-3BFF-C6DAE001CE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55688" y="3088365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EF2FE9-D6E2-70F2-AEC3-7F822A271A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0016" y="3276549"/>
            <a:ext cx="9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05BB4C-6F2A-7B7D-3F62-7325448750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40016" y="3465288"/>
            <a:ext cx="9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1E51E04-C1E3-AFA5-2FFD-6FDCB55BFF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96" y="3662672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9BDB84D-BF20-72F5-0742-D880A26148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80176" y="3852884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10B0D7-939F-623A-5B77-1F460E11FD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64584" y="4043096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CE06389-3B85-5BC9-DA2F-AFD281EDAE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03632" y="4238938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0D25E6B-24C2-05AB-2B9F-51A5DDF6C7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36664" y="4796906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404D3-D111-9634-A5DE-CA12E2634A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660476" y="4417448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BB86210-15C1-9413-28D2-8FE75AEEF9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92852" y="4608980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085CA1B-F244-36C8-0FD9-7A8E13707C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75210" y="4994317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6E64EA-994C-5E9D-2388-A467EA5D19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75210" y="5183564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B6A41B-C28C-0B57-A226-BC6E3CEF1C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09438" y="5368070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CD47F6-B54C-6668-1CFD-DF7E75E0A6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16228" y="5565557"/>
            <a:ext cx="468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3B5101D-6A69-01F8-B468-6FBCF06E13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44472" y="5755480"/>
            <a:ext cx="151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7DE8532-AED3-275E-0983-F5D82E01EF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812624" y="5950076"/>
            <a:ext cx="104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30856B-8C85-C122-A90F-C91DA76C44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344472" y="6130108"/>
            <a:ext cx="151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4749EB-FA3A-0542-F5EF-DB5AB3BDEA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352584" y="6318550"/>
            <a:ext cx="504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F4317BC0-F31E-4F9F-7AFC-C21253BC87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50408" y="1469924"/>
            <a:ext cx="3221092" cy="216000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  <a:lumOff val="10000"/>
                  </a:scheme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次期経営管理システム実装に向けた構想策定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23B71FB-92E5-9269-FFAE-0DA55FB53AD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0319980" y="1573120"/>
            <a:ext cx="15973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BEB648DB-803D-CE9E-BCFC-B5084A3F37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521849" y="1469924"/>
            <a:ext cx="1180247" cy="216000"/>
          </a:xfrm>
          <a:prstGeom prst="homePlat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90000"/>
                    <a:lumOff val="10000"/>
                  </a:scheme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策定以降フォロー</a:t>
            </a:r>
          </a:p>
        </p:txBody>
      </p:sp>
    </p:spTree>
    <p:extLst>
      <p:ext uri="{BB962C8B-B14F-4D97-AF65-F5344CB8AC3E}">
        <p14:creationId xmlns:p14="http://schemas.microsoft.com/office/powerpoint/2010/main" val="13603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C72968F-77C5-38E9-E7A8-4D3B28B5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プロジェクト体制案：構想策定期間（約</a:t>
            </a:r>
            <a:r>
              <a:rPr lang="en-US" altLang="ja-JP" dirty="0"/>
              <a:t>4</a:t>
            </a:r>
            <a:r>
              <a:rPr lang="ja-JP" altLang="en-US" dirty="0"/>
              <a:t>カ月間）</a:t>
            </a:r>
          </a:p>
        </p:txBody>
      </p:sp>
      <p:sp>
        <p:nvSpPr>
          <p:cNvPr id="2" name="スライド番号プレースホルダー 2">
            <a:extLst>
              <a:ext uri="{FF2B5EF4-FFF2-40B4-BE49-F238E27FC236}">
                <a16:creationId xmlns:a16="http://schemas.microsoft.com/office/drawing/2014/main" id="{4F711A09-12A8-64C8-B325-7932D5EB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2F146-47F9-A646-B182-8CC39B8AD32B}" type="slidenum">
              <a:rPr kumimoji="1" lang="x-none" sz="1200" b="0" i="0" u="none" strike="noStrike" kern="1200" cap="none" spc="0" normalizeH="0" baseline="0" noProof="0" smtClean="0">
                <a:ln>
                  <a:noFill/>
                </a:ln>
                <a:solidFill>
                  <a:srgbClr val="B5B5B5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x-none" sz="1200" b="0" i="0" u="none" strike="noStrike" kern="1200" cap="none" spc="0" normalizeH="0" baseline="0" noProof="0">
              <a:ln>
                <a:noFill/>
              </a:ln>
              <a:solidFill>
                <a:srgbClr val="B5B5B5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49C874-49C1-605C-ECAF-2F6B367A9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980728"/>
            <a:ext cx="11628000" cy="792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構想策定期間は、マネジメントメンバーに加え、スタッフを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名配置する形でご支援します（オプションで異なる）。</a:t>
            </a:r>
          </a:p>
        </p:txBody>
      </p:sp>
      <p:sp>
        <p:nvSpPr>
          <p:cNvPr id="11" name="Rectangle 72">
            <a:extLst>
              <a:ext uri="{FF2B5EF4-FFF2-40B4-BE49-F238E27FC236}">
                <a16:creationId xmlns:a16="http://schemas.microsoft.com/office/drawing/2014/main" id="{395B6483-7E96-2B0F-3881-19F098DE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82" y="1988840"/>
            <a:ext cx="2201653" cy="3272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プロジェクトオーナー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249D3E8-89E0-6424-2CF4-5F350C8F6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80" y="2310362"/>
            <a:ext cx="2201653" cy="45818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佐藤様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Rectangle 72">
            <a:extLst>
              <a:ext uri="{FF2B5EF4-FFF2-40B4-BE49-F238E27FC236}">
                <a16:creationId xmlns:a16="http://schemas.microsoft.com/office/drawing/2014/main" id="{49712054-54D0-B00D-A6B6-277E5736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171" y="3030442"/>
            <a:ext cx="2201653" cy="3272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プロジェクトマネージャー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A066F6F8-5615-72E5-041A-A437B6EB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169" y="3354054"/>
            <a:ext cx="2201653" cy="45818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山田様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" name="Rectangle 72">
            <a:extLst>
              <a:ext uri="{FF2B5EF4-FFF2-40B4-BE49-F238E27FC236}">
                <a16:creationId xmlns:a16="http://schemas.microsoft.com/office/drawing/2014/main" id="{143F201E-05AD-7F5F-A5AB-F3CCE315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82" y="4337716"/>
            <a:ext cx="2201653" cy="3272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メンバー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20944F9-BAC4-9057-103B-6F5E467D1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80" y="4661328"/>
            <a:ext cx="2201653" cy="179186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鈴木様、田中様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895461CE-0592-0436-7231-8EC1121FF09E}"/>
              </a:ext>
            </a:extLst>
          </p:cNvPr>
          <p:cNvCxnSpPr>
            <a:cxnSpLocks noChangeShapeType="1"/>
            <a:stCxn id="12" idx="2"/>
            <a:endCxn id="20" idx="0"/>
          </p:cNvCxnSpPr>
          <p:nvPr/>
        </p:nvCxnSpPr>
        <p:spPr bwMode="auto">
          <a:xfrm rot="16200000" flipH="1">
            <a:off x="3279903" y="2899347"/>
            <a:ext cx="261898" cy="29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29" name="AutoShape 52">
            <a:extLst>
              <a:ext uri="{FF2B5EF4-FFF2-40B4-BE49-F238E27FC236}">
                <a16:creationId xmlns:a16="http://schemas.microsoft.com/office/drawing/2014/main" id="{BEB279F6-A37E-45EF-2123-FCD5DBF9D25F}"/>
              </a:ext>
            </a:extLst>
          </p:cNvPr>
          <p:cNvCxnSpPr>
            <a:cxnSpLocks noChangeShapeType="1"/>
            <a:stCxn id="21" idx="2"/>
            <a:endCxn id="23" idx="0"/>
          </p:cNvCxnSpPr>
          <p:nvPr/>
        </p:nvCxnSpPr>
        <p:spPr bwMode="auto">
          <a:xfrm rot="5400000">
            <a:off x="3148113" y="4074833"/>
            <a:ext cx="525480" cy="2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8" name="Rectangle 72">
            <a:extLst>
              <a:ext uri="{FF2B5EF4-FFF2-40B4-BE49-F238E27FC236}">
                <a16:creationId xmlns:a16="http://schemas.microsoft.com/office/drawing/2014/main" id="{60FCCBA1-EA82-7E04-3B86-3F9AE22C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701" y="1996145"/>
            <a:ext cx="2421818" cy="327273"/>
          </a:xfrm>
          <a:prstGeom prst="rect">
            <a:avLst/>
          </a:prstGeom>
          <a:solidFill>
            <a:srgbClr val="00B050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プロジェクト責任者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2FF80610-FF5E-C3B0-9C2F-141CE2A9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99" y="2317667"/>
            <a:ext cx="2421818" cy="45818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QuangND2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Rectangle 72">
            <a:extLst>
              <a:ext uri="{FF2B5EF4-FFF2-40B4-BE49-F238E27FC236}">
                <a16:creationId xmlns:a16="http://schemas.microsoft.com/office/drawing/2014/main" id="{1B69A2E6-8C47-6763-E321-96FAA01C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990" y="3037747"/>
            <a:ext cx="2421818" cy="327273"/>
          </a:xfrm>
          <a:prstGeom prst="rect">
            <a:avLst/>
          </a:prstGeom>
          <a:solidFill>
            <a:srgbClr val="00B050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プロジェクトマネージャー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5C6C241C-CB63-58AD-9480-7C843C105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988" y="3361359"/>
            <a:ext cx="2421818" cy="458182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DuongVC12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5" name="Rectangle 72">
            <a:extLst>
              <a:ext uri="{FF2B5EF4-FFF2-40B4-BE49-F238E27FC236}">
                <a16:creationId xmlns:a16="http://schemas.microsoft.com/office/drawing/2014/main" id="{937DE5FD-2DFB-D937-3EDF-2605039A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851" y="4337716"/>
            <a:ext cx="3246789" cy="327273"/>
          </a:xfrm>
          <a:prstGeom prst="rect">
            <a:avLst/>
          </a:prstGeom>
          <a:solidFill>
            <a:srgbClr val="00B050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システム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WG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47" name="AutoShape 52">
            <a:extLst>
              <a:ext uri="{FF2B5EF4-FFF2-40B4-BE49-F238E27FC236}">
                <a16:creationId xmlns:a16="http://schemas.microsoft.com/office/drawing/2014/main" id="{AC92873F-93F1-3EB9-0258-6E2EE96FE6AD}"/>
              </a:ext>
            </a:extLst>
          </p:cNvPr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8321805" y="2906652"/>
            <a:ext cx="261898" cy="29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8" name="AutoShape 52">
            <a:extLst>
              <a:ext uri="{FF2B5EF4-FFF2-40B4-BE49-F238E27FC236}">
                <a16:creationId xmlns:a16="http://schemas.microsoft.com/office/drawing/2014/main" id="{99762061-2907-C9FD-F32B-19D56AE88688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5400000">
            <a:off x="8319957" y="3952194"/>
            <a:ext cx="265595" cy="287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9" name="AutoShape 52">
            <a:extLst>
              <a:ext uri="{FF2B5EF4-FFF2-40B4-BE49-F238E27FC236}">
                <a16:creationId xmlns:a16="http://schemas.microsoft.com/office/drawing/2014/main" id="{5A79E460-B411-E3F2-A379-FE667EAAAD67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 rot="16200000" flipH="1">
            <a:off x="9083984" y="3188453"/>
            <a:ext cx="518175" cy="1780349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57" name="Rectangle 72">
            <a:extLst>
              <a:ext uri="{FF2B5EF4-FFF2-40B4-BE49-F238E27FC236}">
                <a16:creationId xmlns:a16="http://schemas.microsoft.com/office/drawing/2014/main" id="{18AEA88D-185E-921B-B16B-461CAC26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945" y="2746580"/>
            <a:ext cx="1800000" cy="327273"/>
          </a:xfrm>
          <a:prstGeom prst="rect">
            <a:avLst/>
          </a:prstGeom>
          <a:solidFill>
            <a:srgbClr val="00B050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アドバイザー</a:t>
            </a:r>
          </a:p>
        </p:txBody>
      </p:sp>
      <p:sp>
        <p:nvSpPr>
          <p:cNvPr id="58" name="Rectangle 7">
            <a:extLst>
              <a:ext uri="{FF2B5EF4-FFF2-40B4-BE49-F238E27FC236}">
                <a16:creationId xmlns:a16="http://schemas.microsoft.com/office/drawing/2014/main" id="{09409B88-FE94-11E5-DC64-30ADC377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943" y="3070191"/>
            <a:ext cx="1800000" cy="576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DoanNV26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b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※SAP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専門家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6" name="Rectangle 72">
            <a:extLst>
              <a:ext uri="{FF2B5EF4-FFF2-40B4-BE49-F238E27FC236}">
                <a16:creationId xmlns:a16="http://schemas.microsoft.com/office/drawing/2014/main" id="{AE2A4042-7F4D-0BE1-7E72-1DD9978C5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61" y="4337716"/>
            <a:ext cx="3246789" cy="327273"/>
          </a:xfrm>
          <a:prstGeom prst="rect">
            <a:avLst/>
          </a:prstGeom>
          <a:solidFill>
            <a:srgbClr val="00B050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経営管理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WG</a:t>
            </a:r>
            <a:endParaRPr kumimoji="0" lang="ja-JP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3D058968-1118-1A79-1B34-8CA80D2D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459" y="4661326"/>
            <a:ext cx="3246789" cy="179200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72000" rIns="36000" bIns="1080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68" name="AutoShape 52">
            <a:extLst>
              <a:ext uri="{FF2B5EF4-FFF2-40B4-BE49-F238E27FC236}">
                <a16:creationId xmlns:a16="http://schemas.microsoft.com/office/drawing/2014/main" id="{709F5BB2-3D1F-FEAF-17AF-FCD91874C91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451255" y="2906823"/>
            <a:ext cx="1487397" cy="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80" name="AutoShape 52">
            <a:extLst>
              <a:ext uri="{FF2B5EF4-FFF2-40B4-BE49-F238E27FC236}">
                <a16:creationId xmlns:a16="http://schemas.microsoft.com/office/drawing/2014/main" id="{29D30C58-1125-C084-9FD8-848F75E24BB0}"/>
              </a:ext>
            </a:extLst>
          </p:cNvPr>
          <p:cNvCxnSpPr>
            <a:cxnSpLocks noChangeShapeType="1"/>
            <a:stCxn id="44" idx="2"/>
            <a:endCxn id="66" idx="0"/>
          </p:cNvCxnSpPr>
          <p:nvPr/>
        </p:nvCxnSpPr>
        <p:spPr bwMode="auto">
          <a:xfrm rot="5400000">
            <a:off x="7319790" y="3204608"/>
            <a:ext cx="518175" cy="174804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50B1D64C-6B71-6DBC-B2CA-3C44E497130F}"/>
              </a:ext>
            </a:extLst>
          </p:cNvPr>
          <p:cNvGrpSpPr/>
          <p:nvPr/>
        </p:nvGrpSpPr>
        <p:grpSpPr>
          <a:xfrm>
            <a:off x="9419114" y="1556792"/>
            <a:ext cx="2437526" cy="360467"/>
            <a:chOff x="9347106" y="1700808"/>
            <a:chExt cx="2437526" cy="360467"/>
          </a:xfrm>
        </p:grpSpPr>
        <p:sp>
          <p:nvSpPr>
            <p:cNvPr id="84" name="Text Box 19">
              <a:extLst>
                <a:ext uri="{FF2B5EF4-FFF2-40B4-BE49-F238E27FC236}">
                  <a16:creationId xmlns:a16="http://schemas.microsoft.com/office/drawing/2014/main" id="{9FC7A085-7E4F-3D6F-42ED-07B258236B3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958967" y="1727870"/>
              <a:ext cx="825665" cy="314434"/>
            </a:xfrm>
            <a:prstGeom prst="rect">
              <a:avLst/>
            </a:prstGeom>
            <a:solidFill>
              <a:srgbClr val="00B050"/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10800" rIns="36000" bIns="10800" anchor="ctr"/>
            <a:lstStyle>
              <a:defPPr>
                <a:defRPr lang="ja-JP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  <a:lvl2pPr marL="742950" indent="-28575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FPT</a:t>
              </a:r>
            </a:p>
          </p:txBody>
        </p:sp>
        <p:sp>
          <p:nvSpPr>
            <p:cNvPr id="85" name="Text Box 4">
              <a:extLst>
                <a:ext uri="{FF2B5EF4-FFF2-40B4-BE49-F238E27FC236}">
                  <a16:creationId xmlns:a16="http://schemas.microsoft.com/office/drawing/2014/main" id="{C6AC4A94-FB35-BE01-07DF-00C236FDD07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347106" y="1700808"/>
              <a:ext cx="651841" cy="360467"/>
            </a:xfrm>
            <a:prstGeom prst="rect">
              <a:avLst/>
            </a:prstGeom>
            <a:solidFill>
              <a:srgbClr val="FFFFFF"/>
            </a:solidFill>
            <a:ln w="63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5995" tIns="35995" rIns="35995" bIns="35995" anchor="ctr"/>
            <a:lstStyle>
              <a:lvl1pPr marL="87313" indent="-87313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87313" marR="0" lvl="0" indent="-87313" algn="ctr" defTabSz="1244600" rtl="0" eaLnBrk="0" fontAlgn="auto" latinLnBrk="0" hangingPunct="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【</a:t>
              </a:r>
              <a:r>
                <a:rPr kumimoji="1" lang="ja-JP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凡例</a:t>
              </a:r>
              <a:r>
                <a:rPr kumimoji="1" lang="en-US" altLang="ja-JP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】</a:t>
              </a:r>
              <a:endPara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87" name="Text Box 19">
              <a:extLst>
                <a:ext uri="{FF2B5EF4-FFF2-40B4-BE49-F238E27FC236}">
                  <a16:creationId xmlns:a16="http://schemas.microsoft.com/office/drawing/2014/main" id="{18AD12FE-6C60-D3E2-74D2-A011C8EC65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0056440" y="1727870"/>
              <a:ext cx="825665" cy="3144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10800" rIns="36000" bIns="10800" anchor="ctr"/>
            <a:lstStyle>
              <a:defPPr>
                <a:defRPr lang="ja-JP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1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defRPr>
              </a:lvl1pPr>
              <a:lvl2pPr marL="742950" indent="-28575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defTabSz="1244600"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algn="ctr" defTabSz="1244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貴社</a:t>
              </a:r>
              <a:endPara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13" name="Rectangle 7">
            <a:extLst>
              <a:ext uri="{FF2B5EF4-FFF2-40B4-BE49-F238E27FC236}">
                <a16:creationId xmlns:a16="http://schemas.microsoft.com/office/drawing/2014/main" id="{AD341BC9-8FC5-94C0-7631-7572C855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851" y="4661326"/>
            <a:ext cx="3246789" cy="1792009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72000" rIns="36000" bIns="1080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CD9936B6-2737-6CD0-91F1-B4349E5C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70" y="3169185"/>
            <a:ext cx="1034526" cy="361789"/>
          </a:xfrm>
          <a:prstGeom prst="rect">
            <a:avLst/>
          </a:prstGeom>
          <a:solidFill>
            <a:srgbClr val="FFFFF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スタッフ（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9B348E-6964-169C-C4FE-32A3BAB8A9AD}"/>
              </a:ext>
            </a:extLst>
          </p:cNvPr>
          <p:cNvSpPr/>
          <p:nvPr/>
        </p:nvSpPr>
        <p:spPr>
          <a:xfrm>
            <a:off x="5297483" y="6453336"/>
            <a:ext cx="6327076" cy="25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6212" algn="ctr">
              <a:spcBef>
                <a:spcPts val="600"/>
              </a:spcBef>
            </a:pP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具体のアサインメンバーはご発注後に確定予定（経営管理や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に知見のあるメンバー）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Rectangle 72">
            <a:extLst>
              <a:ext uri="{FF2B5EF4-FFF2-40B4-BE49-F238E27FC236}">
                <a16:creationId xmlns:a16="http://schemas.microsoft.com/office/drawing/2014/main" id="{11785A5B-1EF3-6602-3F18-F07F4EF6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2" y="3897588"/>
            <a:ext cx="1800000" cy="3272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青木社</a:t>
            </a: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D44AAC65-E6C6-F493-6DE4-D2995B3D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4221200"/>
            <a:ext cx="1800000" cy="1008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山田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様、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佐藤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様、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鈴木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様、田中様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0" name="AutoShape 52">
            <a:extLst>
              <a:ext uri="{FF2B5EF4-FFF2-40B4-BE49-F238E27FC236}">
                <a16:creationId xmlns:a16="http://schemas.microsoft.com/office/drawing/2014/main" id="{298A6415-F9D6-1DA1-6615-17ADDC5CEC8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135362" y="4054629"/>
            <a:ext cx="1275345" cy="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FF951E5-D9FE-D505-265A-819470F47B41}"/>
              </a:ext>
            </a:extLst>
          </p:cNvPr>
          <p:cNvSpPr txBox="1"/>
          <p:nvPr/>
        </p:nvSpPr>
        <p:spPr>
          <a:xfrm>
            <a:off x="4777102" y="3789040"/>
            <a:ext cx="2210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経営管理の仕組み・業務面の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検討や全体取り纏め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7FB75C-34C8-9E42-6112-EA48CEF81CBB}"/>
              </a:ext>
            </a:extLst>
          </p:cNvPr>
          <p:cNvSpPr txBox="1"/>
          <p:nvPr/>
        </p:nvSpPr>
        <p:spPr>
          <a:xfrm>
            <a:off x="9912424" y="3789040"/>
            <a:ext cx="2210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主に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SAP(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システム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機能・</a:t>
            </a:r>
            <a:r>
              <a:rPr kumimoji="0"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改修の観点での検討を実施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EAF982CA-2556-D48E-4C96-EE26181A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4725144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松：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D926C764-C1D7-7501-ABC1-86700CE7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5301264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竹：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5FF70912-D2C5-DB34-EC1D-EC11442A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5877328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梅：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8119732-DC9E-E7D0-0610-20A4047A3250}"/>
              </a:ext>
            </a:extLst>
          </p:cNvPr>
          <p:cNvGrpSpPr/>
          <p:nvPr/>
        </p:nvGrpSpPr>
        <p:grpSpPr>
          <a:xfrm>
            <a:off x="5591943" y="5338299"/>
            <a:ext cx="860510" cy="434309"/>
            <a:chOff x="1169914" y="2526693"/>
            <a:chExt cx="1041217" cy="525514"/>
          </a:xfrm>
        </p:grpSpPr>
        <p:pic>
          <p:nvPicPr>
            <p:cNvPr id="10" name="グラフィックス 431" descr="ユーザー 単色塗りつぶし">
              <a:extLst>
                <a:ext uri="{FF2B5EF4-FFF2-40B4-BE49-F238E27FC236}">
                  <a16:creationId xmlns:a16="http://schemas.microsoft.com/office/drawing/2014/main" id="{D9873A99-EDE8-C2EF-BC8A-83A53E403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pic>
          <p:nvPicPr>
            <p:cNvPr id="6" name="グラフィックス 431" descr="ユーザー 単色塗りつぶし">
              <a:extLst>
                <a:ext uri="{FF2B5EF4-FFF2-40B4-BE49-F238E27FC236}">
                  <a16:creationId xmlns:a16="http://schemas.microsoft.com/office/drawing/2014/main" id="{35CE69B7-618A-1CFF-BC2D-FE7AB15E9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2692" y="2526693"/>
              <a:ext cx="518439" cy="525514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E6B6539-FD9B-CAAC-B0C0-1F2E5898C61D}"/>
                </a:ext>
              </a:extLst>
            </p:cNvPr>
            <p:cNvSpPr/>
            <p:nvPr/>
          </p:nvSpPr>
          <p:spPr>
            <a:xfrm>
              <a:off x="1957328" y="2526693"/>
              <a:ext cx="253802" cy="525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 anchor="ctr"/>
            <a:lstStyle/>
            <a:p>
              <a:endPara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7CDB00E-E83B-DF8A-A568-AC0BE840A66D}"/>
              </a:ext>
            </a:extLst>
          </p:cNvPr>
          <p:cNvGrpSpPr/>
          <p:nvPr/>
        </p:nvGrpSpPr>
        <p:grpSpPr>
          <a:xfrm>
            <a:off x="5591943" y="4776317"/>
            <a:ext cx="860510" cy="434309"/>
            <a:chOff x="1169914" y="2526693"/>
            <a:chExt cx="1041217" cy="525514"/>
          </a:xfrm>
        </p:grpSpPr>
        <p:pic>
          <p:nvPicPr>
            <p:cNvPr id="56" name="グラフィックス 431" descr="ユーザー 単色塗りつぶし">
              <a:extLst>
                <a:ext uri="{FF2B5EF4-FFF2-40B4-BE49-F238E27FC236}">
                  <a16:creationId xmlns:a16="http://schemas.microsoft.com/office/drawing/2014/main" id="{A60A51D4-AEE4-37C6-3E7E-797CF9674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pic>
          <p:nvPicPr>
            <p:cNvPr id="59" name="グラフィックス 431" descr="ユーザー 単色塗りつぶし">
              <a:extLst>
                <a:ext uri="{FF2B5EF4-FFF2-40B4-BE49-F238E27FC236}">
                  <a16:creationId xmlns:a16="http://schemas.microsoft.com/office/drawing/2014/main" id="{EDB6BDB4-68C5-FD55-A07A-09E8EB7FB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2692" y="2526693"/>
              <a:ext cx="518439" cy="525514"/>
            </a:xfrm>
            <a:prstGeom prst="rect">
              <a:avLst/>
            </a:prstGeom>
          </p:spPr>
        </p:pic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358C4B1-1E9D-82DF-F769-5A88BAD17824}"/>
              </a:ext>
            </a:extLst>
          </p:cNvPr>
          <p:cNvGrpSpPr/>
          <p:nvPr/>
        </p:nvGrpSpPr>
        <p:grpSpPr>
          <a:xfrm>
            <a:off x="5591944" y="5937973"/>
            <a:ext cx="907189" cy="434309"/>
            <a:chOff x="1169914" y="2526693"/>
            <a:chExt cx="1097698" cy="525514"/>
          </a:xfrm>
        </p:grpSpPr>
        <p:pic>
          <p:nvPicPr>
            <p:cNvPr id="62" name="グラフィックス 431" descr="ユーザー 単色塗りつぶし">
              <a:extLst>
                <a:ext uri="{FF2B5EF4-FFF2-40B4-BE49-F238E27FC236}">
                  <a16:creationId xmlns:a16="http://schemas.microsoft.com/office/drawing/2014/main" id="{EAB3E3EC-B46A-8595-2C3E-B573E95F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BFF0C0BF-8646-E077-85A9-01EC660B0D87}"/>
                </a:ext>
              </a:extLst>
            </p:cNvPr>
            <p:cNvSpPr/>
            <p:nvPr/>
          </p:nvSpPr>
          <p:spPr>
            <a:xfrm>
              <a:off x="2013810" y="2526693"/>
              <a:ext cx="253802" cy="525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 anchor="ctr"/>
            <a:lstStyle/>
            <a:p>
              <a:endPara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74" name="Rectangle 7">
            <a:extLst>
              <a:ext uri="{FF2B5EF4-FFF2-40B4-BE49-F238E27FC236}">
                <a16:creationId xmlns:a16="http://schemas.microsoft.com/office/drawing/2014/main" id="{92EDB1A4-666B-168A-C1A0-0D24F45B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4725144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スタッフ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E3902021-EFF1-5FED-B06D-FCF82AAED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5307038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7AF05755-86EC-B5EE-B9E6-BEB6A6EE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5888840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Rectangle 7">
            <a:extLst>
              <a:ext uri="{FF2B5EF4-FFF2-40B4-BE49-F238E27FC236}">
                <a16:creationId xmlns:a16="http://schemas.microsoft.com/office/drawing/2014/main" id="{ED017B0F-AA78-E086-151D-6EEB11B4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88" y="4725144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松：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8" name="Rectangle 7">
            <a:extLst>
              <a:ext uri="{FF2B5EF4-FFF2-40B4-BE49-F238E27FC236}">
                <a16:creationId xmlns:a16="http://schemas.microsoft.com/office/drawing/2014/main" id="{B891B561-345A-36CF-1EA5-0CA18117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88" y="5301264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竹：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3CAD817-76B7-84A0-8C38-F652749C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88" y="5877328"/>
            <a:ext cx="3096000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梅：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D7CA8C6-31C5-8821-1883-C0B8BE4DBEE9}"/>
              </a:ext>
            </a:extLst>
          </p:cNvPr>
          <p:cNvGrpSpPr/>
          <p:nvPr/>
        </p:nvGrpSpPr>
        <p:grpSpPr>
          <a:xfrm>
            <a:off x="9120335" y="5338299"/>
            <a:ext cx="860510" cy="434309"/>
            <a:chOff x="1169914" y="2526693"/>
            <a:chExt cx="1041217" cy="525514"/>
          </a:xfrm>
        </p:grpSpPr>
        <p:pic>
          <p:nvPicPr>
            <p:cNvPr id="82" name="グラフィックス 431" descr="ユーザー 単色塗りつぶし">
              <a:extLst>
                <a:ext uri="{FF2B5EF4-FFF2-40B4-BE49-F238E27FC236}">
                  <a16:creationId xmlns:a16="http://schemas.microsoft.com/office/drawing/2014/main" id="{8900B826-A828-61E4-54EF-5AB4F621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pic>
          <p:nvPicPr>
            <p:cNvPr id="83" name="グラフィックス 431" descr="ユーザー 単色塗りつぶし">
              <a:extLst>
                <a:ext uri="{FF2B5EF4-FFF2-40B4-BE49-F238E27FC236}">
                  <a16:creationId xmlns:a16="http://schemas.microsoft.com/office/drawing/2014/main" id="{F121B268-D9F2-483F-8C5B-92F61FE5E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2692" y="2526693"/>
              <a:ext cx="518439" cy="525514"/>
            </a:xfrm>
            <a:prstGeom prst="rect">
              <a:avLst/>
            </a:prstGeom>
          </p:spPr>
        </p:pic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A0ED928F-E2B5-C23A-EAC9-779818C24629}"/>
                </a:ext>
              </a:extLst>
            </p:cNvPr>
            <p:cNvSpPr/>
            <p:nvPr/>
          </p:nvSpPr>
          <p:spPr>
            <a:xfrm>
              <a:off x="1957328" y="2526693"/>
              <a:ext cx="253802" cy="525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 anchor="ctr"/>
            <a:lstStyle/>
            <a:p>
              <a:endPara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C714185A-B606-84FE-56FB-40D58DA506BA}"/>
              </a:ext>
            </a:extLst>
          </p:cNvPr>
          <p:cNvGrpSpPr/>
          <p:nvPr/>
        </p:nvGrpSpPr>
        <p:grpSpPr>
          <a:xfrm>
            <a:off x="9120335" y="4776317"/>
            <a:ext cx="860510" cy="434309"/>
            <a:chOff x="1169914" y="2526693"/>
            <a:chExt cx="1041217" cy="525514"/>
          </a:xfrm>
        </p:grpSpPr>
        <p:pic>
          <p:nvPicPr>
            <p:cNvPr id="89" name="グラフィックス 431" descr="ユーザー 単色塗りつぶし">
              <a:extLst>
                <a:ext uri="{FF2B5EF4-FFF2-40B4-BE49-F238E27FC236}">
                  <a16:creationId xmlns:a16="http://schemas.microsoft.com/office/drawing/2014/main" id="{1C39A223-8D4F-1D4D-D6F5-3C2CCA9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pic>
          <p:nvPicPr>
            <p:cNvPr id="91" name="グラフィックス 431" descr="ユーザー 単色塗りつぶし">
              <a:extLst>
                <a:ext uri="{FF2B5EF4-FFF2-40B4-BE49-F238E27FC236}">
                  <a16:creationId xmlns:a16="http://schemas.microsoft.com/office/drawing/2014/main" id="{B87CA15E-88F7-EF2C-8F66-7180963B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92692" y="2526693"/>
              <a:ext cx="518439" cy="525514"/>
            </a:xfrm>
            <a:prstGeom prst="rect">
              <a:avLst/>
            </a:prstGeom>
          </p:spPr>
        </p:pic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86A5009-20DF-9770-FA85-7C629F37AE7C}"/>
              </a:ext>
            </a:extLst>
          </p:cNvPr>
          <p:cNvGrpSpPr/>
          <p:nvPr/>
        </p:nvGrpSpPr>
        <p:grpSpPr>
          <a:xfrm>
            <a:off x="9120336" y="5937973"/>
            <a:ext cx="907189" cy="434309"/>
            <a:chOff x="1169914" y="2526693"/>
            <a:chExt cx="1097698" cy="525514"/>
          </a:xfrm>
        </p:grpSpPr>
        <p:pic>
          <p:nvPicPr>
            <p:cNvPr id="93" name="グラフィックス 431" descr="ユーザー 単色塗りつぶし">
              <a:extLst>
                <a:ext uri="{FF2B5EF4-FFF2-40B4-BE49-F238E27FC236}">
                  <a16:creationId xmlns:a16="http://schemas.microsoft.com/office/drawing/2014/main" id="{6DA97005-362F-43B2-FF64-6234D562F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9914" y="2526693"/>
              <a:ext cx="518439" cy="525514"/>
            </a:xfrm>
            <a:prstGeom prst="rect">
              <a:avLst/>
            </a:prstGeom>
          </p:spPr>
        </p:pic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F9528B6-7DE9-4EE1-611B-F9AC5C37F3A0}"/>
                </a:ext>
              </a:extLst>
            </p:cNvPr>
            <p:cNvSpPr/>
            <p:nvPr/>
          </p:nvSpPr>
          <p:spPr>
            <a:xfrm>
              <a:off x="2013810" y="2526693"/>
              <a:ext cx="253802" cy="525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wrap="none" lIns="36000" tIns="0" rIns="36000" bIns="0" anchor="ctr"/>
            <a:lstStyle/>
            <a:p>
              <a:endParaRPr kumimoji="0" lang="ja-JP" altLang="en-US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95" name="Rectangle 7">
            <a:extLst>
              <a:ext uri="{FF2B5EF4-FFF2-40B4-BE49-F238E27FC236}">
                <a16:creationId xmlns:a16="http://schemas.microsoft.com/office/drawing/2014/main" id="{5BB63906-9B47-7B4C-3ED0-84F7D548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32" y="4725144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スタッフ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6" name="Rectangle 7">
            <a:extLst>
              <a:ext uri="{FF2B5EF4-FFF2-40B4-BE49-F238E27FC236}">
                <a16:creationId xmlns:a16="http://schemas.microsoft.com/office/drawing/2014/main" id="{B0FB3E22-9E0B-BEE2-9E96-4AB07C73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32" y="5307038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7" name="Rectangle 7">
            <a:extLst>
              <a:ext uri="{FF2B5EF4-FFF2-40B4-BE49-F238E27FC236}">
                <a16:creationId xmlns:a16="http://schemas.microsoft.com/office/drawing/2014/main" id="{E558AC11-1964-D547-3AE0-F69141B1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32" y="5888840"/>
            <a:ext cx="1727848" cy="50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36000" tIns="0" rIns="36000" bIns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名（</a:t>
            </a:r>
            <a:r>
              <a:rPr kumimoji="0" lang="en-US" altLang="ja-JP" sz="16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％）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7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778168-7694-4906-A103-995AB09F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FPT</a:t>
            </a:r>
            <a:r>
              <a:rPr kumimoji="1" lang="ja-JP" altLang="en-US" dirty="0"/>
              <a:t>ジャパンの戦略</a:t>
            </a:r>
            <a:r>
              <a:rPr kumimoji="1" lang="en-US" altLang="ja-JP" dirty="0"/>
              <a:t>: End-to-end Services coverage</a:t>
            </a:r>
            <a:endParaRPr kumimoji="1" lang="ja-JP" altLang="en-US" dirty="0"/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BA2D4B99-3A83-4C5F-9375-B584B543C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39F2B5-B9E0-4AF3-8C48-9BB5B43B2244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77" name="図 76">
            <a:extLst>
              <a:ext uri="{FF2B5EF4-FFF2-40B4-BE49-F238E27FC236}">
                <a16:creationId xmlns:a16="http://schemas.microsoft.com/office/drawing/2014/main" id="{30320E8B-285F-4BF4-99C2-A93E6B1793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"/>
          <a:stretch/>
        </p:blipFill>
        <p:spPr>
          <a:xfrm>
            <a:off x="0" y="1120608"/>
            <a:ext cx="12215646" cy="5737391"/>
          </a:xfrm>
          <a:prstGeom prst="rect">
            <a:avLst/>
          </a:prstGeom>
        </p:spPr>
      </p:pic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FA0BFFB-C98F-4F75-BA01-EF3F163A89D2}"/>
              </a:ext>
            </a:extLst>
          </p:cNvPr>
          <p:cNvSpPr/>
          <p:nvPr/>
        </p:nvSpPr>
        <p:spPr>
          <a:xfrm>
            <a:off x="-25021" y="1120609"/>
            <a:ext cx="12215645" cy="5799406"/>
          </a:xfrm>
          <a:prstGeom prst="rect">
            <a:avLst/>
          </a:prstGeom>
          <a:gradFill flip="none" rotWithShape="1">
            <a:gsLst>
              <a:gs pos="0">
                <a:srgbClr val="034EA2">
                  <a:lumMod val="50000"/>
                  <a:lumOff val="50000"/>
                </a:srgbClr>
              </a:gs>
              <a:gs pos="61000">
                <a:srgbClr val="034EA2">
                  <a:lumMod val="65000"/>
                  <a:lumOff val="35000"/>
                  <a:alpha val="58000"/>
                </a:srgbClr>
              </a:gs>
              <a:gs pos="78000">
                <a:srgbClr val="034EA2">
                  <a:lumMod val="75000"/>
                  <a:lumOff val="25000"/>
                  <a:alpha val="34000"/>
                </a:srgbClr>
              </a:gs>
              <a:gs pos="97000">
                <a:srgbClr val="034EA2">
                  <a:lumMod val="85000"/>
                  <a:lumOff val="15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79" name="山形 9">
            <a:extLst>
              <a:ext uri="{FF2B5EF4-FFF2-40B4-BE49-F238E27FC236}">
                <a16:creationId xmlns:a16="http://schemas.microsoft.com/office/drawing/2014/main" id="{200FEC6F-4FBB-47D9-916B-F5E790A8A06D}"/>
              </a:ext>
            </a:extLst>
          </p:cNvPr>
          <p:cNvSpPr/>
          <p:nvPr/>
        </p:nvSpPr>
        <p:spPr>
          <a:xfrm>
            <a:off x="1825126" y="2509357"/>
            <a:ext cx="1765882" cy="2012022"/>
          </a:xfrm>
          <a:prstGeom prst="chevron">
            <a:avLst>
              <a:gd name="adj" fmla="val 17296"/>
            </a:avLst>
          </a:prstGeom>
          <a:solidFill>
            <a:srgbClr val="19226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Business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Planning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80" name="平行四辺形 79">
            <a:extLst>
              <a:ext uri="{FF2B5EF4-FFF2-40B4-BE49-F238E27FC236}">
                <a16:creationId xmlns:a16="http://schemas.microsoft.com/office/drawing/2014/main" id="{7115C5E7-2872-4392-A1EB-7138B704D509}"/>
              </a:ext>
            </a:extLst>
          </p:cNvPr>
          <p:cNvSpPr/>
          <p:nvPr/>
        </p:nvSpPr>
        <p:spPr>
          <a:xfrm flipH="1">
            <a:off x="3495106" y="2509357"/>
            <a:ext cx="2453815" cy="934949"/>
          </a:xfrm>
          <a:prstGeom prst="parallelogram">
            <a:avLst/>
          </a:prstGeom>
          <a:solidFill>
            <a:srgbClr val="33B2C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Business Design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81" name="平行四辺形 80">
            <a:extLst>
              <a:ext uri="{FF2B5EF4-FFF2-40B4-BE49-F238E27FC236}">
                <a16:creationId xmlns:a16="http://schemas.microsoft.com/office/drawing/2014/main" id="{83490510-751F-4D31-A771-835EDF82D478}"/>
              </a:ext>
            </a:extLst>
          </p:cNvPr>
          <p:cNvSpPr/>
          <p:nvPr/>
        </p:nvSpPr>
        <p:spPr>
          <a:xfrm>
            <a:off x="3495106" y="3586430"/>
            <a:ext cx="2453815" cy="934949"/>
          </a:xfrm>
          <a:prstGeom prst="parallelogram">
            <a:avLst/>
          </a:prstGeom>
          <a:solidFill>
            <a:srgbClr val="F3712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System Grand Design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82" name="平行四辺形 81">
            <a:extLst>
              <a:ext uri="{FF2B5EF4-FFF2-40B4-BE49-F238E27FC236}">
                <a16:creationId xmlns:a16="http://schemas.microsoft.com/office/drawing/2014/main" id="{5A063344-C7C9-464A-9A17-2EC94B3C563B}"/>
              </a:ext>
            </a:extLst>
          </p:cNvPr>
          <p:cNvSpPr/>
          <p:nvPr/>
        </p:nvSpPr>
        <p:spPr>
          <a:xfrm flipH="1">
            <a:off x="5870145" y="2509357"/>
            <a:ext cx="2729485" cy="934949"/>
          </a:xfrm>
          <a:prstGeom prst="parallelogram">
            <a:avLst/>
          </a:prstGeom>
          <a:solidFill>
            <a:srgbClr val="33B2C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Business Process Transform /  Implementation</a:t>
            </a:r>
          </a:p>
        </p:txBody>
      </p:sp>
      <p:sp>
        <p:nvSpPr>
          <p:cNvPr id="83" name="平行四辺形 82">
            <a:extLst>
              <a:ext uri="{FF2B5EF4-FFF2-40B4-BE49-F238E27FC236}">
                <a16:creationId xmlns:a16="http://schemas.microsoft.com/office/drawing/2014/main" id="{EDA4F371-F80D-4B40-9CBC-C6E43A788766}"/>
              </a:ext>
            </a:extLst>
          </p:cNvPr>
          <p:cNvSpPr/>
          <p:nvPr/>
        </p:nvSpPr>
        <p:spPr>
          <a:xfrm>
            <a:off x="5862418" y="3576442"/>
            <a:ext cx="2713351" cy="934949"/>
          </a:xfrm>
          <a:prstGeom prst="parallelogram">
            <a:avLst/>
          </a:prstGeom>
          <a:solidFill>
            <a:srgbClr val="F3712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Meiryo UI"/>
                <a:cs typeface="+mn-cs"/>
              </a:rPr>
              <a:t>System Design / Implementation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Meiryo UI"/>
              <a:cs typeface="+mn-cs"/>
            </a:endParaRPr>
          </a:p>
        </p:txBody>
      </p:sp>
      <p:sp>
        <p:nvSpPr>
          <p:cNvPr id="84" name="平行四辺形 83">
            <a:extLst>
              <a:ext uri="{FF2B5EF4-FFF2-40B4-BE49-F238E27FC236}">
                <a16:creationId xmlns:a16="http://schemas.microsoft.com/office/drawing/2014/main" id="{A6027F2F-DF2C-40B4-9F4B-777F215A99C7}"/>
              </a:ext>
            </a:extLst>
          </p:cNvPr>
          <p:cNvSpPr/>
          <p:nvPr/>
        </p:nvSpPr>
        <p:spPr>
          <a:xfrm flipH="1">
            <a:off x="8511249" y="2520405"/>
            <a:ext cx="2453815" cy="934949"/>
          </a:xfrm>
          <a:prstGeom prst="parallelogram">
            <a:avLst/>
          </a:prstGeom>
          <a:solidFill>
            <a:srgbClr val="33B2C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Business Process Outsourcing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85" name="平行四辺形 84">
            <a:extLst>
              <a:ext uri="{FF2B5EF4-FFF2-40B4-BE49-F238E27FC236}">
                <a16:creationId xmlns:a16="http://schemas.microsoft.com/office/drawing/2014/main" id="{CC3C4B2E-72CA-4330-8A30-461840B554B9}"/>
              </a:ext>
            </a:extLst>
          </p:cNvPr>
          <p:cNvSpPr/>
          <p:nvPr/>
        </p:nvSpPr>
        <p:spPr>
          <a:xfrm>
            <a:off x="8476097" y="3586648"/>
            <a:ext cx="2453815" cy="934949"/>
          </a:xfrm>
          <a:prstGeom prst="parallelogram">
            <a:avLst/>
          </a:prstGeom>
          <a:solidFill>
            <a:srgbClr val="F3712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System Maintenance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pic>
        <p:nvPicPr>
          <p:cNvPr id="87" name="Picture 38">
            <a:extLst>
              <a:ext uri="{FF2B5EF4-FFF2-40B4-BE49-F238E27FC236}">
                <a16:creationId xmlns:a16="http://schemas.microsoft.com/office/drawing/2014/main" id="{A6550C50-0CB2-430F-9874-144D7670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08" y="4625014"/>
            <a:ext cx="7945548" cy="1112377"/>
          </a:xfrm>
          <a:prstGeom prst="rect">
            <a:avLst/>
          </a:prstGeom>
        </p:spPr>
      </p:pic>
      <p:pic>
        <p:nvPicPr>
          <p:cNvPr id="88" name="Picture 12">
            <a:extLst>
              <a:ext uri="{FF2B5EF4-FFF2-40B4-BE49-F238E27FC236}">
                <a16:creationId xmlns:a16="http://schemas.microsoft.com/office/drawing/2014/main" id="{A9F4CBE5-553C-4048-81DB-053D8E9B9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308" y="1614798"/>
            <a:ext cx="7945548" cy="874011"/>
          </a:xfrm>
          <a:prstGeom prst="rect">
            <a:avLst/>
          </a:prstGeom>
        </p:spPr>
      </p:pic>
      <p:sp>
        <p:nvSpPr>
          <p:cNvPr id="89" name="Rectangle 8">
            <a:extLst>
              <a:ext uri="{FF2B5EF4-FFF2-40B4-BE49-F238E27FC236}">
                <a16:creationId xmlns:a16="http://schemas.microsoft.com/office/drawing/2014/main" id="{2C552589-FBB6-43AA-957E-A7ED393675ED}"/>
              </a:ext>
            </a:extLst>
          </p:cNvPr>
          <p:cNvSpPr/>
          <p:nvPr/>
        </p:nvSpPr>
        <p:spPr>
          <a:xfrm>
            <a:off x="2409708" y="1703610"/>
            <a:ext cx="1705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Newly establish Strategy </a:t>
            </a:r>
            <a:r>
              <a:rPr kumimoji="1" lang="en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CoE</a:t>
            </a:r>
            <a:endParaRPr kumimoji="1" lang="en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172070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  <a:cs typeface="+mn-cs"/>
            </a:endParaRPr>
          </a:p>
        </p:txBody>
      </p:sp>
      <p:sp>
        <p:nvSpPr>
          <p:cNvPr id="90" name="Rectangle 32">
            <a:extLst>
              <a:ext uri="{FF2B5EF4-FFF2-40B4-BE49-F238E27FC236}">
                <a16:creationId xmlns:a16="http://schemas.microsoft.com/office/drawing/2014/main" id="{24EA2D7F-D87C-4EB8-8E77-02DC77139715}"/>
              </a:ext>
            </a:extLst>
          </p:cNvPr>
          <p:cNvSpPr/>
          <p:nvPr/>
        </p:nvSpPr>
        <p:spPr>
          <a:xfrm>
            <a:off x="4523972" y="1699585"/>
            <a:ext cx="2367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Ramp-up Business Transformation team (BX)</a:t>
            </a:r>
          </a:p>
        </p:txBody>
      </p:sp>
      <p:sp>
        <p:nvSpPr>
          <p:cNvPr id="91" name="Rectangle 33">
            <a:extLst>
              <a:ext uri="{FF2B5EF4-FFF2-40B4-BE49-F238E27FC236}">
                <a16:creationId xmlns:a16="http://schemas.microsoft.com/office/drawing/2014/main" id="{3F0CAC2D-1C8E-4AC1-8693-5B010FD8D68A}"/>
              </a:ext>
            </a:extLst>
          </p:cNvPr>
          <p:cNvSpPr/>
          <p:nvPr/>
        </p:nvSpPr>
        <p:spPr>
          <a:xfrm>
            <a:off x="7633737" y="1689722"/>
            <a:ext cx="2477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Ramp-up BPR/BPO team &amp; start BPO program </a:t>
            </a:r>
          </a:p>
        </p:txBody>
      </p:sp>
      <p:sp>
        <p:nvSpPr>
          <p:cNvPr id="93" name="Rectangle 34">
            <a:extLst>
              <a:ext uri="{FF2B5EF4-FFF2-40B4-BE49-F238E27FC236}">
                <a16:creationId xmlns:a16="http://schemas.microsoft.com/office/drawing/2014/main" id="{04910ED6-1377-4C44-8382-FB42EB1A2BF1}"/>
              </a:ext>
            </a:extLst>
          </p:cNvPr>
          <p:cNvSpPr/>
          <p:nvPr/>
        </p:nvSpPr>
        <p:spPr>
          <a:xfrm>
            <a:off x="2290630" y="4998144"/>
            <a:ext cx="1973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Increase IT Strategists, combine with BX team</a:t>
            </a:r>
          </a:p>
        </p:txBody>
      </p:sp>
      <p:sp>
        <p:nvSpPr>
          <p:cNvPr id="94" name="Rectangle 35">
            <a:extLst>
              <a:ext uri="{FF2B5EF4-FFF2-40B4-BE49-F238E27FC236}">
                <a16:creationId xmlns:a16="http://schemas.microsoft.com/office/drawing/2014/main" id="{00F2DD5D-F9AF-4029-AFE0-61595FB5684A}"/>
              </a:ext>
            </a:extLst>
          </p:cNvPr>
          <p:cNvSpPr/>
          <p:nvPr/>
        </p:nvSpPr>
        <p:spPr>
          <a:xfrm>
            <a:off x="4435974" y="4928490"/>
            <a:ext cx="1714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Increase IT consultants for Solutions (LCP, ERP, CRM)</a:t>
            </a:r>
          </a:p>
        </p:txBody>
      </p:sp>
      <p:sp>
        <p:nvSpPr>
          <p:cNvPr id="95" name="Rectangle 36">
            <a:extLst>
              <a:ext uri="{FF2B5EF4-FFF2-40B4-BE49-F238E27FC236}">
                <a16:creationId xmlns:a16="http://schemas.microsoft.com/office/drawing/2014/main" id="{67992DDA-D416-4D6A-BF63-31636D900C9B}"/>
              </a:ext>
            </a:extLst>
          </p:cNvPr>
          <p:cNvSpPr/>
          <p:nvPr/>
        </p:nvSpPr>
        <p:spPr>
          <a:xfrm>
            <a:off x="6347165" y="5008777"/>
            <a:ext cx="1855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Enable 1,000  talented SE program for Cloud, BA..</a:t>
            </a:r>
          </a:p>
        </p:txBody>
      </p:sp>
      <p:sp>
        <p:nvSpPr>
          <p:cNvPr id="96" name="Rectangle 37">
            <a:extLst>
              <a:ext uri="{FF2B5EF4-FFF2-40B4-BE49-F238E27FC236}">
                <a16:creationId xmlns:a16="http://schemas.microsoft.com/office/drawing/2014/main" id="{2EBADE35-F860-45E8-BC2D-661971B499A4}"/>
              </a:ext>
            </a:extLst>
          </p:cNvPr>
          <p:cNvSpPr/>
          <p:nvPr/>
        </p:nvSpPr>
        <p:spPr>
          <a:xfrm>
            <a:off x="8599630" y="5068656"/>
            <a:ext cx="1616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172070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+mn-cs"/>
              </a:rPr>
              <a:t>Speed up Managed Service program</a:t>
            </a:r>
          </a:p>
        </p:txBody>
      </p:sp>
      <p:pic>
        <p:nvPicPr>
          <p:cNvPr id="97" name="Picture 39">
            <a:extLst>
              <a:ext uri="{FF2B5EF4-FFF2-40B4-BE49-F238E27FC236}">
                <a16:creationId xmlns:a16="http://schemas.microsoft.com/office/drawing/2014/main" id="{9DEDE3D0-6765-4F2F-846E-68F4D0DE4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369" y="3419825"/>
            <a:ext cx="2768988" cy="1324299"/>
          </a:xfrm>
          <a:prstGeom prst="rect">
            <a:avLst/>
          </a:prstGeom>
        </p:spPr>
      </p:pic>
      <p:pic>
        <p:nvPicPr>
          <p:cNvPr id="98" name="Picture 40">
            <a:extLst>
              <a:ext uri="{FF2B5EF4-FFF2-40B4-BE49-F238E27FC236}">
                <a16:creationId xmlns:a16="http://schemas.microsoft.com/office/drawing/2014/main" id="{87D472F7-EAB2-4F27-8934-EBD18866B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5" y="4561571"/>
            <a:ext cx="3708466" cy="202474"/>
          </a:xfrm>
          <a:prstGeom prst="rect">
            <a:avLst/>
          </a:prstGeom>
        </p:spPr>
      </p:pic>
      <p:pic>
        <p:nvPicPr>
          <p:cNvPr id="99" name="Picture 41">
            <a:extLst>
              <a:ext uri="{FF2B5EF4-FFF2-40B4-BE49-F238E27FC236}">
                <a16:creationId xmlns:a16="http://schemas.microsoft.com/office/drawing/2014/main" id="{6D6B0FAF-381B-47E4-B06D-1780962E4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887" y="4561571"/>
            <a:ext cx="2525593" cy="202474"/>
          </a:xfrm>
          <a:prstGeom prst="rect">
            <a:avLst/>
          </a:prstGeom>
        </p:spPr>
      </p:pic>
      <p:pic>
        <p:nvPicPr>
          <p:cNvPr id="100" name="Picture 42">
            <a:extLst>
              <a:ext uri="{FF2B5EF4-FFF2-40B4-BE49-F238E27FC236}">
                <a16:creationId xmlns:a16="http://schemas.microsoft.com/office/drawing/2014/main" id="{8740E756-6CAE-4A9D-BC10-0D2478E36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414" y="2221808"/>
            <a:ext cx="202474" cy="1300096"/>
          </a:xfrm>
          <a:prstGeom prst="rect">
            <a:avLst/>
          </a:prstGeom>
        </p:spPr>
      </p:pic>
      <p:sp>
        <p:nvSpPr>
          <p:cNvPr id="92" name="TextBox 298">
            <a:extLst>
              <a:ext uri="{FF2B5EF4-FFF2-40B4-BE49-F238E27FC236}">
                <a16:creationId xmlns:a16="http://schemas.microsoft.com/office/drawing/2014/main" id="{D6D0EEEB-4E6E-40BC-B5F2-3AEAEEE95A80}"/>
              </a:ext>
            </a:extLst>
          </p:cNvPr>
          <p:cNvSpPr txBox="1"/>
          <p:nvPr/>
        </p:nvSpPr>
        <p:spPr>
          <a:xfrm>
            <a:off x="60315" y="6575397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Copyright by FPT Software Japan Co., Ltd. 2022</a:t>
            </a:r>
          </a:p>
        </p:txBody>
      </p:sp>
      <p:sp>
        <p:nvSpPr>
          <p:cNvPr id="86" name="楕円 36">
            <a:extLst>
              <a:ext uri="{FF2B5EF4-FFF2-40B4-BE49-F238E27FC236}">
                <a16:creationId xmlns:a16="http://schemas.microsoft.com/office/drawing/2014/main" id="{7DD0A50B-0B1D-441C-ACD4-5C2A7EDE0B51}"/>
              </a:ext>
            </a:extLst>
          </p:cNvPr>
          <p:cNvSpPr/>
          <p:nvPr/>
        </p:nvSpPr>
        <p:spPr>
          <a:xfrm>
            <a:off x="7552051" y="3514449"/>
            <a:ext cx="1121311" cy="227200"/>
          </a:xfrm>
          <a:prstGeom prst="ellipse">
            <a:avLst/>
          </a:prstGeom>
          <a:solidFill>
            <a:srgbClr val="50B848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Segoe UI" panose="020B0502040204020203" pitchFamily="34" charset="0"/>
              </a:rPr>
              <a:t>従来スコープ</a:t>
            </a:r>
          </a:p>
        </p:txBody>
      </p:sp>
    </p:spTree>
    <p:extLst>
      <p:ext uri="{BB962C8B-B14F-4D97-AF65-F5344CB8AC3E}">
        <p14:creationId xmlns:p14="http://schemas.microsoft.com/office/powerpoint/2010/main" val="208336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A62ED70-AEDE-4210-AF68-DC0C1B6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標準化構想フェーズ：</a:t>
            </a:r>
            <a:r>
              <a:rPr kumimoji="1" lang="ja-JP" altLang="en-US" dirty="0"/>
              <a:t>アウトプットイメージ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43348B8-E2AF-40F5-A560-5D251C173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45185-D9D4-4896-9BAC-395B2F0EBC1A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3BC08907-C632-4DE8-9B2B-7ED6BD5F1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6">
                    <a:lumMod val="60000"/>
                    <a:lumOff val="40000"/>
                  </a:schemeClr>
                </a:solidFill>
              </a:rPr>
              <a:t>© Copyright FPT Software - Confidential</a:t>
            </a:r>
            <a:endParaRPr lang="x-none" altLang="ja-JP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9C962F-FC2B-4CF5-B703-D6177ECE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25250" y="2451397"/>
            <a:ext cx="1740451" cy="9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B1E160-7402-4ADE-B67D-F5AF4CB42C8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704" y="2253706"/>
            <a:ext cx="2520000" cy="11300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角丸四角形 6">
            <a:extLst>
              <a:ext uri="{FF2B5EF4-FFF2-40B4-BE49-F238E27FC236}">
                <a16:creationId xmlns:a16="http://schemas.microsoft.com/office/drawing/2014/main" id="{73DB6192-4D5C-4196-87F1-F3150427A715}"/>
              </a:ext>
            </a:extLst>
          </p:cNvPr>
          <p:cNvSpPr/>
          <p:nvPr/>
        </p:nvSpPr>
        <p:spPr bwMode="auto">
          <a:xfrm>
            <a:off x="783271" y="1212960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>
            <a:noAutofit/>
          </a:bodyPr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業務棚卸表</a:t>
            </a:r>
          </a:p>
        </p:txBody>
      </p:sp>
      <p:sp>
        <p:nvSpPr>
          <p:cNvPr id="10" name="テキスト ボックス 28">
            <a:extLst>
              <a:ext uri="{FF2B5EF4-FFF2-40B4-BE49-F238E27FC236}">
                <a16:creationId xmlns:a16="http://schemas.microsoft.com/office/drawing/2014/main" id="{DDC09D0B-C220-4397-BCF6-21F7683C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1" y="1691483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/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r>
              <a:rPr lang="ja-JP" altLang="en-US" sz="1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業務内容、インプット、アウトプット、業務件数、発生頻度、必要工数</a:t>
            </a: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1" name="Picture 43">
            <a:extLst>
              <a:ext uri="{FF2B5EF4-FFF2-40B4-BE49-F238E27FC236}">
                <a16:creationId xmlns:a16="http://schemas.microsoft.com/office/drawing/2014/main" id="{F4117F21-77C5-4E68-8E73-21352AEFD2B1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0818" y="2649216"/>
            <a:ext cx="1534515" cy="924276"/>
          </a:xfrm>
          <a:prstGeom prst="rect">
            <a:avLst/>
          </a:prstGeom>
          <a:noFill/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</p:pic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84BF22E-9DE6-46CF-AC84-B16FDC0D6FC9}"/>
              </a:ext>
            </a:extLst>
          </p:cNvPr>
          <p:cNvSpPr/>
          <p:nvPr/>
        </p:nvSpPr>
        <p:spPr bwMode="auto">
          <a:xfrm>
            <a:off x="4657239" y="1212960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/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機能配置</a:t>
            </a:r>
          </a:p>
        </p:txBody>
      </p:sp>
      <p:sp>
        <p:nvSpPr>
          <p:cNvPr id="14" name="テキスト ボックス 34">
            <a:extLst>
              <a:ext uri="{FF2B5EF4-FFF2-40B4-BE49-F238E27FC236}">
                <a16:creationId xmlns:a16="http://schemas.microsoft.com/office/drawing/2014/main" id="{7156AB79-F974-4DB6-B17F-DA1337511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603" y="1691483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/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r>
              <a:rPr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ヒアリングの際に検知した課題をリスト化し、重要度などの条件に基づき仕訳</a:t>
            </a: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r>
              <a:rPr lang="ja-JP" altLang="en-US" sz="12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課題をベースに施策の検討を行う</a:t>
            </a: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角丸四角形 15">
            <a:extLst>
              <a:ext uri="{FF2B5EF4-FFF2-40B4-BE49-F238E27FC236}">
                <a16:creationId xmlns:a16="http://schemas.microsoft.com/office/drawing/2014/main" id="{50941CBF-90D3-423F-8613-23A0236D9DB1}"/>
              </a:ext>
            </a:extLst>
          </p:cNvPr>
          <p:cNvSpPr/>
          <p:nvPr/>
        </p:nvSpPr>
        <p:spPr bwMode="auto">
          <a:xfrm>
            <a:off x="8531207" y="3781695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/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ビジネスケース</a:t>
            </a:r>
          </a:p>
        </p:txBody>
      </p:sp>
      <p:sp>
        <p:nvSpPr>
          <p:cNvPr id="16" name="テキスト ボックス 34">
            <a:extLst>
              <a:ext uri="{FF2B5EF4-FFF2-40B4-BE49-F238E27FC236}">
                <a16:creationId xmlns:a16="http://schemas.microsoft.com/office/drawing/2014/main" id="{B362B475-B850-4C6B-A54C-9EFC1D33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603" y="4260218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>
            <a:defPPr>
              <a:defRPr lang="de-DE"/>
            </a:defPPr>
            <a:lvl1pPr marL="85725" indent="-8572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 b="0" ker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標準化</a:t>
            </a:r>
            <a:r>
              <a:rPr kumimoji="0" lang="en-US" altLang="ja-JP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効率化効果試算</a:t>
            </a:r>
          </a:p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現状費用（ベースライン）に対する投資対効果の試算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EC83C9C8-961B-4084-9177-900DC8199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0882" y="5170007"/>
            <a:ext cx="2520000" cy="1005034"/>
          </a:xfrm>
          <a:prstGeom prst="rect">
            <a:avLst/>
          </a:prstGeom>
          <a:noFill/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</p:spPr>
      </p:pic>
      <p:sp>
        <p:nvSpPr>
          <p:cNvPr id="20" name="角丸四角形 23">
            <a:extLst>
              <a:ext uri="{FF2B5EF4-FFF2-40B4-BE49-F238E27FC236}">
                <a16:creationId xmlns:a16="http://schemas.microsoft.com/office/drawing/2014/main" id="{1DAC0E10-E01A-47C6-A4D8-4F8B42296C92}"/>
              </a:ext>
            </a:extLst>
          </p:cNvPr>
          <p:cNvSpPr/>
          <p:nvPr/>
        </p:nvSpPr>
        <p:spPr bwMode="auto">
          <a:xfrm>
            <a:off x="4657239" y="3781695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/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実行スケジュール＆実行体制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テキスト ボックス 32">
            <a:extLst>
              <a:ext uri="{FF2B5EF4-FFF2-40B4-BE49-F238E27FC236}">
                <a16:creationId xmlns:a16="http://schemas.microsoft.com/office/drawing/2014/main" id="{760D469B-4DB7-444A-BD50-E6812868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983" y="4260218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>
            <a:defPPr>
              <a:defRPr lang="de-DE"/>
            </a:defPPr>
            <a:lvl1pPr marL="85725" indent="-8572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 b="0" ker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>
                <a:solidFill>
                  <a:srgbClr val="000000"/>
                </a:solidFill>
              </a:rPr>
              <a:t>次のフェーズに向けての実行</a:t>
            </a: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スケジュール・マイルストン定義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>
                <a:solidFill>
                  <a:srgbClr val="000000"/>
                </a:solidFill>
              </a:rPr>
              <a:t>各ロールと役割が定義された実行体制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BEF778F0-38B6-4E48-9737-719080434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59568" y="4981100"/>
            <a:ext cx="1532566" cy="996923"/>
          </a:xfrm>
          <a:prstGeom prst="rect">
            <a:avLst/>
          </a:prstGeom>
          <a:noFill/>
          <a:ln w="6350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73C1F7-727B-4ACE-9B6B-A0DAD3FBCD32}"/>
              </a:ext>
            </a:extLst>
          </p:cNvPr>
          <p:cNvSpPr txBox="1"/>
          <p:nvPr/>
        </p:nvSpPr>
        <p:spPr>
          <a:xfrm rot="20128888">
            <a:off x="9362803" y="5591053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7735B82-2DA8-4CB8-AAFA-0BA1FAFD5557}"/>
              </a:ext>
            </a:extLst>
          </p:cNvPr>
          <p:cNvSpPr txBox="1"/>
          <p:nvPr/>
        </p:nvSpPr>
        <p:spPr>
          <a:xfrm rot="20128888">
            <a:off x="9312435" y="2825109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6299213E-7179-4778-A344-E8B2170303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3581" y="5329438"/>
            <a:ext cx="1854505" cy="102869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A2F2FF7-6F61-4743-9BBB-B10746C5E1FB}"/>
              </a:ext>
            </a:extLst>
          </p:cNvPr>
          <p:cNvSpPr txBox="1"/>
          <p:nvPr/>
        </p:nvSpPr>
        <p:spPr>
          <a:xfrm rot="20128888">
            <a:off x="5301521" y="5591053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  <p:sp>
        <p:nvSpPr>
          <p:cNvPr id="31" name="角丸四角形 23">
            <a:extLst>
              <a:ext uri="{FF2B5EF4-FFF2-40B4-BE49-F238E27FC236}">
                <a16:creationId xmlns:a16="http://schemas.microsoft.com/office/drawing/2014/main" id="{E190E795-DA89-435A-A365-774432E8FF20}"/>
              </a:ext>
            </a:extLst>
          </p:cNvPr>
          <p:cNvSpPr/>
          <p:nvPr/>
        </p:nvSpPr>
        <p:spPr bwMode="auto">
          <a:xfrm>
            <a:off x="8531207" y="1212960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/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課題一覧＆施策一覧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E1C053-7270-41E3-A1E6-6D573BD4628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022" y="2299524"/>
            <a:ext cx="3024071" cy="113005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1A9CAA-4ACB-4EE6-8BE8-6EFC7A757D50}"/>
              </a:ext>
            </a:extLst>
          </p:cNvPr>
          <p:cNvSpPr txBox="1"/>
          <p:nvPr/>
        </p:nvSpPr>
        <p:spPr>
          <a:xfrm rot="20128888">
            <a:off x="1355156" y="2825109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19B729-086E-49BF-849F-06E130F20A33}"/>
              </a:ext>
            </a:extLst>
          </p:cNvPr>
          <p:cNvSpPr txBox="1"/>
          <p:nvPr/>
        </p:nvSpPr>
        <p:spPr>
          <a:xfrm rot="20128888">
            <a:off x="5364041" y="2825109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  <p:sp>
        <p:nvSpPr>
          <p:cNvPr id="37" name="テキスト ボックス 28">
            <a:extLst>
              <a:ext uri="{FF2B5EF4-FFF2-40B4-BE49-F238E27FC236}">
                <a16:creationId xmlns:a16="http://schemas.microsoft.com/office/drawing/2014/main" id="{DE03B5A2-CC0D-49A6-8B6F-B0E44C12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983" y="1691483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/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r>
              <a:rPr lang="en-US" altLang="ja-JP" sz="1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SSC</a:t>
            </a:r>
            <a:r>
              <a:rPr lang="ja-JP" altLang="en-US" sz="1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対象業務切り分け</a:t>
            </a:r>
            <a:endParaRPr lang="en-US" altLang="ja-JP" sz="12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79133" indent="-79133" defTabSz="844083">
              <a:spcBef>
                <a:spcPts val="277"/>
              </a:spcBef>
              <a:buFont typeface="Arial" charset="0"/>
              <a:buChar char="•"/>
              <a:defRPr/>
            </a:pPr>
            <a:r>
              <a:rPr lang="ja-JP" altLang="en-US" sz="12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役割分担などを定義</a:t>
            </a: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6">
            <a:extLst>
              <a:ext uri="{FF2B5EF4-FFF2-40B4-BE49-F238E27FC236}">
                <a16:creationId xmlns:a16="http://schemas.microsoft.com/office/drawing/2014/main" id="{954EAE86-EC56-485D-A57F-EB295E3E7F00}"/>
              </a:ext>
            </a:extLst>
          </p:cNvPr>
          <p:cNvSpPr/>
          <p:nvPr/>
        </p:nvSpPr>
        <p:spPr bwMode="auto">
          <a:xfrm>
            <a:off x="783271" y="3781695"/>
            <a:ext cx="2880000" cy="43200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3231" tIns="66462" rIns="33231" bIns="66462" anchor="ctr">
            <a:noAutofit/>
          </a:bodyPr>
          <a:lstStyle/>
          <a:p>
            <a:pPr marL="164127" marR="0" lvl="0" indent="-164127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0" dirty="0">
                <a:solidFill>
                  <a:sysClr val="window" lastClr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ワーキングモデル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0E24432-B976-4C16-A197-639E698A6B5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105" y="4948712"/>
            <a:ext cx="2630590" cy="117095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1" name="テキスト ボックス 32">
            <a:extLst>
              <a:ext uri="{FF2B5EF4-FFF2-40B4-BE49-F238E27FC236}">
                <a16:creationId xmlns:a16="http://schemas.microsoft.com/office/drawing/2014/main" id="{AE74C063-4063-4AA2-9F6A-888D94BD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1" y="4260218"/>
            <a:ext cx="2880000" cy="7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noAutofit/>
          </a:bodyPr>
          <a:lstStyle>
            <a:defPPr>
              <a:defRPr lang="de-DE"/>
            </a:defPPr>
            <a:lvl1pPr marL="85725" indent="-85725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charset="0"/>
              <a:buChar char="•"/>
              <a:defRPr sz="1200" b="0" ker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dirty="0">
                <a:solidFill>
                  <a:srgbClr val="000000"/>
                </a:solidFill>
              </a:rPr>
              <a:t>運用保守の機能配置検討</a:t>
            </a:r>
            <a:endParaRPr lang="en-US" altLang="ja-JP" dirty="0">
              <a:solidFill>
                <a:srgbClr val="000000"/>
              </a:solidFill>
            </a:endParaRPr>
          </a:p>
          <a:p>
            <a:pPr marL="79133" marR="0" lvl="0" indent="-79133" defTabSz="844083" eaLnBrk="1" fontAlgn="auto" latinLnBrk="0" hangingPunct="1">
              <a:lnSpc>
                <a:spcPct val="100000"/>
              </a:lnSpc>
              <a:spcBef>
                <a:spcPts val="277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ja-JP" dirty="0">
                <a:solidFill>
                  <a:srgbClr val="000000"/>
                </a:solidFill>
              </a:rPr>
              <a:t>ITMS</a:t>
            </a:r>
            <a:r>
              <a:rPr lang="ja-JP" altLang="en-US" dirty="0">
                <a:solidFill>
                  <a:srgbClr val="000000"/>
                </a:solidFill>
              </a:rPr>
              <a:t>ワーキングモデルの</a:t>
            </a:r>
            <a:r>
              <a:rPr kumimoji="0" lang="ja-JP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kumimoji="0" lang="en-US" altLang="ja-JP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E8458DA9-3655-4653-8356-09B9C651D0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4788" y="5267030"/>
            <a:ext cx="2438828" cy="109110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C595AFF-07A0-449E-9C7E-6100EC652493}"/>
              </a:ext>
            </a:extLst>
          </p:cNvPr>
          <p:cNvSpPr txBox="1"/>
          <p:nvPr/>
        </p:nvSpPr>
        <p:spPr>
          <a:xfrm rot="20128888">
            <a:off x="1624754" y="5591053"/>
            <a:ext cx="119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rgbClr val="FF0000"/>
                </a:solidFill>
              </a:rPr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160906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2A62ED70-AEDE-4210-AF68-DC0C1B6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標準化構想フェーズ：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推進体制（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ption1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A43348B8-E2AF-40F5-A560-5D251C1736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C45185-D9D4-4896-9BAC-395B2F0EBC1A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5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3BC08907-C632-4DE8-9B2B-7ED6BD5F1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6">
                    <a:lumMod val="60000"/>
                    <a:lumOff val="4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© Copyright FPT Software - Confidential</a:t>
            </a:r>
            <a:endParaRPr lang="x-none" altLang="ja-JP" dirty="0">
              <a:solidFill>
                <a:schemeClr val="accent6">
                  <a:lumMod val="60000"/>
                  <a:lumOff val="4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72">
            <a:extLst>
              <a:ext uri="{FF2B5EF4-FFF2-40B4-BE49-F238E27FC236}">
                <a16:creationId xmlns:a16="http://schemas.microsoft.com/office/drawing/2014/main" id="{ACF3A7C6-EBC6-4752-983F-29C89E1F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283" y="3191443"/>
            <a:ext cx="288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アドバイザリ</a:t>
            </a:r>
          </a:p>
        </p:txBody>
      </p:sp>
      <p:sp>
        <p:nvSpPr>
          <p:cNvPr id="8" name="Rectangle 74">
            <a:extLst>
              <a:ext uri="{FF2B5EF4-FFF2-40B4-BE49-F238E27FC236}">
                <a16:creationId xmlns:a16="http://schemas.microsoft.com/office/drawing/2014/main" id="{837BF457-BBFE-4ABE-B581-2D18BF3F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283" y="3620222"/>
            <a:ext cx="2880000" cy="79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t"/>
          <a:lstStyle/>
          <a:p>
            <a:pPr algn="ctr">
              <a:defRPr/>
            </a:pPr>
            <a:r>
              <a:rPr kumimoji="0" lang="en-US" altLang="ja-JP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FPT</a:t>
            </a:r>
          </a:p>
          <a:p>
            <a:pPr algn="ctr">
              <a:defRPr/>
            </a:pP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業務チーム：</a:t>
            </a: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&lt;remove&gt;</a:t>
            </a: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チーム：</a:t>
            </a: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&lt;remove&gt;</a:t>
            </a: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AutoShape 55">
            <a:extLst>
              <a:ext uri="{FF2B5EF4-FFF2-40B4-BE49-F238E27FC236}">
                <a16:creationId xmlns:a16="http://schemas.microsoft.com/office/drawing/2014/main" id="{16B6CA61-A25E-4A74-BDB4-FD022414636E}"/>
              </a:ext>
            </a:extLst>
          </p:cNvPr>
          <p:cNvCxnSpPr>
            <a:cxnSpLocks noChangeShapeType="1"/>
            <a:stCxn id="25" idx="0"/>
            <a:endCxn id="22" idx="2"/>
          </p:cNvCxnSpPr>
          <p:nvPr/>
        </p:nvCxnSpPr>
        <p:spPr bwMode="auto">
          <a:xfrm flipV="1">
            <a:off x="6085730" y="2251018"/>
            <a:ext cx="0" cy="946775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</p:cxnSp>
      <p:sp>
        <p:nvSpPr>
          <p:cNvPr id="10" name="Rectangle 39">
            <a:extLst>
              <a:ext uri="{FF2B5EF4-FFF2-40B4-BE49-F238E27FC236}">
                <a16:creationId xmlns:a16="http://schemas.microsoft.com/office/drawing/2014/main" id="{49AF2034-3A1E-4954-AC0A-7E2F1A3A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78" y="5119796"/>
            <a:ext cx="2880000" cy="1404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ja-JP" altLang="en-US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</a:t>
            </a:r>
            <a:endParaRPr kumimoji="0" lang="en-US" altLang="ja-JP" sz="1400" u="sng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部門内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各部長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課長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98D51BDC-6499-4382-9BD2-D67E529F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78" y="4683506"/>
            <a:ext cx="288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部門ヒアリング対象</a:t>
            </a:r>
          </a:p>
        </p:txBody>
      </p:sp>
      <p:sp>
        <p:nvSpPr>
          <p:cNvPr id="12" name="Rectangle 72">
            <a:extLst>
              <a:ext uri="{FF2B5EF4-FFF2-40B4-BE49-F238E27FC236}">
                <a16:creationId xmlns:a16="http://schemas.microsoft.com/office/drawing/2014/main" id="{0C2BD056-25F4-4D22-88C7-0CD18A23E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78" y="3197793"/>
            <a:ext cx="288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事務局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061C3F3-2E5D-4E65-9266-9613B682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76" y="3626572"/>
            <a:ext cx="2880000" cy="79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ja-JP" altLang="en-US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</a:t>
            </a:r>
            <a:endParaRPr kumimoji="0" lang="en-US" altLang="ja-JP" sz="1400" u="sng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〇〇部長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課長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39">
            <a:extLst>
              <a:ext uri="{FF2B5EF4-FFF2-40B4-BE49-F238E27FC236}">
                <a16:creationId xmlns:a16="http://schemas.microsoft.com/office/drawing/2014/main" id="{D84969A7-0D5C-4B08-A565-8332630F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730" y="5119746"/>
            <a:ext cx="1440000" cy="1404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en-US" altLang="ja-JP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FPT</a:t>
            </a: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業務チーム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スタッフ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</a:p>
          <a:p>
            <a:pPr algn="ctr">
              <a:defRPr/>
            </a:pP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スタッフ</a:t>
            </a: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AutoShape 52">
            <a:extLst>
              <a:ext uri="{FF2B5EF4-FFF2-40B4-BE49-F238E27FC236}">
                <a16:creationId xmlns:a16="http://schemas.microsoft.com/office/drawing/2014/main" id="{4A4B138F-76DA-4A6D-BCA2-79479697090C}"/>
              </a:ext>
            </a:extLst>
          </p:cNvPr>
          <p:cNvCxnSpPr>
            <a:cxnSpLocks noChangeShapeType="1"/>
            <a:endCxn id="25" idx="2"/>
          </p:cNvCxnSpPr>
          <p:nvPr/>
        </p:nvCxnSpPr>
        <p:spPr bwMode="auto">
          <a:xfrm rot="5400000" flipH="1" flipV="1">
            <a:off x="5568499" y="4147025"/>
            <a:ext cx="1034463" cy="1270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8" name="AutoShape 52">
            <a:extLst>
              <a:ext uri="{FF2B5EF4-FFF2-40B4-BE49-F238E27FC236}">
                <a16:creationId xmlns:a16="http://schemas.microsoft.com/office/drawing/2014/main" id="{E62333D8-2E67-4DFC-9A43-4DA3CEFB9E91}"/>
              </a:ext>
            </a:extLst>
          </p:cNvPr>
          <p:cNvCxnSpPr>
            <a:cxnSpLocks noChangeShapeType="1"/>
            <a:endCxn id="26" idx="1"/>
          </p:cNvCxnSpPr>
          <p:nvPr/>
        </p:nvCxnSpPr>
        <p:spPr bwMode="auto">
          <a:xfrm flipV="1">
            <a:off x="3931178" y="4018339"/>
            <a:ext cx="714552" cy="1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9" name="Rectangle 39">
            <a:extLst>
              <a:ext uri="{FF2B5EF4-FFF2-40B4-BE49-F238E27FC236}">
                <a16:creationId xmlns:a16="http://schemas.microsoft.com/office/drawing/2014/main" id="{249A7A45-B05C-488A-A1C2-C72A308CD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5119746"/>
            <a:ext cx="1440000" cy="1404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ja-JP" altLang="en-US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</a:t>
            </a:r>
            <a:endParaRPr kumimoji="0" lang="en-US" altLang="ja-JP" sz="1400" u="sng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○○様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カギ線コネクタ 39">
            <a:extLst>
              <a:ext uri="{FF2B5EF4-FFF2-40B4-BE49-F238E27FC236}">
                <a16:creationId xmlns:a16="http://schemas.microsoft.com/office/drawing/2014/main" id="{9A264423-D46C-44E1-B7CE-9013BDE5B6CE}"/>
              </a:ext>
            </a:extLst>
          </p:cNvPr>
          <p:cNvCxnSpPr>
            <a:stCxn id="8" idx="1"/>
            <a:endCxn id="27" idx="3"/>
          </p:cNvCxnSpPr>
          <p:nvPr/>
        </p:nvCxnSpPr>
        <p:spPr bwMode="auto">
          <a:xfrm rot="10800000" flipV="1">
            <a:off x="7525731" y="4016221"/>
            <a:ext cx="714553" cy="21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AutoShape 52">
            <a:extLst>
              <a:ext uri="{FF2B5EF4-FFF2-40B4-BE49-F238E27FC236}">
                <a16:creationId xmlns:a16="http://schemas.microsoft.com/office/drawing/2014/main" id="{B1572263-5942-424C-81F6-ECE1B540CD57}"/>
              </a:ext>
            </a:extLst>
          </p:cNvPr>
          <p:cNvCxnSpPr>
            <a:cxnSpLocks noChangeShapeType="1"/>
            <a:stCxn id="10" idx="3"/>
            <a:endCxn id="19" idx="1"/>
          </p:cNvCxnSpPr>
          <p:nvPr/>
        </p:nvCxnSpPr>
        <p:spPr bwMode="auto">
          <a:xfrm flipV="1">
            <a:off x="3931178" y="5821746"/>
            <a:ext cx="714552" cy="50"/>
          </a:xfrm>
          <a:prstGeom prst="bentConnector3">
            <a:avLst>
              <a:gd name="adj1" fmla="val 5000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22" name="Rectangle 3">
            <a:extLst>
              <a:ext uri="{FF2B5EF4-FFF2-40B4-BE49-F238E27FC236}">
                <a16:creationId xmlns:a16="http://schemas.microsoft.com/office/drawing/2014/main" id="{B2B737F3-EC8F-438C-8D87-082989E6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1819018"/>
            <a:ext cx="288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プロジェクトオーナー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61DFEA7-D77A-4E7A-9883-5D83A69B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2221792"/>
            <a:ext cx="1440000" cy="720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ja-JP" altLang="en-US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</a:t>
            </a:r>
            <a:endParaRPr kumimoji="0" lang="en-US" altLang="ja-JP" sz="1400" u="sng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〇〇取締役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835AF024-41D9-411E-AA38-4BF18D4B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730" y="2221792"/>
            <a:ext cx="1440000" cy="720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en-US" altLang="ja-JP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FPT</a:t>
            </a:r>
          </a:p>
          <a:p>
            <a:pPr algn="ctr">
              <a:defRPr/>
            </a:pP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&lt;remove&gt;</a:t>
            </a: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endParaRPr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99B91CD7-E1A2-4103-8709-CF84924DC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3197793"/>
            <a:ext cx="288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プロジェクトリーダー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2CBC2EA7-5571-4B43-BD0F-CFA63862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3622339"/>
            <a:ext cx="1440000" cy="79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ja-JP" altLang="en-US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</a:t>
            </a:r>
            <a:endParaRPr kumimoji="0" lang="en-US" altLang="ja-JP" sz="1400" u="sng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〇〇部長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1254F786-B984-4FEF-8832-B838D9C9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730" y="3622339"/>
            <a:ext cx="1440000" cy="79200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en-US" altLang="ja-JP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FPT</a:t>
            </a:r>
          </a:p>
          <a:p>
            <a:pPr algn="ctr">
              <a:defRPr/>
            </a:pP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&lt;remove&gt;</a:t>
            </a:r>
            <a:endParaRPr lang="en-US" altLang="ja-JP" sz="12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Rectangle 37">
            <a:extLst>
              <a:ext uri="{FF2B5EF4-FFF2-40B4-BE49-F238E27FC236}">
                <a16:creationId xmlns:a16="http://schemas.microsoft.com/office/drawing/2014/main" id="{1C4AF5AA-20D1-4A6B-8D22-4A4AF3C5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30" y="4683506"/>
            <a:ext cx="4320000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 anchor="ctr"/>
          <a:lstStyle/>
          <a:p>
            <a:pPr algn="ctr">
              <a:defRPr/>
            </a:pPr>
            <a:r>
              <a:rPr kumimoji="0" lang="ja-JP" altLang="en-US" sz="1200" b="1" kern="0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プロジェクトメンバー</a:t>
            </a:r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7C33FD70-279A-45E3-B02E-40F7B5C509B9}"/>
              </a:ext>
            </a:extLst>
          </p:cNvPr>
          <p:cNvSpPr txBox="1">
            <a:spLocks/>
          </p:cNvSpPr>
          <p:nvPr/>
        </p:nvSpPr>
        <p:spPr>
          <a:xfrm>
            <a:off x="304800" y="956966"/>
            <a:ext cx="1155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標準化構想を実施させていただいた場合、下記のような体制で推進することを想定しています。</a:t>
            </a:r>
            <a:br>
              <a:rPr lang="ja-JP" altLang="en-US" sz="18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800" dirty="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（貴社側の体制については、弊社想定です） 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5D5A066D-D224-4985-A397-4B5F3917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730" y="5119746"/>
            <a:ext cx="1440000" cy="140400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000" tIns="10800" rIns="36000" bIns="10800"/>
          <a:lstStyle/>
          <a:p>
            <a:pPr algn="ctr">
              <a:defRPr/>
            </a:pPr>
            <a:r>
              <a:rPr kumimoji="0" lang="en-US" altLang="ja-JP" sz="1400" u="sng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FPT</a:t>
            </a:r>
          </a:p>
          <a:p>
            <a:pPr algn="ctr">
              <a:defRPr/>
            </a:pP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チーム</a:t>
            </a:r>
            <a:endParaRPr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マネジャー*</a:t>
            </a:r>
            <a:endParaRPr kumimoji="0" lang="en-US" altLang="ja-JP" sz="1400" kern="0" dirty="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>
              <a:defRPr/>
            </a:pPr>
            <a:r>
              <a:rPr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スタッフ</a:t>
            </a:r>
            <a:r>
              <a:rPr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</a:p>
          <a:p>
            <a:pPr algn="ctr">
              <a:defRPr/>
            </a:pPr>
            <a:r>
              <a:rPr kumimoji="0" lang="ja-JP" altLang="en-US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スタッフ</a:t>
            </a:r>
            <a:r>
              <a:rPr kumimoji="0" lang="en-US" altLang="ja-JP" sz="1400" kern="0" dirty="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</a:p>
        </p:txBody>
      </p:sp>
      <p:sp>
        <p:nvSpPr>
          <p:cNvPr id="49" name="テキスト ボックス 4">
            <a:extLst>
              <a:ext uri="{FF2B5EF4-FFF2-40B4-BE49-F238E27FC236}">
                <a16:creationId xmlns:a16="http://schemas.microsoft.com/office/drawing/2014/main" id="{6718B509-8477-4CE3-B353-F0238E27049F}"/>
              </a:ext>
            </a:extLst>
          </p:cNvPr>
          <p:cNvSpPr txBox="1"/>
          <p:nvPr/>
        </p:nvSpPr>
        <p:spPr>
          <a:xfrm>
            <a:off x="9228168" y="6136580"/>
            <a:ext cx="2355123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ja-JP" altLang="en-US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名前に「*」が付いているメンバーはパートタイムアサイン</a:t>
            </a:r>
            <a:endParaRPr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5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34EA2"/>
      </a:dk1>
      <a:lt1>
        <a:sysClr val="window" lastClr="FFFFFF"/>
      </a:lt1>
      <a:dk2>
        <a:srgbClr val="19226D"/>
      </a:dk2>
      <a:lt2>
        <a:srgbClr val="F37021"/>
      </a:lt2>
      <a:accent1>
        <a:srgbClr val="33B2C1"/>
      </a:accent1>
      <a:accent2>
        <a:srgbClr val="50B848"/>
      </a:accent2>
      <a:accent3>
        <a:srgbClr val="F2F2F2"/>
      </a:accent3>
      <a:accent4>
        <a:srgbClr val="BFBFBF"/>
      </a:accent4>
      <a:accent5>
        <a:srgbClr val="171616"/>
      </a:accent5>
      <a:accent6>
        <a:srgbClr val="AEABAB"/>
      </a:accent6>
      <a:hlink>
        <a:srgbClr val="F37021"/>
      </a:hlink>
      <a:folHlink>
        <a:srgbClr val="F37021"/>
      </a:folHlink>
    </a:clrScheme>
    <a:fontScheme name="FPT Software temp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 kumimoji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FE7F3B6C35C4ABB5C784669D8EACE" ma:contentTypeVersion="3" ma:contentTypeDescription="Create a new document." ma:contentTypeScope="" ma:versionID="a619e2d77f4bc55d90e7f3825154155f">
  <xsd:schema xmlns:xsd="http://www.w3.org/2001/XMLSchema" xmlns:xs="http://www.w3.org/2001/XMLSchema" xmlns:p="http://schemas.microsoft.com/office/2006/metadata/properties" xmlns:ns2="06dc3c88-ddf6-4b25-a36d-e00c8ec64d85" targetNamespace="http://schemas.microsoft.com/office/2006/metadata/properties" ma:root="true" ma:fieldsID="7636435bc898783fa7c0d0b91afbaa76" ns2:_="">
    <xsd:import namespace="06dc3c88-ddf6-4b25-a36d-e00c8ec64d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c3c88-ddf6-4b25-a36d-e00c8ec64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CC54F3-041F-4441-B431-1D510C67805C}">
  <ds:schemaRefs>
    <ds:schemaRef ds:uri="06dc3c88-ddf6-4b25-a36d-e00c8ec64d8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9F728A-6359-4C58-A9DE-C25FA0734548}">
  <ds:schemaRefs>
    <ds:schemaRef ds:uri="06dc3c88-ddf6-4b25-a36d-e00c8ec64d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541117-A8F9-4570-918F-8C50073D65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Words>1668</Words>
  <Application>Microsoft Office PowerPoint</Application>
  <PresentationFormat>Widescreen</PresentationFormat>
  <Paragraphs>194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Meiryo UI</vt:lpstr>
      <vt:lpstr>Meiryo</vt:lpstr>
      <vt:lpstr>Meiryo</vt:lpstr>
      <vt:lpstr>游ゴシック</vt:lpstr>
      <vt:lpstr>Arial</vt:lpstr>
      <vt:lpstr>Segoe UI</vt:lpstr>
      <vt:lpstr>Segoe UI Black</vt:lpstr>
      <vt:lpstr>Wingdings</vt:lpstr>
      <vt:lpstr>Office Theme</vt:lpstr>
      <vt:lpstr>プロジェクトスケジュール（案）</vt:lpstr>
      <vt:lpstr>プロジェクト体制案：構想策定期間（約4カ月間）</vt:lpstr>
      <vt:lpstr>FPTジャパンの戦略: End-to-end Services coverage</vt:lpstr>
      <vt:lpstr>標準化構想フェーズ：アウトプットイメージ</vt:lpstr>
      <vt:lpstr>標準化構想フェーズ：推進体制（Option1）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Quan Duc</cp:lastModifiedBy>
  <cp:revision>2</cp:revision>
  <cp:lastPrinted>2023-04-21T01:22:47Z</cp:lastPrinted>
  <dcterms:created xsi:type="dcterms:W3CDTF">2023-03-30T01:32:52Z</dcterms:created>
  <dcterms:modified xsi:type="dcterms:W3CDTF">2024-08-22T05:44:14Z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0x0101002EDFE7F3B6C35C4ABB5C784669D8EACE</vt:lpwstr>
  </property>
</Properties>
</file>