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7" r:id="rId7"/>
    <p:sldId id="263" r:id="rId8"/>
    <p:sldId id="266" r:id="rId9"/>
    <p:sldId id="257" r:id="rId10"/>
    <p:sldId id="264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47033-6691-430E-A302-8482F1D8C17A}" v="1177" dt="2023-12-21T07:57:02.095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98" autoAdjust="0"/>
  </p:normalViewPr>
  <p:slideViewPr>
    <p:cSldViewPr showGuides="1">
      <p:cViewPr varScale="1">
        <p:scale>
          <a:sx n="56" d="100"/>
          <a:sy n="56" d="100"/>
        </p:scale>
        <p:origin x="1068" y="-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D2B910EB-A2E6-2A68-44A8-F9BBEB097010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input{C:/IGUANATEX/Iguanatex.tex}&#10;\begin{document}&#10;  \begin{tikzpicture}&#10; \begin{axis}[&#10;  name=plot, xmin=250, xmax=3818,ymin=0.0, ymax=1.0, &#10;  line width=.8pt,&#10;  smooth,&#10;  samples=30,&#10;  label style={font=\color{\mycolor!75!black}\sf\bfseries\small},&#10;  xlabel={số sóng ($\mathbf{cm}^{\mathbf{-1}}$)},&#10;  ylabel={độ truyền qua},&#10;  height=0.4\textwidth, width=1.3\textwidth,&#10;  %   legend pos=north east,&#10;  grid=both, % Thêm nét gạch cho cả ox và oy&#10;  grid style={\mycolor!30,ultra thin}, % Kiểu dáng và màu sắc của nét gạch&#10;  tick label style={font=\sf\bf\tiny\color{\mycolor!65!black}},&#10;  x dir=reverse, % Đảo ngược trục x&#10;  minor x tick num=1,&#10;  minor y tick num=1,&#10;  major y tick style={thick,\mycolor!75!black,font=\tiny},&#10;  major x tick style={thick,\mycolor!75!black,font=\tiny},&#10;  %   extra x ticks={250},&#10;  %   extra x tick style={ultra thin},&#10;  ytick={0.1,0.2,...,1.0},&#10;  xtick={250,500,750,...,3750},&#10;  axis line style={\mycolor},%Màu sắc khung đồ thị&#10;  xtick pos=bottom, % Chỉ hiển thị nét gạch ở dưới&#10;  ytick pos=left, % Chỉ hiển thị nét gạch ở trái&#10;  ytick align=outside,&#10;  ]&#10;  \addplot [\mycolor,smooth,name path=A] table[x=x,y=y1]  {D:/MYDOCUMENT/LATEX_DOCUMENT/SOANLATEX/HOA_THANG11_2023/PhoIR/butylAncolhol.txt};&#10;  % Đường nằm ngang phía trên (để tô màu vùng giới hạn)&#10;  \path[name path=upper] (axis cs:250,1) -- (axis cs:3818,1);&#10;  % Tô màu vùng giới hạn bởi đường đồ thị và đường nằm ngang&#10;  \addplot [\mycolor!60,opacity=.4] fill between[of=A and upper];&#10; \end{axis}&#10; %\node[above= 3pt of plot,font=\color{\mycolor!75!black}\sf\bf] { phổ IR của butyl ancolhol};&#10;\end{tikzpicture}&#10;\end{document}" title="IguanaTex Bitmap Display">
            <a:extLst>
              <a:ext uri="{FF2B5EF4-FFF2-40B4-BE49-F238E27FC236}">
                <a16:creationId xmlns:a16="http://schemas.microsoft.com/office/drawing/2014/main" id="{C9B1780E-DFE8-0C66-1B96-6AD83070A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3661"/>
            <a:ext cx="10170592" cy="2755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AB0CC-5D31-1516-6DA7-ED8541B22C1E}"/>
              </a:ext>
            </a:extLst>
          </p:cNvPr>
          <p:cNvSpPr txBox="1"/>
          <p:nvPr/>
        </p:nvSpPr>
        <p:spPr>
          <a:xfrm>
            <a:off x="4343400" y="1219200"/>
            <a:ext cx="474328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pt-BR" sz="2800">
                <a:solidFill>
                  <a:sysClr val="windowText" lastClr="000000"/>
                </a:solidFill>
                <a:latin typeface="#9Slide03 Encode SeEx Extrabold" panose="00000905000000000000" pitchFamily="2" charset="0"/>
              </a:rPr>
              <a:t>phổ IR của butyl ancolhol</a:t>
            </a:r>
            <a:endParaRPr lang="en-US" sz="2800">
              <a:solidFill>
                <a:sysClr val="windowText" lastClr="000000"/>
              </a:solidFill>
              <a:latin typeface="#9Slide03 Encode SeEx Extrabold" panose="00000905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input{C:/IGUANATEX/Iguanatex.tex}&#10;\begin{document}&#10;  %%%================ Phổ IR của acetone ==================%%%&#10;\[ \begin{tikzpicture}&#10; \begin{axis}[&#10;  name=plot,&#10;  line width=0.8pt,&#10;  smooth,&#10;  samples=30,&#10;  axis line style={\mycolor},&#10;  grid=both,&#10;  grid style={\mycolor!30,ultra thin},&#10;  xmin=450, xmax=3798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4000},&#10;  ytick={0.0,0.1,...,1.0},&#10;  xtick pos=bottom,&#10;  ytick pos=left,&#10;  ]&#10;  \addplot [\mycolor,smooth,name path=A] table[x=x,y=y1]{D:/MYDOCUMENT/LATEX_DOCUMENT/SOANLATEX/HOA_THANG11_2023/PhoIR/acetone.txt};&#10;  \path[name path=upper] (axis cs:450,1) -- (axis cs:3798,1);&#10;  \addplot[\mycolor!60,opacity=.4] fill between[of=A and upper];&#10; \end{axis}&#10; %\node[above= 3pt of plot,font=\color{\mycolor!75!black}\sf\bf] { phổ IR của 2-PROPANONE};&#10;\end{tikzpicture} \]&#10;\end{document}" title="IguanaTex Bitmap Display">
            <a:extLst>
              <a:ext uri="{FF2B5EF4-FFF2-40B4-BE49-F238E27FC236}">
                <a16:creationId xmlns:a16="http://schemas.microsoft.com/office/drawing/2014/main" id="{47FA9232-16C7-60C3-3C18-12DA6DA88B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6" y="1965960"/>
            <a:ext cx="10704641" cy="292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277115-B0BD-1BEA-C57A-AE8A5FE376BD}"/>
              </a:ext>
            </a:extLst>
          </p:cNvPr>
          <p:cNvSpPr txBox="1"/>
          <p:nvPr/>
        </p:nvSpPr>
        <p:spPr>
          <a:xfrm>
            <a:off x="4267200" y="1371600"/>
            <a:ext cx="37189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>
                <a:solidFill>
                  <a:sysClr val="windowText" lastClr="000000"/>
                </a:solidFill>
                <a:latin typeface="#9Slide03 Encode SeEx Extrabold" panose="00000905000000000000" pitchFamily="2" charset="0"/>
              </a:rPr>
              <a:t>phổ IR của 2-ACETONE</a:t>
            </a:r>
          </a:p>
        </p:txBody>
      </p:sp>
    </p:spTree>
    <p:extLst>
      <p:ext uri="{BB962C8B-B14F-4D97-AF65-F5344CB8AC3E}">
        <p14:creationId xmlns:p14="http://schemas.microsoft.com/office/powerpoint/2010/main" val="35083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input{C:/IGUANATEX/Iguanatex.tex}&#10;\begin{document}&#10;  %%%================ Phổ IR của divinylete ==================%%%&#10;\[ \begin{tikzpicture}&#10; \begin{axis}[&#10;  name=plot,&#10;  line width=0.8pt,&#10;  smooth,&#10;  samples=30,&#10;  axis line style={\mycolor},&#10;  grid=both,&#10;  grid style={\mycolor!30,ultra thin},&#10;  xmin=385.591, xmax=3792.02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4000},&#10;  ytick={0.0,0.1,...,1.0},&#10;  xtick pos=bottom,&#10;  ytick pos=left,&#10;  ]&#10;  \addplot [\mycolor,smooth,name path=A] table[x=x,y=y1]{D:/MYDOCUMENT/LATEX_DOCUMENT/SOANLATEX/HOA_THANG11_2023/PhoIR/divinylete.txt};&#10;  \path[name path=upper] (axis cs:385.591,1) -- (axis cs:3792.02,1);&#10;  \addplot[\mycolor!60,opacity=.4] fill between[of=A and upper];&#10; \end{axis}&#10; %\node[above= 3pt of plot,font=\color{\mycolor!75!black}\sf\bf] { phổ IR của DIVINYL ETE};&#10;\end{tikzpicture} \]&#10;\end{document}" title="IguanaTex Bitmap Display">
            <a:extLst>
              <a:ext uri="{FF2B5EF4-FFF2-40B4-BE49-F238E27FC236}">
                <a16:creationId xmlns:a16="http://schemas.microsoft.com/office/drawing/2014/main" id="{971F3D19-5A14-175A-2BB4-F81755C669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2" y="1874520"/>
            <a:ext cx="11373681" cy="3111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3C305-84D0-2E77-BF60-25BC24AF0282}"/>
              </a:ext>
            </a:extLst>
          </p:cNvPr>
          <p:cNvSpPr txBox="1"/>
          <p:nvPr/>
        </p:nvSpPr>
        <p:spPr>
          <a:xfrm>
            <a:off x="4419600" y="1066800"/>
            <a:ext cx="385201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>
                <a:solidFill>
                  <a:sysClr val="windowText" lastClr="000000"/>
                </a:solidFill>
                <a:latin typeface="#9Slide03 Encode SeEx Extrabold" panose="00000905000000000000" pitchFamily="2" charset="0"/>
              </a:rPr>
              <a:t>phổ IR của DIVINYL ETE</a:t>
            </a:r>
          </a:p>
        </p:txBody>
      </p:sp>
    </p:spTree>
    <p:extLst>
      <p:ext uri="{BB962C8B-B14F-4D97-AF65-F5344CB8AC3E}">
        <p14:creationId xmlns:p14="http://schemas.microsoft.com/office/powerpoint/2010/main" val="14965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input{C:/IGUANATEX/Iguanatex.tex}&#10;\begin{document}&#10;  %%%================ Phổ IR của trimetylamin ==================%%%&#10;\[ \begin{tikzpicture}&#10; \begin{axis}[&#10;  name=plot,&#10;  line width=0.8pt,&#10;  smooth,&#10;  samples=30,&#10;  axis line style={\mycolor},&#10;  grid=both,&#10;  grid style={\mycolor!30,ultra thin},&#10;  xmin=462, xmax=3786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3750},&#10;  ytick={0.0,0.1,...,0.9},&#10;  xtick pos=bottom,&#10;  ytick pos=left,&#10;  ]&#10;  \addplot [\mycolor,smooth,name path=A] table[x=x,y=y1]{D:/MYDOCUMENT/LATEX_DOCUMENT/SOANLATEX/HOA_THANG11_2023/PhoIR/trimetylamin.txt};&#10;  \path[name path=upper] (axis cs:462,1) -- (axis cs:3786,1);&#10;  \addplot[\mycolor!60,opacity=.4] fill between[of=A and upper];&#10; \end{axis}&#10; %\node[above= 3pt of plot,font=\color{\mycolor!75!black}\sf\bf] { phổ IR của Trimethyl amin};&#10;\end{tikzpicture} \]&#10;\end{document}" title="IguanaTex Bitmap Display">
            <a:extLst>
              <a:ext uri="{FF2B5EF4-FFF2-40B4-BE49-F238E27FC236}">
                <a16:creationId xmlns:a16="http://schemas.microsoft.com/office/drawing/2014/main" id="{EFBA2CDE-8732-7978-BA79-A6CD706882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0" y="1737361"/>
            <a:ext cx="10956450" cy="2960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61A41-BDEF-B52B-3A88-AC95BEEDF9EF}"/>
              </a:ext>
            </a:extLst>
          </p:cNvPr>
          <p:cNvSpPr txBox="1"/>
          <p:nvPr/>
        </p:nvSpPr>
        <p:spPr>
          <a:xfrm>
            <a:off x="4191000" y="914400"/>
            <a:ext cx="26690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ysClr val="windowText" lastClr="000000"/>
                </a:solidFill>
                <a:latin typeface="#9Slide03 Encode SeEx Extrabold" panose="00000905000000000000" pitchFamily="2" charset="0"/>
              </a:defRPr>
            </a:lvl1pPr>
          </a:lstStyle>
          <a:p>
            <a:r>
              <a:rPr lang="es-ES"/>
              <a:t>phổ IR của Trimethyl amin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input{C:/IGUANATEX/Iguanatex.tex}&#10;\begin{document}&#10;  %%%================ Phổ IR của 2methylbutan1ol ==================%%%&#10;\[ \begin{tikzpicture}&#10; \begin{axis}[&#10;  name=plot,&#10;  line width=0.8pt,&#10;  smooth,&#10;  samples=30,&#10;  axis line style={\mycolor},&#10;  grid=both,&#10;  grid style={\mycolor!30,ultra thin},&#10;  xmin=620.546, xmax=3996.49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4000},&#10;  ytick={0.1,0.2,...,0.9},&#10;  xtick pos=bottom,&#10;  ytick pos=left,&#10;  ]&#10;  \addplot [\mycolor,smooth,name path=A] table[x=x,y=y1]{D:/MYDOCUMENT/LATEX_DOCUMENT/SOANLATEX/HOA_THANG11_2023/PhoIR/2methylbutan1ol.txt};&#10;  \path[name path=upper] (axis cs:620.546,1) -- (axis cs:3996.49,1);&#10;  \addplot[\mycolor!60,opacity=.4] fill between[of=A and upper];&#10; \end{axis}&#10; %\node[above= 3pt of plot,font=\color{\mycolor!75!black}\sf\bf] { phổ IR của 2-Methylbutan-1-ol};&#10;\end{tikzpicture} \]&#10;\end{document}" title="IguanaTex Bitmap Display">
            <a:extLst>
              <a:ext uri="{FF2B5EF4-FFF2-40B4-BE49-F238E27FC236}">
                <a16:creationId xmlns:a16="http://schemas.microsoft.com/office/drawing/2014/main" id="{E6D33872-F9DC-5269-E9A7-118DDA4A48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3" y="1828801"/>
            <a:ext cx="10364209" cy="2800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B89BF-F8DF-6FB1-967F-69B4831DC3B6}"/>
              </a:ext>
            </a:extLst>
          </p:cNvPr>
          <p:cNvSpPr txBox="1"/>
          <p:nvPr/>
        </p:nvSpPr>
        <p:spPr>
          <a:xfrm>
            <a:off x="4114800" y="1143000"/>
            <a:ext cx="30521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ysClr val="windowText" lastClr="000000"/>
                </a:solidFill>
                <a:latin typeface="#9Slide03 Encode SeEx Extrabold" panose="00000905000000000000" pitchFamily="2" charset="0"/>
              </a:defRPr>
            </a:lvl1pPr>
          </a:lstStyle>
          <a:p>
            <a:r>
              <a:rPr lang="en-US"/>
              <a:t>phổ IR của 2-Methylbutan-1-ol</a:t>
            </a:r>
          </a:p>
        </p:txBody>
      </p:sp>
    </p:spTree>
    <p:extLst>
      <p:ext uri="{BB962C8B-B14F-4D97-AF65-F5344CB8AC3E}">
        <p14:creationId xmlns:p14="http://schemas.microsoft.com/office/powerpoint/2010/main" val="15524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71C27-2876-E414-6851-6032A112B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input{C:/IGUANATEX/Iguanatex.tex}&#10;\begin{document}&#10;  %%%================ Phổ IR của benzylancohol ==================%%%&#10;\[ \begin{tikzpicture}&#10; \begin{axis}[&#10;  name=plot,&#10;  line width=0.8pt,&#10;  smooth,&#10;  samples=30,&#10;  axis line style={\mycolor},&#10;  grid=both,&#10;  grid style={\mycolor!30,ultra thin},&#10;  xmin=401, xmax=3802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3750},&#10;  ytick={0.0,0.1,...,0.9},&#10;  xtick pos=bottom,&#10;  ytick pos=left,&#10;  ]&#10;  \addplot [\mycolor,smooth,name path=A] table[x=x,y=y1]{D:/MYDOCUMENT/LATEX_DOCUMENT/SOANLATEX/HOA_THANG11_2023/PhoIR/benzylancohol.txt};&#10;  \path[name path=upper] (axis cs:401,1) -- (axis cs:3802,1);&#10;  \addplot[\mycolor!60,opacity=.4] fill between[of=A and upper];&#10; \end{axis}&#10; \node[above= 3pt of plot,font=\color{\mycolor!75!black}\sf\bf] { phổ IR của Benzyl ancohol};&#10;\end{tikzpicture} \]&#10;\end{document}" title="IguanaTex Bitmap Display">
            <a:extLst>
              <a:ext uri="{FF2B5EF4-FFF2-40B4-BE49-F238E27FC236}">
                <a16:creationId xmlns:a16="http://schemas.microsoft.com/office/drawing/2014/main" id="{5C79475B-9ABE-03D7-5DE4-9181D6D9C6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0" y="1737362"/>
            <a:ext cx="10956450" cy="3388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E64F3A-2548-2DC9-6305-DE8A27FCB705}"/>
              </a:ext>
            </a:extLst>
          </p:cNvPr>
          <p:cNvSpPr txBox="1"/>
          <p:nvPr/>
        </p:nvSpPr>
        <p:spPr>
          <a:xfrm>
            <a:off x="4205431" y="914400"/>
            <a:ext cx="489877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ysClr val="windowText" lastClr="000000"/>
                </a:solidFill>
                <a:latin typeface="#9Slide03 Encode SeEx Extrabold" panose="00000905000000000000" pitchFamily="2" charset="0"/>
              </a:defRPr>
            </a:lvl1pPr>
          </a:lstStyle>
          <a:p>
            <a:pPr algn="ctr"/>
            <a:r>
              <a:rPr lang="es-ES"/>
              <a:t>phổ IR của Benzyl ancohol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6FC7-1626-6431-2E11-CC0AC4652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E26CEF-8F85-1407-A2DA-4DFA3EFB9C32}"/>
              </a:ext>
            </a:extLst>
          </p:cNvPr>
          <p:cNvSpPr txBox="1"/>
          <p:nvPr/>
        </p:nvSpPr>
        <p:spPr>
          <a:xfrm>
            <a:off x="4608587" y="914400"/>
            <a:ext cx="409246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ysClr val="windowText" lastClr="000000"/>
                </a:solidFill>
                <a:latin typeface="#9Slide03 Encode SeEx Extrabold" panose="00000905000000000000" pitchFamily="2" charset="0"/>
              </a:defRPr>
            </a:lvl1pPr>
          </a:lstStyle>
          <a:p>
            <a:pPr algn="ctr"/>
            <a:r>
              <a:rPr lang="es-ES"/>
              <a:t>phổ IR của Acid axetic</a:t>
            </a:r>
            <a:endParaRPr lang="en-US"/>
          </a:p>
        </p:txBody>
      </p:sp>
      <p:pic>
        <p:nvPicPr>
          <p:cNvPr id="3" name="Picture 2" descr="\documentclass{article}&#10;\input{C:/IGUANATEX/Iguanatex.tex}&#10;\begin{document}&#10;  %%%================ Phổ IR của acidaxetic ==================%%%&#10;\[ \begin{tikzpicture}&#10; \begin{axis}[&#10;  name=plot,&#10;  line width=0.8pt,&#10;  smooth,&#10;  samples=30,&#10;  axis line style={\mycolor},&#10;  grid=both,&#10;  grid style={\mycolor!30,ultra thin},&#10;  xmin=234.483, xmax=3792.12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250,500,...,4000},&#10;  ytick={0.0,0.1,...,0.9},&#10;  xtick pos=bottom,&#10;  ytick pos=left,&#10;  ]&#10;  \addplot [\mycolor,smooth,name path=A] table[x=x,y=y1]{D:/MYDOCUMENT/LATEX_DOCUMENT/SOANLATEX/HOA_THANG11_2023/PhoIR/acidaxetic.txt};&#10;  \path[name path=upper] (axis cs:234.483,1) -- (axis cs:3792.12,1);&#10;  \addplot[\mycolor!60,opacity=.4] fill between[of=A and upper];&#10; \end{axis}&#10; %\node[above= 3pt of plot,font=\color{\mycolor!75!black}\sf\bf] { phổ IR của Acid axetic};&#10;\end{tikzpicture} \]&#10;\end{document}" title="IguanaTex Bitmap Display">
            <a:extLst>
              <a:ext uri="{FF2B5EF4-FFF2-40B4-BE49-F238E27FC236}">
                <a16:creationId xmlns:a16="http://schemas.microsoft.com/office/drawing/2014/main" id="{786803FB-95A4-720D-4167-B663576336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0" y="1783080"/>
            <a:ext cx="10718590" cy="28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input{C:/IGUANATEX/Iguanatex.tex}&#10;\begin{document}&#10; %%%================ Phổ IR của ethylenglicol ==================%%%&#10;\[ \begin{tikzpicture}&#10; \begin{axis}[&#10;  name=plot,&#10;  line width=0.8pt,&#10;  smooth,&#10;  samples=30,&#10;  axis line style={\mycolor},&#10;  grid=both,&#10;  grid style={\mycolor!30,ultra thin},&#10;  xmin=449.619, xmax=3794.13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4000},&#10;  ytick={0.0,0.1,...,0.9},&#10;  xtick pos=bottom,&#10;  ytick pos=left,&#10;  ]&#10;  \addplot [\mycolor,smooth,name path=A] table[x=x,y=y1]{D:/MYDOCUMENT/LATEX_DOCUMENT/SOANLATEX/HOA_THANG11_2023/PhoIR/ethylenglicol.txt};&#10;  \path[name path=upper] (axis cs:449.619,1) -- (axis cs:3794.13,1);&#10;  \addplot[\mycolor!60,opacity=.4] fill between[of=A and upper];&#10; \end{axis}&#10; %\node[above= 3pt of plot,font=\color{\mycolor!75!black}\sf\bf] { phổ IR của ETHYLENE GLYCOL};&#10;\end{tikzpicture} \]&#10;\end{document}" title="IguanaTex Bitmap Display">
            <a:extLst>
              <a:ext uri="{FF2B5EF4-FFF2-40B4-BE49-F238E27FC236}">
                <a16:creationId xmlns:a16="http://schemas.microsoft.com/office/drawing/2014/main" id="{39C47BD2-6401-4E64-DEDC-4019B5E9E5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8" y="1965960"/>
            <a:ext cx="10848931" cy="2931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396F46-357B-7A2C-9308-BDAB7E71C3D6}"/>
              </a:ext>
            </a:extLst>
          </p:cNvPr>
          <p:cNvSpPr txBox="1"/>
          <p:nvPr/>
        </p:nvSpPr>
        <p:spPr>
          <a:xfrm>
            <a:off x="4114800" y="914400"/>
            <a:ext cx="42527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>
                <a:solidFill>
                  <a:sysClr val="windowText" lastClr="000000"/>
                </a:solidFill>
                <a:latin typeface="#9Slide03 Encode SeEx Extrabold" panose="00000905000000000000" pitchFamily="2" charset="0"/>
              </a:rPr>
              <a:t>phổ IR của Ethylene glycol</a:t>
            </a:r>
          </a:p>
        </p:txBody>
      </p:sp>
    </p:spTree>
    <p:extLst>
      <p:ext uri="{BB962C8B-B14F-4D97-AF65-F5344CB8AC3E}">
        <p14:creationId xmlns:p14="http://schemas.microsoft.com/office/powerpoint/2010/main" val="1962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input{C:/IGUANATEX/Iguanatex.tex}&#10;\begin{document}&#10;  %%%================ Phổ IR của ethylacetate ==================%%%&#10;\begin{tikzpicture}&#10; \begin{axis}[&#10;  name=plot,&#10;  line width=0.8pt,&#10;  smooth,&#10;  samples=30,&#10;  axis line style={\mycolor},&#10;  grid=both,&#10;  grid style={\mycolor!30,ultra thin},&#10;  xmin=248.249, xmax=3793.12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250,500,...,3750},&#10;  ytick={0.0,0.1,...,1.0},&#10;  xtick pos=bottom,&#10;  ytick pos=left,&#10;  ]&#10;  \addplot [\mycolor,smooth,name path=A] table[x=x,y=y1]{D:/MYDOCUMENT/LATEX_DOCUMENT/SOANLATEX/HOA_THANG11_2023/PhoIR/ethylacetate.txt};&#10;  \path[name path=upper] (axis cs:248.249,1) -- (axis cs:3793.12,1);&#10;  \addplot[\mycolor!60,opacity=.4] fill between[of=A and upper];&#10; \end{axis}&#10; %\node[above= 3pt of plot,font=\color{\mycolor!75!black}\sf\bf] { phổ IR của Ethyl acetate};&#10;\end{tikzpicture}&#10;\end{document}" title="IguanaTex Bitmap Display">
            <a:extLst>
              <a:ext uri="{FF2B5EF4-FFF2-40B4-BE49-F238E27FC236}">
                <a16:creationId xmlns:a16="http://schemas.microsoft.com/office/drawing/2014/main" id="{F0C4467F-A110-C52A-0F8F-FDF003ED3A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15" y="2103120"/>
            <a:ext cx="9788370" cy="2651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8C3F4C-C26D-5E5B-9818-F1B3DCA1D1E8}"/>
              </a:ext>
            </a:extLst>
          </p:cNvPr>
          <p:cNvSpPr txBox="1"/>
          <p:nvPr/>
        </p:nvSpPr>
        <p:spPr>
          <a:xfrm>
            <a:off x="3848590" y="1524000"/>
            <a:ext cx="44948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>
                <a:solidFill>
                  <a:sysClr val="windowText" lastClr="000000"/>
                </a:solidFill>
                <a:latin typeface="#9Slide03 Encode SeEx Extrabold" panose="00000905000000000000" pitchFamily="2" charset="0"/>
              </a:rPr>
              <a:t>phổ IR của ETHYL ACETATE</a:t>
            </a:r>
          </a:p>
        </p:txBody>
      </p:sp>
    </p:spTree>
    <p:extLst>
      <p:ext uri="{BB962C8B-B14F-4D97-AF65-F5344CB8AC3E}">
        <p14:creationId xmlns:p14="http://schemas.microsoft.com/office/powerpoint/2010/main" val="255470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input{C:/IGUANATEX/Iguanatex.tex}&#10;\begin{document}&#10;  %%%================ Phổ IR của methylbenzoate ==================%%%&#10;\[ \begin{tikzpicture}&#10; \begin{axis}[&#10;  name=plot,&#10;  line width=0.8pt,&#10;  smooth,&#10;  samples=30,&#10;  axis line style={\mycolor},&#10;  grid=both,&#10;  grid style={\mycolor!30,ultra thin},&#10;  xmin=451.337, xmax=3792.83,ymin=0, ymax=1.2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250,500,...,4000},&#10;  ytick={0.0,0.1,...,1.1},&#10;  xtick pos=bottom,&#10;  ytick pos=left,&#10;  ]&#10;  \addplot [\mycolor,smooth,name path=A] table[x=x,y=y1]{D:/MYDOCUMENT/LATEX_DOCUMENT/SOANLATEX/HOA_THANG11_2023/PhoIR/methylbenzoate.txt};&#10;  \path[name path=upper] (axis cs:451.337,1.2) -- (axis cs:3792.83,1.2);&#10;  \addplot[\mycolor!60,opacity=.4] fill between[of=A and upper];&#10; \end{axis}&#10; %\node[above= 3pt of plot,font=\color{\mycolor!75!black}\sf\bf] { phổ IR của Methyl benzoate};&#10;\end{tikzpicture} \]&#10;\end{document}" title="IguanaTex Bitmap Display">
            <a:extLst>
              <a:ext uri="{FF2B5EF4-FFF2-40B4-BE49-F238E27FC236}">
                <a16:creationId xmlns:a16="http://schemas.microsoft.com/office/drawing/2014/main" id="{1B66EE46-8E9F-904F-F428-0CDDA4C232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8" y="1965960"/>
            <a:ext cx="10848930" cy="2931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4F840-DCAB-7A09-FDEF-5FFF571D3E4F}"/>
              </a:ext>
            </a:extLst>
          </p:cNvPr>
          <p:cNvSpPr txBox="1"/>
          <p:nvPr/>
        </p:nvSpPr>
        <p:spPr>
          <a:xfrm>
            <a:off x="3850193" y="1219200"/>
            <a:ext cx="44916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>
                <a:solidFill>
                  <a:sysClr val="windowText" lastClr="000000"/>
                </a:solidFill>
                <a:latin typeface="#9Slide03 Encode SeEx Extrabold" panose="00000905000000000000" pitchFamily="2" charset="0"/>
              </a:rPr>
              <a:t>phổ IR của Methyl benzoate</a:t>
            </a:r>
          </a:p>
        </p:txBody>
      </p:sp>
    </p:spTree>
    <p:extLst>
      <p:ext uri="{BB962C8B-B14F-4D97-AF65-F5344CB8AC3E}">
        <p14:creationId xmlns:p14="http://schemas.microsoft.com/office/powerpoint/2010/main" val="6066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input{C:/IGUANATEX/Iguanatex.tex}&#10;\begin{document}&#10;  %%%================ Phổ IR của methylsalicylate ==================%%%&#10; \begin{tikzpicture}&#10; \begin{axis}[&#10;  name=plot,&#10;  line width=0.8pt,&#10;  smooth,&#10;  samples=30,&#10;  axis line style={\mycolor},&#10;  grid=both,&#10;  grid style={\mycolor!30,ultra thin},&#10;  xmin=235.41, xmax=3791.15,ymin=0, ymax=1.03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250,500,...,3750},&#10;  ytick={0.0,0.1,...,1.1},&#10;  xtick pos=bottom,&#10;  ytick pos=left,&#10;  ]&#10;  \addplot [\mycolor,smooth,name path=A] table[x=x,y=y1]{D:/MYDOCUMENT/LATEX_DOCUMENT/SOANLATEX/HOA_THANG11_2023/PhoIR/methylsalicylate.txt};&#10;  \path[name path=upper] (axis cs:235.41,1.03) -- (axis cs:3791.15,1.03);&#10;  \addplot[\mycolor!60,opacity=.4] fill between[of=A and upper];&#10; \end{axis}&#10; %\node[above= 3pt of plot,font=\color{\mycolor!75!black}\sf\bf] { phổ IR của METHYL SALICYLATE};&#10;\end{tikzpicture}&#10;\end{document}" title="IguanaTex Bitmap Display">
            <a:extLst>
              <a:ext uri="{FF2B5EF4-FFF2-40B4-BE49-F238E27FC236}">
                <a16:creationId xmlns:a16="http://schemas.microsoft.com/office/drawing/2014/main" id="{EE032E45-4D92-FAFB-F2EA-1B7B8696DD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0240"/>
            <a:ext cx="11242242" cy="3017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D9323-76C2-894A-F00A-01D998264ACE}"/>
              </a:ext>
            </a:extLst>
          </p:cNvPr>
          <p:cNvSpPr txBox="1"/>
          <p:nvPr/>
        </p:nvSpPr>
        <p:spPr>
          <a:xfrm>
            <a:off x="3581400" y="1295400"/>
            <a:ext cx="52770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>
                <a:solidFill>
                  <a:sysClr val="windowText" lastClr="000000"/>
                </a:solidFill>
                <a:latin typeface="#9Slide03 Encode SeEx Extrabold" panose="00000905000000000000" pitchFamily="2" charset="0"/>
              </a:rPr>
              <a:t>phổ IR của METHYL SALICYLATE</a:t>
            </a:r>
          </a:p>
        </p:txBody>
      </p:sp>
    </p:spTree>
    <p:extLst>
      <p:ext uri="{BB962C8B-B14F-4D97-AF65-F5344CB8AC3E}">
        <p14:creationId xmlns:p14="http://schemas.microsoft.com/office/powerpoint/2010/main" val="195594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input{C:/IGUANATEX/Iguanatex.tex}&#10;\begin{document}&#10;  %%%================ Phổ IR của pentanal ==================%%%&#10;\[ \begin{tikzpicture}&#10; \begin{axis}[&#10;  name=plot,&#10;  line width=0.8pt,&#10;  smooth,&#10;  samples=30,&#10;  axis line style={\mycolor},&#10;  grid=both,&#10;  grid style={\mycolor!30,ultra thin},&#10;  xmin=396.094, xmax=3976.25,ymin=0, ymax=0.861995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400,600,...,4000},&#10;  ytick={0.1,0.2,...,0.9},&#10;  xtick pos=bottom,&#10;  ytick pos=left,&#10;  ]&#10;  \addplot [\mycolor,smooth,name path=A] table[x=x,y=y1]{D:/MYDOCUMENT/LATEX_DOCUMENT/SOANLATEX/HOA_THANG11_2023/PhoIR/pentanal.txt};&#10;  \path[name path=upper] (axis cs:396.094,0.861995) -- (axis cs:3976.25,0.861995);&#10;  \addplot[\mycolor!60,opacity=.4] fill between[of=A and upper];&#10; \end{axis}&#10; %\node[above= 3pt of plot,font=\color{\mycolor!75!black}\sf\bf] { phổ IR của Pentanal};&#10;\end{tikzpicture} \]&#10;\end{document}" title="IguanaTex Bitmap Display">
            <a:extLst>
              <a:ext uri="{FF2B5EF4-FFF2-40B4-BE49-F238E27FC236}">
                <a16:creationId xmlns:a16="http://schemas.microsoft.com/office/drawing/2014/main" id="{E0261160-FD75-CC97-8616-01CCF7780C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3" y="1645921"/>
            <a:ext cx="11657566" cy="3121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2BDC9-D519-4417-2004-C435599F9E1F}"/>
              </a:ext>
            </a:extLst>
          </p:cNvPr>
          <p:cNvSpPr txBox="1"/>
          <p:nvPr/>
        </p:nvSpPr>
        <p:spPr>
          <a:xfrm>
            <a:off x="4267200" y="914400"/>
            <a:ext cx="37301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pt-BR" sz="2800">
                <a:solidFill>
                  <a:sysClr val="windowText" lastClr="000000"/>
                </a:solidFill>
                <a:latin typeface="#9Slide03 Encode SeEx Extrabold" panose="00000905000000000000" pitchFamily="2" charset="0"/>
              </a:rPr>
              <a:t>phổ IR của pentanal</a:t>
            </a:r>
            <a:endParaRPr lang="en-US" sz="2800">
              <a:solidFill>
                <a:sysClr val="windowText" lastClr="000000"/>
              </a:solidFill>
              <a:latin typeface="#9Slide03 Encode SeEx Extrabold" panose="00000905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59.4207"/>
  <p:tag name="ORIGINALWIDTH" val="960.2275"/>
  <p:tag name="OUTPUTTYPE" val="PNG"/>
  <p:tag name="IGUANATEXVERSION" val="160"/>
  <p:tag name="LATEXADDIN" val="\documentclass{article}&#10;\input{C:/IGUANATEX/Iguanatex.tex}&#10;\begin{document}&#10;  %%%================ Phổ IR của methylbenzoate ==================%%%&#10;\[ \begin{tikzpicture}&#10; \begin{axis}[&#10;  name=plot,&#10;  line width=0.8pt,&#10;  smooth,&#10;  samples=30,&#10;  axis line style={\mycolor},&#10;  grid=both,&#10;  grid style={\mycolor!30,ultra thin},&#10;  xmin=451.337, xmax=3792.83,ymin=0, ymax=1.2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250,500,...,4000},&#10;  ytick={0.0,0.1,...,1.1},&#10;  xtick pos=bottom,&#10;  ytick pos=left,&#10;  ]&#10;  \addplot [\mycolor,smooth,name path=A] table[x=x,y=y1]{D:/MYDOCUMENT/LATEX_DOCUMENT/SOANLATEX/HOA_THANG11_2023/PhoIR/methylbenzoate.txt};&#10;  \path[name path=upper] (axis cs:451.337,1.2) -- (axis cs:3792.83,1.2);&#10;  \addplot[\mycolor!60,opacity=.4] fill between[of=A and upper];&#10; \end{axis}&#10; %\node[above= 3pt of plot,font=\color{\mycolor!75!black}\sf\bf] { phổ IR của Methyl benzoate};&#10;\end{tikzpicture} \]&#10;\end{document}"/>
  <p:tag name="IGUANATEXSIZE" val="20"/>
  <p:tag name="IGUANATEXCURSOR" val="554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57.6752"/>
  <p:tag name="ORIGINALWIDTH" val="960.0093"/>
  <p:tag name="OUTPUTTYPE" val="PNG"/>
  <p:tag name="IGUANATEXVERSION" val="160"/>
  <p:tag name="LATEXADDIN" val="\documentclass{article}&#10;\input{C:/IGUANATEX/Iguanatex.tex}&#10;\begin{document}&#10;  %%%================ Phổ IR của methylsalicylate ==================%%%&#10; \begin{tikzpicture}&#10; \begin{axis}[&#10;  name=plot,&#10;  line width=0.8pt,&#10;  smooth,&#10;  samples=30,&#10;  axis line style={\mycolor},&#10;  grid=both,&#10;  grid style={\mycolor!30,ultra thin},&#10;  xmin=235.41, xmax=3791.15,ymin=0, ymax=1.03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250,500,...,3750},&#10;  ytick={0.0,0.1,...,1.1},&#10;  xtick pos=bottom,&#10;  ytick pos=left,&#10;  ]&#10;  \addplot [\mycolor,smooth,name path=A] table[x=x,y=y1]{D:/MYDOCUMENT/LATEX_DOCUMENT/SOANLATEX/HOA_THANG11_2023/PhoIR/methylsalicylate.txt};&#10;  \path[name path=upper] (axis cs:235.41,1.03) -- (axis cs:3791.15,1.03);&#10;  \addplot[\mycolor!60,opacity=.4] fill between[of=A and upper];&#10; \end{axis}&#10; %\node[above= 3pt of plot,font=\color{\mycolor!75!black}\sf\bf] { phổ IR của METHYL SALICYLATE};&#10;\end{tikzpicture}&#10;\end{document}"/>
  <p:tag name="IGUANATEXSIZE" val="20"/>
  <p:tag name="IGUANATEXCURSOR" val="1344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57.0207"/>
  <p:tag name="ORIGINALWIDTH" val="960.0093"/>
  <p:tag name="OUTPUTTYPE" val="PNG"/>
  <p:tag name="IGUANATEXVERSION" val="160"/>
  <p:tag name="LATEXADDIN" val="\documentclass{article}&#10;\input{C:/IGUANATEX/Iguanatex.tex}&#10;\begin{document}&#10;  %%%================ Phổ IR của pentanal ==================%%%&#10;\[ \begin{tikzpicture}&#10; \begin{axis}[&#10;  name=plot,&#10;  line width=0.8pt,&#10;  smooth,&#10;  samples=30,&#10;  axis line style={\mycolor},&#10;  grid=both,&#10;  grid style={\mycolor!30,ultra thin},&#10;  xmin=396.094, xmax=3976.25,ymin=0, ymax=0.861995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400,600,...,4000},&#10;  ytick={0.1,0.2,...,0.9},&#10;  xtick pos=bottom,&#10;  ytick pos=left,&#10;  ]&#10;  \addplot [\mycolor,smooth,name path=A] table[x=x,y=y1]{D:/MYDOCUMENT/LATEX_DOCUMENT/SOANLATEX/HOA_THANG11_2023/PhoIR/pentanal.txt};&#10;  \path[name path=upper] (axis cs:396.094,0.861995) -- (axis cs:3976.25,0.861995);&#10;  \addplot[\mycolor!60,opacity=.4] fill between[of=A and upper];&#10; \end{axis}&#10; %\node[above= 3pt of plot,font=\color{\mycolor!75!black}\sf\bf] { phổ IR của Pentanal};&#10;\end{tikzpicture} \]&#10;\end{document}"/>
  <p:tag name="IGUANATEXSIZE" val="20"/>
  <p:tag name="IGUANATEXCURSOR" val="553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62.6935"/>
  <p:tag name="ORIGINALWIDTH" val="960.2275"/>
  <p:tag name="OUTPUTTYPE" val="PNG"/>
  <p:tag name="IGUANATEXVERSION" val="160"/>
  <p:tag name="LATEXADDIN" val="\documentclass{article}&#10;\input{C:/IGUANATEX/Iguanatex.tex}&#10;\begin{document}&#10;  %%%================ Phổ IR của acetone ==================%%%&#10;\[ \begin{tikzpicture}&#10; \begin{axis}[&#10;  name=plot,&#10;  line width=0.8pt,&#10;  smooth,&#10;  samples=30,&#10;  axis line style={\mycolor},&#10;  grid=both,&#10;  grid style={\mycolor!30,ultra thin},&#10;  xmin=450, xmax=3798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4000},&#10;  ytick={0.0,0.1,...,1.0},&#10;  xtick pos=bottom,&#10;  ytick pos=left,&#10;  ]&#10;  \addplot [\mycolor,smooth,name path=A] table[x=x,y=y1]{D:/MYDOCUMENT/LATEX_DOCUMENT/SOANLATEX/HOA_THANG11_2023/PhoIR/acetone.txt};&#10;  \path[name path=upper] (axis cs:450,1) -- (axis cs:3798,1);&#10;  \addplot[\mycolor!60,opacity=.4] fill between[of=A and upper];&#10; \end{axis}&#10; %\node[above= 3pt of plot,font=\color{\mycolor!75!black}\sf\bf] { phổ IR của 2-PROPANONE};&#10;\end{tikzpicture} \]&#10;\end{document}"/>
  <p:tag name="IGUANATEXSIZE" val="20"/>
  <p:tag name="IGUANATEXCURSOR" val="538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62.6935"/>
  <p:tag name="ORIGINALWIDTH" val="960.2275"/>
  <p:tag name="OUTPUTTYPE" val="PNG"/>
  <p:tag name="IGUANATEXVERSION" val="160"/>
  <p:tag name="LATEXADDIN" val="\documentclass{article}&#10;\input{C:/IGUANATEX/Iguanatex.tex}&#10;\begin{document}&#10;  %%%================ Phổ IR của divinylete ==================%%%&#10;\[ \begin{tikzpicture}&#10; \begin{axis}[&#10;  name=plot,&#10;  line width=0.8pt,&#10;  smooth,&#10;  samples=30,&#10;  axis line style={\mycolor},&#10;  grid=both,&#10;  grid style={\mycolor!30,ultra thin},&#10;  xmin=385.591, xmax=3792.02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4000},&#10;  ytick={0.0,0.1,...,1.0},&#10;  xtick pos=bottom,&#10;  ytick pos=left,&#10;  ]&#10;  \addplot [\mycolor,smooth,name path=A] table[x=x,y=y1]{D:/MYDOCUMENT/LATEX_DOCUMENT/SOANLATEX/HOA_THANG11_2023/PhoIR/divinylete.txt};&#10;  \path[name path=upper] (axis cs:385.591,1) -- (axis cs:3792.02,1);&#10;  \addplot[\mycolor!60,opacity=.4] fill between[of=A and upper];&#10; \end{axis}&#10; %\node[above= 3pt of plot,font=\color{\mycolor!75!black}\sf\bf] { phổ IR của DIVINYL ETE};&#10;\end{tikzpicture} \]&#10;\end{document}"/>
  <p:tag name="IGUANATEXSIZE" val="20"/>
  <p:tag name="IGUANATEXCURSOR" val="548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59.4207"/>
  <p:tag name="ORIGINALWIDTH" val="960.2275"/>
  <p:tag name="OUTPUTTYPE" val="PNG"/>
  <p:tag name="IGUANATEXVERSION" val="160"/>
  <p:tag name="LATEXADDIN" val="\documentclass{article}&#10;\input{C:/IGUANATEX/Iguanatex.tex}&#10;\begin{document}&#10;  %%%================ Phổ IR của trimetylamin ==================%%%&#10;\[ \begin{tikzpicture}&#10; \begin{axis}[&#10;  name=plot,&#10;  line width=0.8pt,&#10;  smooth,&#10;  samples=30,&#10;  axis line style={\mycolor},&#10;  grid=both,&#10;  grid style={\mycolor!30,ultra thin},&#10;  xmin=462, xmax=3786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3750},&#10;  ytick={0.0,0.1,...,0.9},&#10;  xtick pos=bottom,&#10;  ytick pos=left,&#10;  ]&#10;  \addplot [\mycolor,smooth,name path=A] table[x=x,y=y1]{D:/MYDOCUMENT/LATEX_DOCUMENT/SOANLATEX/HOA_THANG11_2023/PhoIR/trimetylamin.txt};&#10;  \path[name path=upper] (axis cs:462,1) -- (axis cs:3786,1);&#10;  \addplot[\mycolor!60,opacity=.4] fill between[of=A and upper];&#10; \end{axis}&#10; %\node[above= 3pt of plot,font=\color{\mycolor!75!black}\sf\bf] { phổ IR của Trimethyl amin};&#10;\end{tikzpicture} \]&#10;\end{document}"/>
  <p:tag name="IGUANATEXSIZE" val="20"/>
  <p:tag name="IGUANATEXCURSOR" val="543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60.0753"/>
  <p:tag name="ORIGINALWIDTH" val="960.0093"/>
  <p:tag name="OUTPUTTYPE" val="PNG"/>
  <p:tag name="IGUANATEXVERSION" val="160"/>
  <p:tag name="LATEXADDIN" val="\documentclass{article}&#10;\input{C:/IGUANATEX/Iguanatex.tex}&#10;\begin{document}&#10;  \begin{tikzpicture}&#10; \begin{axis}[&#10;  name=plot, xmin=250, xmax=3818,ymin=0.0, ymax=1.0, &#10;  line width=.8pt,&#10;  smooth,&#10;  samples=30,&#10;  label style={font=\color{\mycolor!75!black}\sf\bfseries\small},&#10;  xlabel={số sóng ($\mathbf{cm}^{\mathbf{-1}}$)},&#10;  ylabel={độ truyền qua},&#10;  height=0.4\textwidth, width=1.3\textwidth,&#10;  %   legend pos=north east,&#10;  grid=both, % Thêm nét gạch cho cả ox và oy&#10;  grid style={\mycolor!30,ultra thin}, % Kiểu dáng và màu sắc của nét gạch&#10;  tick label style={font=\sf\bf\tiny\color{\mycolor!65!black}},&#10;  x dir=reverse, % Đảo ngược trục x&#10;  minor x tick num=1,&#10;  minor y tick num=1,&#10;  major y tick style={thick,\mycolor!75!black,font=\tiny},&#10;  major x tick style={thick,\mycolor!75!black,font=\tiny},&#10;  %   extra x ticks={250},&#10;  %   extra x tick style={ultra thin},&#10;  ytick={0.1,0.2,...,1.0},&#10;  xtick={250,500,750,...,3750},&#10;  axis line style={\mycolor},%Màu sắc khung đồ thị&#10;  xtick pos=bottom, % Chỉ hiển thị nét gạch ở dưới&#10;  ytick pos=left, % Chỉ hiển thị nét gạch ở trái&#10;  ytick align=outside,&#10;  ]&#10;  \addplot [\mycolor,smooth,name path=A] table[x=x,y=y1]  {D:/MYDOCUMENT/LATEX_DOCUMENT/SOANLATEX/HOA_THANG11_2023/PhoIR/butylAncolhol.txt};&#10;  % Đường nằm ngang phía trên (để tô màu vùng giới hạn)&#10;  \path[name path=upper] (axis cs:250,1) -- (axis cs:3818,1);&#10;  % Tô màu vùng giới hạn bởi đường đồ thị và đường nằm ngang&#10;  \addplot [\mycolor!60,opacity=.4] fill between[of=A and upper];&#10; \end{axis}&#10; %\node[above= 3pt of plot,font=\color{\mycolor!75!black}\sf\bf] { phổ IR của butyl ancolhol};&#10;\end{tikzpicture}&#10;\end{document}"/>
  <p:tag name="IGUANATEXSIZE" val="20"/>
  <p:tag name="IGUANATEXCURSOR" val="349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59.4207"/>
  <p:tag name="ORIGINALWIDTH" val="960.2275"/>
  <p:tag name="OUTPUTTYPE" val="PNG"/>
  <p:tag name="IGUANATEXVERSION" val="160"/>
  <p:tag name="LATEXADDIN" val="\documentclass{article}&#10;\input{C:/IGUANATEX/Iguanatex.tex}&#10;\begin{document}&#10;  %%%================ Phổ IR của 2methylbutan1ol ==================%%%&#10;\[ \begin{tikzpicture}&#10; \begin{axis}[&#10;  name=plot,&#10;  line width=0.8pt,&#10;  smooth,&#10;  samples=30,&#10;  axis line style={\mycolor},&#10;  grid=both,&#10;  grid style={\mycolor!30,ultra thin},&#10;  xmin=620.546, xmax=3996.49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4000},&#10;  ytick={0.1,0.2,...,0.9},&#10;  xtick pos=bottom,&#10;  ytick pos=left,&#10;  ]&#10;  \addplot [\mycolor,smooth,name path=A] table[x=x,y=y1]{D:/MYDOCUMENT/LATEX_DOCUMENT/SOANLATEX/HOA_THANG11_2023/PhoIR/2methylbutan1ol.txt};&#10;  \path[name path=upper] (axis cs:620.546,1) -- (axis cs:3996.49,1);&#10;  \addplot[\mycolor!60,opacity=.4] fill between[of=A and upper];&#10; \end{axis}&#10; %\node[above= 3pt of plot,font=\color{\mycolor!75!black}\sf\bf] { phổ IR của 2-Methylbutan-1-ol};&#10;\end{tikzpicture} \]&#10;\end{document}"/>
  <p:tag name="IGUANATEXSIZE" val="20"/>
  <p:tag name="IGUANATEXCURSOR" val="553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96.9483"/>
  <p:tag name="ORIGINALWIDTH" val="960.2275"/>
  <p:tag name="OUTPUTTYPE" val="PNG"/>
  <p:tag name="IGUANATEXVERSION" val="160"/>
  <p:tag name="LATEXADDIN" val="\documentclass{article}&#10;\input{C:/IGUANATEX/Iguanatex.tex}&#10;\begin{document}&#10;  %%%================ Phổ IR của benzylancohol ==================%%%&#10;\[ \begin{tikzpicture}&#10; \begin{axis}[&#10;  name=plot,&#10;  line width=0.8pt,&#10;  smooth,&#10;  samples=30,&#10;  axis line style={\mycolor},&#10;  grid=both,&#10;  grid style={\mycolor!30,ultra thin},&#10;  xmin=401, xmax=3802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3750},&#10;  ytick={0.0,0.1,...,0.9},&#10;  xtick pos=bottom,&#10;  ytick pos=left,&#10;  ]&#10;  \addplot [\mycolor,smooth,name path=A] table[x=x,y=y1]{D:/MYDOCUMENT/LATEX_DOCUMENT/SOANLATEX/HOA_THANG11_2023/PhoIR/benzylancohol.txt};&#10;  \path[name path=upper] (axis cs:401,1) -- (axis cs:3802,1);&#10;  \addplot[\mycolor!60,opacity=.4] fill between[of=A and upper];&#10; \end{axis}&#10; \node[above= 3pt of plot,font=\color{\mycolor!75!black}\sf\bf] { phổ IR của Benzyl ancohol};&#10;\end{tikzpicture} \]&#10;\end{document}"/>
  <p:tag name="IGUANATEXSIZE" val="20"/>
  <p:tag name="IGUANATEXCURSOR" val="544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57.6752"/>
  <p:tag name="ORIGINALWIDTH" val="959.7911"/>
  <p:tag name="OUTPUTTYPE" val="PNG"/>
  <p:tag name="IGUANATEXVERSION" val="160"/>
  <p:tag name="LATEXADDIN" val="\documentclass{article}&#10;\input{C:/IGUANATEX/Iguanatex.tex}&#10;\begin{document}&#10;  %%%================ Phổ IR của acidaxetic ==================%%%&#10;\[ \begin{tikzpicture}&#10; \begin{axis}[&#10;  name=plot,&#10;  line width=0.8pt,&#10;  smooth,&#10;  samples=30,&#10;  axis line style={\mycolor},&#10;  grid=both,&#10;  grid style={\mycolor!30,ultra thin},&#10;  xmin=234.483, xmax=3792.12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250,500,...,4000},&#10;  ytick={0.0,0.1,...,0.9},&#10;  xtick pos=bottom,&#10;  ytick pos=left,&#10;  ]&#10;  \addplot [\mycolor,smooth,name path=A] table[x=x,y=y1]{D:/MYDOCUMENT/LATEX_DOCUMENT/SOANLATEX/HOA_THANG11_2023/PhoIR/acidaxetic.txt};&#10;  \path[name path=upper] (axis cs:234.483,1) -- (axis cs:3792.12,1);&#10;  \addplot[\mycolor!60,opacity=.4] fill between[of=A and upper];&#10; \end{axis}&#10; %\node[above= 3pt of plot,font=\color{\mycolor!75!black}\sf\bf] { phổ IR của Acid axetic};&#10;\end{tikzpicture} \]&#10;\end{document}"/>
  <p:tag name="IGUANATEXSIZE" val="20"/>
  <p:tag name="IGUANATEXCURSOR" val="548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59.4207"/>
  <p:tag name="ORIGINALWIDTH" val="960.2275"/>
  <p:tag name="OUTPUTTYPE" val="PNG"/>
  <p:tag name="IGUANATEXVERSION" val="160"/>
  <p:tag name="LATEXADDIN" val="\documentclass{article}&#10;\input{C:/IGUANATEX/Iguanatex.tex}&#10;\begin{document}&#10; %%%================ Phổ IR của ethylenglicol ==================%%%&#10;\[ \begin{tikzpicture}&#10; \begin{axis}[&#10;  name=plot,&#10;  line width=0.8pt,&#10;  smooth,&#10;  samples=30,&#10;  axis line style={\mycolor},&#10;  grid=both,&#10;  grid style={\mycolor!30,ultra thin},&#10;  xmin=449.619, xmax=3794.13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500,750,...,4000},&#10;  ytick={0.0,0.1,...,0.9},&#10;  xtick pos=bottom,&#10;  ytick pos=left,&#10;  ]&#10;  \addplot [\mycolor,smooth,name path=A] table[x=x,y=y1]{D:/MYDOCUMENT/LATEX_DOCUMENT/SOANLATEX/HOA_THANG11_2023/PhoIR/ethylenglicol.txt};&#10;  \path[name path=upper] (axis cs:449.619,1) -- (axis cs:3794.13,1);&#10;  \addplot[\mycolor!60,opacity=.4] fill between[of=A and upper];&#10; \end{axis}&#10; %\node[above= 3pt of plot,font=\color{\mycolor!75!black}\sf\bf] { phổ IR của ETHYLENE GLYCOL};&#10;\end{tikzpicture} \]&#10;\end{document}"/>
  <p:tag name="IGUANATEXSIZE" val="20"/>
  <p:tag name="IGUANATEXCURSOR" val="550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4000"/>
  <p:tag name="ORIGINALHEIGHT" val="260.0753"/>
  <p:tag name="ORIGINALWIDTH" val="960.0093"/>
  <p:tag name="OUTPUTTYPE" val="PNG"/>
  <p:tag name="IGUANATEXVERSION" val="160"/>
  <p:tag name="LATEXADDIN" val="\documentclass{article}&#10;\input{C:/IGUANATEX/Iguanatex.tex}&#10;\begin{document}&#10;  %%%================ Phổ IR của ethylacetate ==================%%%&#10;\begin{tikzpicture}&#10; \begin{axis}[&#10;  name=plot,&#10;  line width=0.8pt,&#10;  smooth,&#10;  samples=30,&#10;  axis line style={\mycolor},&#10;  grid=both,&#10;  grid style={\mycolor!30,ultra thin},&#10;  xmin=248.249, xmax=3793.12,ymin=0, ymax=1,&#10;  height=0.4\textwidth, width=1.3\textwidth,&#10;  label style={font=\color{\mycolor!75!black}\sf\bfseries\small},&#10;  xlabel={số sóng ($\mathbf{cm}^{\mathbf{-1}}$)},&#10;  ylabel={độ truyền qua},&#10;  tick label style={font=\sf\bf\tiny\color{\mycolor!65!black}},&#10;  x dir=reverse,&#10;  minor x tick num =1,&#10;  minor y tick num=1,&#10;  major x tick style={thick,\mycolor!75!black,font=\tiny},&#10;  major y tick style={thick,\mycolor!75!black,font=\tiny},&#10;  ytick align=outside,&#10;  xtick={250,500,...,3750},&#10;  ytick={0.0,0.1,...,1.0},&#10;  xtick pos=bottom,&#10;  ytick pos=left,&#10;  ]&#10;  \addplot [\mycolor,smooth,name path=A] table[x=x,y=y1]{D:/MYDOCUMENT/LATEX_DOCUMENT/SOANLATEX/HOA_THANG11_2023/PhoIR/ethylacetate.txt};&#10;  \path[name path=upper] (axis cs:248.249,1) -- (axis cs:3793.12,1);&#10;  \addplot[\mycolor!60,opacity=.4] fill between[of=A and upper];&#10; \end{axis}&#10; %\node[above= 3pt of plot,font=\color{\mycolor!75!black}\sf\bf] { phổ IR của Ethyl acetate};&#10;\end{tikzpicture}&#10;\end{document}"/>
  <p:tag name="IGUANATEXSIZE" val="20"/>
  <p:tag name="IGUANATEXCURSOR" val="0"/>
  <p:tag name="TRANSPARENCY" val="True"/>
  <p:tag name="LATEXENGINEID" val="2"/>
  <p:tag name="TEMPFOLDER" val="C:\IGUANATEX\"/>
  <p:tag name="LATEXFORMHEIGHT" val="418"/>
  <p:tag name="LATEXFORMWIDTH" val="562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NTD_2024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162E37"/>
      </a:accent1>
      <a:accent2>
        <a:srgbClr val="114E63"/>
      </a:accent2>
      <a:accent3>
        <a:srgbClr val="457A88"/>
      </a:accent3>
      <a:accent4>
        <a:srgbClr val="783E16"/>
      </a:accent4>
      <a:accent5>
        <a:srgbClr val="E28633"/>
      </a:accent5>
      <a:accent6>
        <a:srgbClr val="FFFFFF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383</TotalTime>
  <Words>57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#9Slide02 Noi dung dai</vt:lpstr>
      <vt:lpstr>#9Slide02 Tieu de dai</vt:lpstr>
      <vt:lpstr>#9Slide03 Encode SeEx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duynt</dc:creator>
  <cp:keywords>9Slide</cp:keywords>
  <dc:description>9Slide.vn</dc:description>
  <cp:lastModifiedBy>Duy Nguyen</cp:lastModifiedBy>
  <cp:revision>3</cp:revision>
  <dcterms:created xsi:type="dcterms:W3CDTF">2023-12-20T01:09:26Z</dcterms:created>
  <dcterms:modified xsi:type="dcterms:W3CDTF">2023-12-21T12:31:41Z</dcterms:modified>
  <cp:category>9Slide.vn</cp:category>
  <cp:contentStatus>9Slide</cp:contentStatus>
</cp:coreProperties>
</file>