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70" r:id="rId14"/>
    <p:sldId id="268" r:id="rId15"/>
    <p:sldId id="26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2064" y="-5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6D80C9-AB42-480A-8B47-F20B854887F6}" type="datetimeFigureOut">
              <a:rPr lang="en-US" smtClean="0"/>
              <a:t>17/05/2017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2442F2-7641-45A2-A352-7E38A3C9A376}" type="slidenum">
              <a:rPr lang="en-US" smtClean="0"/>
              <a:t>‹#›</a:t>
            </a:fld>
            <a:endParaRPr lang="en-US"/>
          </a:p>
        </p:txBody>
      </p:sp>
    </p:spTree>
    <p:extLst>
      <p:ext uri="{BB962C8B-B14F-4D97-AF65-F5344CB8AC3E}">
        <p14:creationId xmlns:p14="http://schemas.microsoft.com/office/powerpoint/2010/main" val="2502734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81774A-7212-411D-A134-B0EB7E97B084}" type="datetime1">
              <a:rPr lang="en-US" smtClean="0"/>
              <a:t>17/05/2017</a:t>
            </a:fld>
            <a:endParaRPr lang="en-US"/>
          </a:p>
        </p:txBody>
      </p:sp>
      <p:sp>
        <p:nvSpPr>
          <p:cNvPr id="5" name="Footer Placeholder 4"/>
          <p:cNvSpPr>
            <a:spLocks noGrp="1"/>
          </p:cNvSpPr>
          <p:nvPr>
            <p:ph type="ftr" sz="quarter" idx="11"/>
          </p:nvPr>
        </p:nvSpPr>
        <p:spPr/>
        <p:txBody>
          <a:bodyPr/>
          <a:lstStyle/>
          <a:p>
            <a:r>
              <a:rPr lang="en-US" smtClean="0"/>
              <a:t>HỆ  THỐNG ĐÀO TẠO CNTT - T3H HÀ NỘI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BCB54F-172A-4DCB-8164-A39279B6DC61}" type="datetime1">
              <a:rPr lang="en-US" smtClean="0"/>
              <a:t>17/05/2017</a:t>
            </a:fld>
            <a:endParaRPr lang="en-US"/>
          </a:p>
        </p:txBody>
      </p:sp>
      <p:sp>
        <p:nvSpPr>
          <p:cNvPr id="5" name="Footer Placeholder 4"/>
          <p:cNvSpPr>
            <a:spLocks noGrp="1"/>
          </p:cNvSpPr>
          <p:nvPr>
            <p:ph type="ftr" sz="quarter" idx="11"/>
          </p:nvPr>
        </p:nvSpPr>
        <p:spPr/>
        <p:txBody>
          <a:bodyPr/>
          <a:lstStyle/>
          <a:p>
            <a:r>
              <a:rPr lang="en-US" smtClean="0"/>
              <a:t>HỆ  THỐNG ĐÀO TẠO CNTT - T3H HÀ NỘI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389EA4-CD57-4E75-8FDE-B91FD510036B}" type="datetime1">
              <a:rPr lang="en-US" smtClean="0"/>
              <a:t>17/05/2017</a:t>
            </a:fld>
            <a:endParaRPr lang="en-US"/>
          </a:p>
        </p:txBody>
      </p:sp>
      <p:sp>
        <p:nvSpPr>
          <p:cNvPr id="5" name="Footer Placeholder 4"/>
          <p:cNvSpPr>
            <a:spLocks noGrp="1"/>
          </p:cNvSpPr>
          <p:nvPr>
            <p:ph type="ftr" sz="quarter" idx="11"/>
          </p:nvPr>
        </p:nvSpPr>
        <p:spPr/>
        <p:txBody>
          <a:bodyPr/>
          <a:lstStyle/>
          <a:p>
            <a:r>
              <a:rPr lang="en-US" smtClean="0"/>
              <a:t>HỆ  THỐNG ĐÀO TẠO CNTT - T3H HÀ NỘI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3650C4-2906-4754-AFDE-DF660D691761}" type="datetime1">
              <a:rPr lang="en-US" smtClean="0"/>
              <a:t>17/05/2017</a:t>
            </a:fld>
            <a:endParaRPr lang="en-US"/>
          </a:p>
        </p:txBody>
      </p:sp>
      <p:sp>
        <p:nvSpPr>
          <p:cNvPr id="5" name="Footer Placeholder 4"/>
          <p:cNvSpPr>
            <a:spLocks noGrp="1"/>
          </p:cNvSpPr>
          <p:nvPr>
            <p:ph type="ftr" sz="quarter" idx="11"/>
          </p:nvPr>
        </p:nvSpPr>
        <p:spPr/>
        <p:txBody>
          <a:bodyPr/>
          <a:lstStyle/>
          <a:p>
            <a:r>
              <a:rPr lang="en-US" smtClean="0"/>
              <a:t>HỆ  THỐNG ĐÀO TẠO CNTT - T3H HÀ NỘI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EA4977-46A4-4973-A219-42B1E2760047}" type="datetime1">
              <a:rPr lang="en-US" smtClean="0"/>
              <a:t>17/05/2017</a:t>
            </a:fld>
            <a:endParaRPr lang="en-US"/>
          </a:p>
        </p:txBody>
      </p:sp>
      <p:sp>
        <p:nvSpPr>
          <p:cNvPr id="5" name="Footer Placeholder 4"/>
          <p:cNvSpPr>
            <a:spLocks noGrp="1"/>
          </p:cNvSpPr>
          <p:nvPr>
            <p:ph type="ftr" sz="quarter" idx="11"/>
          </p:nvPr>
        </p:nvSpPr>
        <p:spPr/>
        <p:txBody>
          <a:bodyPr/>
          <a:lstStyle/>
          <a:p>
            <a:r>
              <a:rPr lang="en-US" smtClean="0"/>
              <a:t>HỆ  THỐNG ĐÀO TẠO CNTT - T3H HÀ NỘI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7B9FD47-4F1F-4E9F-BD00-327DE1F3E327}" type="datetime1">
              <a:rPr lang="en-US" smtClean="0"/>
              <a:t>17/05/2017</a:t>
            </a:fld>
            <a:endParaRPr lang="en-US"/>
          </a:p>
        </p:txBody>
      </p:sp>
      <p:sp>
        <p:nvSpPr>
          <p:cNvPr id="6" name="Footer Placeholder 5"/>
          <p:cNvSpPr>
            <a:spLocks noGrp="1"/>
          </p:cNvSpPr>
          <p:nvPr>
            <p:ph type="ftr" sz="quarter" idx="11"/>
          </p:nvPr>
        </p:nvSpPr>
        <p:spPr/>
        <p:txBody>
          <a:bodyPr/>
          <a:lstStyle/>
          <a:p>
            <a:r>
              <a:rPr lang="en-US" smtClean="0"/>
              <a:t>HỆ  THỐNG ĐÀO TẠO CNTT - T3H HÀ NỘI</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1B3382D-7BEB-40A3-A99E-EB25A564CFC2}" type="datetime1">
              <a:rPr lang="en-US" smtClean="0"/>
              <a:t>17/05/2017</a:t>
            </a:fld>
            <a:endParaRPr lang="en-US"/>
          </a:p>
        </p:txBody>
      </p:sp>
      <p:sp>
        <p:nvSpPr>
          <p:cNvPr id="8" name="Footer Placeholder 7"/>
          <p:cNvSpPr>
            <a:spLocks noGrp="1"/>
          </p:cNvSpPr>
          <p:nvPr>
            <p:ph type="ftr" sz="quarter" idx="11"/>
          </p:nvPr>
        </p:nvSpPr>
        <p:spPr/>
        <p:txBody>
          <a:bodyPr/>
          <a:lstStyle/>
          <a:p>
            <a:r>
              <a:rPr lang="en-US" smtClean="0"/>
              <a:t>HỆ  THỐNG ĐÀO TẠO CNTT - T3H HÀ NỘI</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64D02A-20C5-417F-BB8B-945658B6C9F0}" type="datetime1">
              <a:rPr lang="en-US" smtClean="0"/>
              <a:t>17/05/2017</a:t>
            </a:fld>
            <a:endParaRPr lang="en-US"/>
          </a:p>
        </p:txBody>
      </p:sp>
      <p:sp>
        <p:nvSpPr>
          <p:cNvPr id="4" name="Footer Placeholder 3"/>
          <p:cNvSpPr>
            <a:spLocks noGrp="1"/>
          </p:cNvSpPr>
          <p:nvPr>
            <p:ph type="ftr" sz="quarter" idx="11"/>
          </p:nvPr>
        </p:nvSpPr>
        <p:spPr/>
        <p:txBody>
          <a:bodyPr/>
          <a:lstStyle/>
          <a:p>
            <a:r>
              <a:rPr lang="en-US" smtClean="0"/>
              <a:t>HỆ  THỐNG ĐÀO TẠO CNTT - T3H HÀ NỘI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A47879-7E34-4E93-B41D-A1A4DA7D6CCD}" type="datetime1">
              <a:rPr lang="en-US" smtClean="0"/>
              <a:t>17/05/2017</a:t>
            </a:fld>
            <a:endParaRPr lang="en-US"/>
          </a:p>
        </p:txBody>
      </p:sp>
      <p:sp>
        <p:nvSpPr>
          <p:cNvPr id="3" name="Footer Placeholder 2"/>
          <p:cNvSpPr>
            <a:spLocks noGrp="1"/>
          </p:cNvSpPr>
          <p:nvPr>
            <p:ph type="ftr" sz="quarter" idx="11"/>
          </p:nvPr>
        </p:nvSpPr>
        <p:spPr/>
        <p:txBody>
          <a:bodyPr/>
          <a:lstStyle/>
          <a:p>
            <a:r>
              <a:rPr lang="en-US" smtClean="0"/>
              <a:t>HỆ  THỐNG ĐÀO TẠO CNTT - T3H HÀ NỘI</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F7CBED-23F4-4887-BF4D-7FAF9459C3A1}" type="datetime1">
              <a:rPr lang="en-US" smtClean="0"/>
              <a:t>17/05/2017</a:t>
            </a:fld>
            <a:endParaRPr lang="en-US"/>
          </a:p>
        </p:txBody>
      </p:sp>
      <p:sp>
        <p:nvSpPr>
          <p:cNvPr id="6" name="Footer Placeholder 5"/>
          <p:cNvSpPr>
            <a:spLocks noGrp="1"/>
          </p:cNvSpPr>
          <p:nvPr>
            <p:ph type="ftr" sz="quarter" idx="11"/>
          </p:nvPr>
        </p:nvSpPr>
        <p:spPr/>
        <p:txBody>
          <a:bodyPr/>
          <a:lstStyle/>
          <a:p>
            <a:r>
              <a:rPr lang="en-US" smtClean="0"/>
              <a:t>HỆ  THỐNG ĐÀO TẠO CNTT - T3H HÀ NỘI</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AADA9F-1E6C-452B-B4DD-7A3683EA8BFF}" type="datetime1">
              <a:rPr lang="en-US" smtClean="0"/>
              <a:t>17/05/2017</a:t>
            </a:fld>
            <a:endParaRPr lang="en-US"/>
          </a:p>
        </p:txBody>
      </p:sp>
      <p:sp>
        <p:nvSpPr>
          <p:cNvPr id="6" name="Footer Placeholder 5"/>
          <p:cNvSpPr>
            <a:spLocks noGrp="1"/>
          </p:cNvSpPr>
          <p:nvPr>
            <p:ph type="ftr" sz="quarter" idx="11"/>
          </p:nvPr>
        </p:nvSpPr>
        <p:spPr/>
        <p:txBody>
          <a:bodyPr/>
          <a:lstStyle/>
          <a:p>
            <a:r>
              <a:rPr lang="en-US" smtClean="0"/>
              <a:t>HỆ  THỐNG ĐÀO TẠO CNTT - T3H HÀ NỘI</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A5F3BE-FFD1-412E-9CA9-A7EB5BC2BD57}" type="datetime1">
              <a:rPr lang="en-US" smtClean="0"/>
              <a:t>17/05/2017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HỆ  THỐNG ĐÀO TẠO CNTT - T3H HÀ NỘI</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0" y="7937"/>
            <a:ext cx="3810000" cy="906463"/>
          </a:xfrm>
        </p:spPr>
        <p:txBody>
          <a:bodyPr>
            <a:normAutofit/>
          </a:bodyPr>
          <a:lstStyle/>
          <a:p>
            <a:pPr algn="l"/>
            <a:r>
              <a:rPr lang="en-US" sz="1800" b="1" smtClean="0">
                <a:latin typeface="Arial" panose="020B0604020202020204" pitchFamily="34" charset="0"/>
                <a:cs typeface="Arial" panose="020B0604020202020204" pitchFamily="34" charset="0"/>
              </a:rPr>
              <a:t>TÀI LIỆU KHÓA HỌC JAVA CORE</a:t>
            </a:r>
            <a:endParaRPr lang="en-US" sz="1800" b="1">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113971" y="1219200"/>
            <a:ext cx="6400800" cy="1676400"/>
          </a:xfrm>
        </p:spPr>
        <p:txBody>
          <a:bodyPr>
            <a:normAutofit/>
          </a:bodyPr>
          <a:lstStyle/>
          <a:p>
            <a:r>
              <a:rPr lang="en-US" sz="2800" b="1" dirty="0" err="1" smtClean="0">
                <a:solidFill>
                  <a:srgbClr val="FF0000"/>
                </a:solidFill>
                <a:latin typeface="Arial" panose="020B0604020202020204" pitchFamily="34" charset="0"/>
                <a:cs typeface="Arial" panose="020B0604020202020204" pitchFamily="34" charset="0"/>
              </a:rPr>
              <a:t>Bài</a:t>
            </a:r>
            <a:r>
              <a:rPr lang="en-US" sz="2800" b="1" dirty="0" smtClean="0">
                <a:solidFill>
                  <a:srgbClr val="FF0000"/>
                </a:solidFill>
                <a:latin typeface="Arial" panose="020B0604020202020204" pitchFamily="34" charset="0"/>
                <a:cs typeface="Arial" panose="020B0604020202020204" pitchFamily="34" charset="0"/>
              </a:rPr>
              <a:t> 13: Array </a:t>
            </a:r>
          </a:p>
          <a:p>
            <a:pPr algn="r"/>
            <a:r>
              <a:rPr lang="en-US" sz="2000" b="1" dirty="0" smtClean="0">
                <a:solidFill>
                  <a:srgbClr val="FF0000"/>
                </a:solidFill>
                <a:latin typeface="Arial" panose="020B0604020202020204" pitchFamily="34" charset="0"/>
                <a:cs typeface="Arial" panose="020B0604020202020204" pitchFamily="34" charset="0"/>
              </a:rPr>
              <a:t>GV. </a:t>
            </a:r>
            <a:r>
              <a:rPr lang="en-US" sz="2000" b="1" dirty="0" err="1" smtClean="0">
                <a:solidFill>
                  <a:srgbClr val="FF0000"/>
                </a:solidFill>
                <a:latin typeface="Arial" panose="020B0604020202020204" pitchFamily="34" charset="0"/>
                <a:cs typeface="Arial" panose="020B0604020202020204" pitchFamily="34" charset="0"/>
              </a:rPr>
              <a:t>AndroidTeam</a:t>
            </a:r>
            <a:r>
              <a:rPr lang="en-US" sz="2000" b="1" dirty="0" smtClean="0">
                <a:solidFill>
                  <a:srgbClr val="FF0000"/>
                </a:solidFill>
                <a:latin typeface="Arial" panose="020B0604020202020204" pitchFamily="34" charset="0"/>
                <a:cs typeface="Arial" panose="020B0604020202020204" pitchFamily="34" charset="0"/>
              </a:rPr>
              <a:t>.</a:t>
            </a:r>
            <a:endParaRPr lang="en-US" sz="2000" b="1" dirty="0">
              <a:solidFill>
                <a:srgbClr val="FF0000"/>
              </a:solidFill>
              <a:latin typeface="Arial" panose="020B0604020202020204" pitchFamily="34" charset="0"/>
              <a:cs typeface="Arial" panose="020B0604020202020204" pitchFamily="34" charset="0"/>
            </a:endParaRPr>
          </a:p>
        </p:txBody>
      </p:sp>
      <p:sp>
        <p:nvSpPr>
          <p:cNvPr id="4" name="AutoShape 2" descr="Kết quả hình ảnh cho T3h hà nội lô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Kết quả hình ảnh cho T3h hà nội lô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descr="C:\Users\Admin\Desktop\tải xuố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34" y="7937"/>
            <a:ext cx="4791075" cy="952500"/>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p:cNvSpPr txBox="1">
            <a:spLocks/>
          </p:cNvSpPr>
          <p:nvPr/>
        </p:nvSpPr>
        <p:spPr>
          <a:xfrm>
            <a:off x="1146629" y="2514600"/>
            <a:ext cx="6400800" cy="16764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514350" indent="-514350" algn="l">
              <a:buFont typeface="+mj-lt"/>
              <a:buAutoNum type="romanUcPeriod"/>
            </a:pPr>
            <a:r>
              <a:rPr lang="en-US" sz="2800" b="1" dirty="0" smtClean="0">
                <a:solidFill>
                  <a:srgbClr val="FF0000"/>
                </a:solidFill>
                <a:latin typeface="Arial" panose="020B0604020202020204" pitchFamily="34" charset="0"/>
                <a:cs typeface="Arial" panose="020B0604020202020204" pitchFamily="34" charset="0"/>
              </a:rPr>
              <a:t>Mảng một chiều</a:t>
            </a:r>
          </a:p>
          <a:p>
            <a:pPr marL="514350" indent="-514350" algn="l">
              <a:buFont typeface="+mj-lt"/>
              <a:buAutoNum type="romanUcPeriod"/>
            </a:pPr>
            <a:r>
              <a:rPr lang="en-US" sz="2800" b="1" dirty="0" smtClean="0">
                <a:solidFill>
                  <a:srgbClr val="FF0000"/>
                </a:solidFill>
                <a:latin typeface="Arial" panose="020B0604020202020204" pitchFamily="34" charset="0"/>
                <a:cs typeface="Arial" panose="020B0604020202020204" pitchFamily="34" charset="0"/>
              </a:rPr>
              <a:t>Mảng 2 </a:t>
            </a:r>
            <a:r>
              <a:rPr lang="en-US" sz="2800" b="1" dirty="0" err="1" smtClean="0">
                <a:solidFill>
                  <a:srgbClr val="FF0000"/>
                </a:solidFill>
                <a:latin typeface="Arial" panose="020B0604020202020204" pitchFamily="34" charset="0"/>
                <a:cs typeface="Arial" panose="020B0604020202020204" pitchFamily="34" charset="0"/>
              </a:rPr>
              <a:t>chiều</a:t>
            </a:r>
            <a:endParaRPr lang="en-US" sz="2800" b="1" dirty="0" smtClean="0">
              <a:solidFill>
                <a:srgbClr val="FF0000"/>
              </a:solidFill>
              <a:latin typeface="Arial" panose="020B0604020202020204" pitchFamily="34" charset="0"/>
              <a:cs typeface="Arial" panose="020B0604020202020204" pitchFamily="34" charset="0"/>
            </a:endParaRPr>
          </a:p>
        </p:txBody>
      </p:sp>
      <p:sp>
        <p:nvSpPr>
          <p:cNvPr id="6" name="Footer Placeholder 5"/>
          <p:cNvSpPr>
            <a:spLocks noGrp="1"/>
          </p:cNvSpPr>
          <p:nvPr>
            <p:ph type="ftr" sz="quarter" idx="11"/>
          </p:nvPr>
        </p:nvSpPr>
        <p:spPr/>
        <p:txBody>
          <a:bodyPr/>
          <a:lstStyle/>
          <a:p>
            <a:r>
              <a:rPr lang="en-US" smtClean="0"/>
              <a:t>HỆ  THỐNG ĐÀO TẠO CNTT - T3H HÀ NỘI</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848543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0" y="7937"/>
            <a:ext cx="3810000" cy="906463"/>
          </a:xfrm>
        </p:spPr>
        <p:txBody>
          <a:bodyPr>
            <a:normAutofit/>
          </a:bodyPr>
          <a:lstStyle/>
          <a:p>
            <a:pPr algn="l"/>
            <a:r>
              <a:rPr lang="en-US" sz="1800" b="1" smtClean="0">
                <a:latin typeface="Arial" panose="020B0604020202020204" pitchFamily="34" charset="0"/>
                <a:cs typeface="Arial" panose="020B0604020202020204" pitchFamily="34" charset="0"/>
              </a:rPr>
              <a:t>TÀI LIỆU KHÓA HỌC JAVA CORE</a:t>
            </a:r>
            <a:endParaRPr lang="en-US" sz="1800" b="1">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460375" y="859971"/>
            <a:ext cx="6400800" cy="1676400"/>
          </a:xfrm>
        </p:spPr>
        <p:txBody>
          <a:bodyPr>
            <a:normAutofit/>
          </a:bodyPr>
          <a:lstStyle/>
          <a:p>
            <a:pPr marL="571500" indent="-571500" algn="l">
              <a:buFont typeface="+mj-lt"/>
              <a:buAutoNum type="romanUcPeriod"/>
            </a:pPr>
            <a:r>
              <a:rPr lang="en-US" sz="2800" b="1" dirty="0" smtClean="0">
                <a:solidFill>
                  <a:srgbClr val="FF0000"/>
                </a:solidFill>
                <a:latin typeface="Arial" panose="020B0604020202020204" pitchFamily="34" charset="0"/>
                <a:cs typeface="Arial" panose="020B0604020202020204" pitchFamily="34" charset="0"/>
              </a:rPr>
              <a:t>Mảng một chiều</a:t>
            </a:r>
            <a:endParaRPr lang="en-US" sz="2800" b="1" dirty="0">
              <a:solidFill>
                <a:srgbClr val="FF0000"/>
              </a:solidFill>
              <a:latin typeface="Arial" panose="020B0604020202020204" pitchFamily="34" charset="0"/>
              <a:cs typeface="Arial" panose="020B0604020202020204" pitchFamily="34" charset="0"/>
            </a:endParaRPr>
          </a:p>
        </p:txBody>
      </p:sp>
      <p:sp>
        <p:nvSpPr>
          <p:cNvPr id="4" name="AutoShape 2" descr="Kết quả hình ảnh cho T3h hà nội lô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Kết quả hình ảnh cho T3h hà nội lô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descr="C:\Users\Admin\Desktop\tải xuố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34" y="7937"/>
            <a:ext cx="4791075" cy="952500"/>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p:cNvSpPr txBox="1">
            <a:spLocks/>
          </p:cNvSpPr>
          <p:nvPr/>
        </p:nvSpPr>
        <p:spPr>
          <a:xfrm>
            <a:off x="460375" y="1600200"/>
            <a:ext cx="6781800" cy="32004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800" b="1" dirty="0">
                <a:solidFill>
                  <a:srgbClr val="FF0000"/>
                </a:solidFill>
                <a:latin typeface="Arial" panose="020B0604020202020204" pitchFamily="34" charset="0"/>
                <a:cs typeface="Arial" panose="020B0604020202020204" pitchFamily="34" charset="0"/>
              </a:rPr>
              <a:t>5</a:t>
            </a:r>
            <a:r>
              <a:rPr lang="en-US" sz="2800" b="1" dirty="0" smtClean="0">
                <a:solidFill>
                  <a:srgbClr val="FF0000"/>
                </a:solidFill>
                <a:latin typeface="Arial" panose="020B0604020202020204" pitchFamily="34" charset="0"/>
                <a:cs typeface="Arial" panose="020B0604020202020204" pitchFamily="34" charset="0"/>
              </a:rPr>
              <a:t>. Arrays và Comparator.</a:t>
            </a:r>
          </a:p>
          <a:p>
            <a:pPr marL="973138" indent="-406400" algn="l">
              <a:buFont typeface="Arial" panose="020B0604020202020204" pitchFamily="34" charset="0"/>
              <a:buChar char="•"/>
            </a:pPr>
            <a:r>
              <a:rPr lang="en-US" sz="2800" dirty="0" smtClean="0">
                <a:solidFill>
                  <a:schemeClr val="tx1"/>
                </a:solidFill>
                <a:latin typeface="Arial" panose="020B0604020202020204" pitchFamily="34" charset="0"/>
                <a:cs typeface="Arial" panose="020B0604020202020204" pitchFamily="34" charset="0"/>
              </a:rPr>
              <a:t>Arrays.sort(arrHocSinh, tiêu Chí);</a:t>
            </a:r>
          </a:p>
          <a:p>
            <a:pPr marL="973138" indent="-406400" algn="l">
              <a:buFont typeface="Arial" panose="020B0604020202020204" pitchFamily="34" charset="0"/>
              <a:buChar char="•"/>
            </a:pPr>
            <a:r>
              <a:rPr lang="en-US" sz="2800" dirty="0" smtClean="0">
                <a:solidFill>
                  <a:schemeClr val="tx1"/>
                </a:solidFill>
                <a:latin typeface="Arial" panose="020B0604020202020204" pitchFamily="34" charset="0"/>
                <a:cs typeface="Arial" panose="020B0604020202020204" pitchFamily="34" charset="0"/>
              </a:rPr>
              <a:t>Sắp xếp giảm, tăng dần.. -&gt; tiêu chí sắp xếp.</a:t>
            </a:r>
          </a:p>
          <a:p>
            <a:pPr marL="973138" indent="-406400" algn="l">
              <a:buFont typeface="Arial" panose="020B0604020202020204" pitchFamily="34" charset="0"/>
              <a:buChar char="•"/>
            </a:pPr>
            <a:r>
              <a:rPr lang="en-US" sz="2800" dirty="0" smtClean="0">
                <a:solidFill>
                  <a:schemeClr val="tx1"/>
                </a:solidFill>
                <a:latin typeface="Arial" panose="020B0604020202020204" pitchFamily="34" charset="0"/>
                <a:cs typeface="Arial" panose="020B0604020202020204" pitchFamily="34" charset="0"/>
              </a:rPr>
              <a:t>Comparator là đối tượng dùng để định tiêu chí sắp xếp.</a:t>
            </a:r>
          </a:p>
        </p:txBody>
      </p:sp>
      <p:sp>
        <p:nvSpPr>
          <p:cNvPr id="6" name="Footer Placeholder 5"/>
          <p:cNvSpPr>
            <a:spLocks noGrp="1"/>
          </p:cNvSpPr>
          <p:nvPr>
            <p:ph type="ftr" sz="quarter" idx="11"/>
          </p:nvPr>
        </p:nvSpPr>
        <p:spPr/>
        <p:txBody>
          <a:bodyPr/>
          <a:lstStyle/>
          <a:p>
            <a:r>
              <a:rPr lang="en-US" smtClean="0"/>
              <a:t>HỆ  THỐNG ĐÀO TẠO CNTT - T3H HÀ NỘI</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1019806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0" y="7937"/>
            <a:ext cx="3810000" cy="906463"/>
          </a:xfrm>
        </p:spPr>
        <p:txBody>
          <a:bodyPr>
            <a:normAutofit/>
          </a:bodyPr>
          <a:lstStyle/>
          <a:p>
            <a:pPr algn="l"/>
            <a:r>
              <a:rPr lang="en-US" sz="1800" b="1" smtClean="0">
                <a:latin typeface="Arial" panose="020B0604020202020204" pitchFamily="34" charset="0"/>
                <a:cs typeface="Arial" panose="020B0604020202020204" pitchFamily="34" charset="0"/>
              </a:rPr>
              <a:t>TÀI LIỆU KHÓA HỌC JAVA CORE</a:t>
            </a:r>
            <a:endParaRPr lang="en-US" sz="1800" b="1">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612775" y="924151"/>
            <a:ext cx="6400800" cy="1676400"/>
          </a:xfrm>
        </p:spPr>
        <p:txBody>
          <a:bodyPr>
            <a:normAutofit/>
          </a:bodyPr>
          <a:lstStyle/>
          <a:p>
            <a:pPr marL="571500" indent="-571500" algn="l">
              <a:buFont typeface="+mj-lt"/>
              <a:buAutoNum type="romanUcPeriod"/>
            </a:pPr>
            <a:r>
              <a:rPr lang="en-US" sz="2800" b="1" dirty="0" smtClean="0">
                <a:solidFill>
                  <a:srgbClr val="FF0000"/>
                </a:solidFill>
                <a:latin typeface="Arial" panose="020B0604020202020204" pitchFamily="34" charset="0"/>
                <a:cs typeface="Arial" panose="020B0604020202020204" pitchFamily="34" charset="0"/>
              </a:rPr>
              <a:t>Mảng một chiều</a:t>
            </a:r>
            <a:endParaRPr lang="en-US" sz="2800" b="1" dirty="0">
              <a:solidFill>
                <a:srgbClr val="FF0000"/>
              </a:solidFill>
              <a:latin typeface="Arial" panose="020B0604020202020204" pitchFamily="34" charset="0"/>
              <a:cs typeface="Arial" panose="020B0604020202020204" pitchFamily="34" charset="0"/>
            </a:endParaRPr>
          </a:p>
        </p:txBody>
      </p:sp>
      <p:sp>
        <p:nvSpPr>
          <p:cNvPr id="4" name="AutoShape 2" descr="Kết quả hình ảnh cho T3h hà nội lô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Kết quả hình ảnh cho T3h hà nội lô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descr="C:\Users\Admin\Desktop\tải xuố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34" y="7937"/>
            <a:ext cx="4791075" cy="952500"/>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p:cNvSpPr txBox="1">
            <a:spLocks/>
          </p:cNvSpPr>
          <p:nvPr/>
        </p:nvSpPr>
        <p:spPr>
          <a:xfrm>
            <a:off x="460375" y="1524000"/>
            <a:ext cx="6781800" cy="32004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800" b="1" dirty="0">
                <a:solidFill>
                  <a:srgbClr val="FF0000"/>
                </a:solidFill>
                <a:latin typeface="Arial" panose="020B0604020202020204" pitchFamily="34" charset="0"/>
                <a:cs typeface="Arial" panose="020B0604020202020204" pitchFamily="34" charset="0"/>
              </a:rPr>
              <a:t>5</a:t>
            </a:r>
            <a:r>
              <a:rPr lang="en-US" sz="2800" b="1" dirty="0" smtClean="0">
                <a:solidFill>
                  <a:srgbClr val="FF0000"/>
                </a:solidFill>
                <a:latin typeface="Arial" panose="020B0604020202020204" pitchFamily="34" charset="0"/>
                <a:cs typeface="Arial" panose="020B0604020202020204" pitchFamily="34" charset="0"/>
              </a:rPr>
              <a:t>. Arrays và Comparator.</a:t>
            </a:r>
          </a:p>
          <a:p>
            <a:pPr algn="l"/>
            <a:endParaRPr lang="en-US" sz="2800" b="1" dirty="0" smtClean="0">
              <a:solidFill>
                <a:srgbClr val="FF0000"/>
              </a:solidFill>
              <a:latin typeface="Arial" panose="020B0604020202020204" pitchFamily="34" charset="0"/>
              <a:cs typeface="Arial" panose="020B0604020202020204" pitchFamily="34" charset="0"/>
            </a:endParaRPr>
          </a:p>
        </p:txBody>
      </p:sp>
      <p:pic>
        <p:nvPicPr>
          <p:cNvPr id="3074" name="Picture 2" descr="C:\Users\Thanh Nguyen\Desktop\Cap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175" y="2286000"/>
            <a:ext cx="6778625" cy="3962400"/>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p:cNvSpPr>
            <a:spLocks noGrp="1"/>
          </p:cNvSpPr>
          <p:nvPr>
            <p:ph type="ftr" sz="quarter" idx="11"/>
          </p:nvPr>
        </p:nvSpPr>
        <p:spPr/>
        <p:txBody>
          <a:bodyPr/>
          <a:lstStyle/>
          <a:p>
            <a:r>
              <a:rPr lang="en-US" smtClean="0"/>
              <a:t>HỆ  THỐNG ĐÀO TẠO CNTT - T3H HÀ NỘI</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318649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0" y="7937"/>
            <a:ext cx="3810000" cy="906463"/>
          </a:xfrm>
        </p:spPr>
        <p:txBody>
          <a:bodyPr>
            <a:normAutofit/>
          </a:bodyPr>
          <a:lstStyle/>
          <a:p>
            <a:pPr algn="l"/>
            <a:r>
              <a:rPr lang="en-US" sz="1800" b="1" smtClean="0">
                <a:latin typeface="Arial" panose="020B0604020202020204" pitchFamily="34" charset="0"/>
                <a:cs typeface="Arial" panose="020B0604020202020204" pitchFamily="34" charset="0"/>
              </a:rPr>
              <a:t>TÀI LIỆU KHÓA HỌC JAVA CORE</a:t>
            </a:r>
            <a:endParaRPr lang="en-US" sz="1800" b="1">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699328" y="960437"/>
            <a:ext cx="6400800" cy="1676400"/>
          </a:xfrm>
        </p:spPr>
        <p:txBody>
          <a:bodyPr>
            <a:normAutofit/>
          </a:bodyPr>
          <a:lstStyle/>
          <a:p>
            <a:pPr algn="l"/>
            <a:r>
              <a:rPr lang="en-US" sz="2800" b="1" dirty="0" smtClean="0">
                <a:solidFill>
                  <a:srgbClr val="FF0000"/>
                </a:solidFill>
                <a:latin typeface="Arial" panose="020B0604020202020204" pitchFamily="34" charset="0"/>
                <a:cs typeface="Arial" panose="020B0604020202020204" pitchFamily="34" charset="0"/>
              </a:rPr>
              <a:t>II. Mảng hai chiều</a:t>
            </a:r>
            <a:endParaRPr lang="en-US" sz="2800" b="1" dirty="0">
              <a:solidFill>
                <a:srgbClr val="FF0000"/>
              </a:solidFill>
              <a:latin typeface="Arial" panose="020B0604020202020204" pitchFamily="34" charset="0"/>
              <a:cs typeface="Arial" panose="020B0604020202020204" pitchFamily="34" charset="0"/>
            </a:endParaRPr>
          </a:p>
        </p:txBody>
      </p:sp>
      <p:sp>
        <p:nvSpPr>
          <p:cNvPr id="4" name="AutoShape 2" descr="Kết quả hình ảnh cho T3h hà nội lô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Kết quả hình ảnh cho T3h hà nội lô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descr="C:\Users\Admin\Desktop\tải xuố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34" y="7937"/>
            <a:ext cx="4791075" cy="952500"/>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p:cNvSpPr txBox="1">
            <a:spLocks/>
          </p:cNvSpPr>
          <p:nvPr/>
        </p:nvSpPr>
        <p:spPr>
          <a:xfrm>
            <a:off x="761999" y="1527629"/>
            <a:ext cx="7861675" cy="32004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514350" indent="-514350" algn="l">
              <a:buAutoNum type="arabicPeriod"/>
            </a:pPr>
            <a:r>
              <a:rPr lang="en-US" sz="2800" b="1" dirty="0" smtClean="0">
                <a:solidFill>
                  <a:srgbClr val="FF0000"/>
                </a:solidFill>
                <a:latin typeface="Arial" panose="020B0604020202020204" pitchFamily="34" charset="0"/>
                <a:cs typeface="Arial" panose="020B0604020202020204" pitchFamily="34" charset="0"/>
              </a:rPr>
              <a:t>Khái niệm.</a:t>
            </a:r>
          </a:p>
          <a:p>
            <a:pPr marL="1036638" indent="-457200" algn="l">
              <a:buFont typeface="Arial" panose="020B0604020202020204" pitchFamily="34" charset="0"/>
              <a:buChar char="•"/>
            </a:pPr>
            <a:r>
              <a:rPr lang="en-US" sz="2800" dirty="0" smtClean="0">
                <a:solidFill>
                  <a:schemeClr val="tx1"/>
                </a:solidFill>
                <a:latin typeface="Arial" panose="020B0604020202020204" pitchFamily="34" charset="0"/>
                <a:cs typeface="Arial" panose="020B0604020202020204" pitchFamily="34" charset="0"/>
              </a:rPr>
              <a:t>Được tổ chức dưới dạng ma trận.</a:t>
            </a:r>
          </a:p>
          <a:p>
            <a:pPr marL="1036638" indent="-457200" algn="l">
              <a:buFont typeface="Arial" panose="020B0604020202020204" pitchFamily="34" charset="0"/>
              <a:buChar char="•"/>
            </a:pPr>
            <a:r>
              <a:rPr lang="en-US" sz="2800" dirty="0" smtClean="0">
                <a:solidFill>
                  <a:schemeClr val="tx1"/>
                </a:solidFill>
                <a:latin typeface="Arial" panose="020B0604020202020204" pitchFamily="34" charset="0"/>
                <a:cs typeface="Arial" panose="020B0604020202020204" pitchFamily="34" charset="0"/>
              </a:rPr>
              <a:t>Phù hợp cho những bài toán liên quan đến ma trận.</a:t>
            </a:r>
          </a:p>
          <a:p>
            <a:pPr marL="1036638" indent="-457200" algn="l">
              <a:buFont typeface="Arial" panose="020B0604020202020204" pitchFamily="34" charset="0"/>
              <a:buChar char="•"/>
            </a:pPr>
            <a:r>
              <a:rPr lang="en-US" sz="2800" dirty="0" smtClean="0">
                <a:solidFill>
                  <a:schemeClr val="tx1"/>
                </a:solidFill>
                <a:latin typeface="Arial" panose="020B0604020202020204" pitchFamily="34" charset="0"/>
                <a:cs typeface="Arial" panose="020B0604020202020204" pitchFamily="34" charset="0"/>
              </a:rPr>
              <a:t>Các phần tử trong ma trận phải cùng bản chất hoặc bộ hành vi.</a:t>
            </a:r>
          </a:p>
          <a:p>
            <a:pPr marL="1036638" indent="-457200" algn="l"/>
            <a:endParaRPr lang="en-US" sz="2800" dirty="0" smtClean="0">
              <a:solidFill>
                <a:schemeClr val="tx1"/>
              </a:solidFill>
              <a:latin typeface="Arial" panose="020B0604020202020204" pitchFamily="34" charset="0"/>
              <a:cs typeface="Arial" panose="020B0604020202020204" pitchFamily="34" charset="0"/>
            </a:endParaRPr>
          </a:p>
        </p:txBody>
      </p:sp>
      <p:sp>
        <p:nvSpPr>
          <p:cNvPr id="6" name="Footer Placeholder 5"/>
          <p:cNvSpPr>
            <a:spLocks noGrp="1"/>
          </p:cNvSpPr>
          <p:nvPr>
            <p:ph type="ftr" sz="quarter" idx="11"/>
          </p:nvPr>
        </p:nvSpPr>
        <p:spPr/>
        <p:txBody>
          <a:bodyPr/>
          <a:lstStyle/>
          <a:p>
            <a:r>
              <a:rPr lang="en-US" smtClean="0"/>
              <a:t>HỆ  THỐNG ĐÀO TẠO CNTT - T3H HÀ NỘI</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3085679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0" y="7937"/>
            <a:ext cx="3810000" cy="906463"/>
          </a:xfrm>
        </p:spPr>
        <p:txBody>
          <a:bodyPr>
            <a:normAutofit/>
          </a:bodyPr>
          <a:lstStyle/>
          <a:p>
            <a:pPr algn="l"/>
            <a:r>
              <a:rPr lang="en-US" sz="1800" b="1" smtClean="0">
                <a:latin typeface="Arial" panose="020B0604020202020204" pitchFamily="34" charset="0"/>
                <a:cs typeface="Arial" panose="020B0604020202020204" pitchFamily="34" charset="0"/>
              </a:rPr>
              <a:t>TÀI LIỆU KHÓA HỌC JAVA CORE</a:t>
            </a:r>
            <a:endParaRPr lang="en-US" sz="1800" b="1">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754743" y="960437"/>
            <a:ext cx="6400800" cy="1676400"/>
          </a:xfrm>
        </p:spPr>
        <p:txBody>
          <a:bodyPr>
            <a:normAutofit/>
          </a:bodyPr>
          <a:lstStyle/>
          <a:p>
            <a:pPr algn="l"/>
            <a:r>
              <a:rPr lang="en-US" sz="2800" b="1" dirty="0" smtClean="0">
                <a:solidFill>
                  <a:srgbClr val="FF0000"/>
                </a:solidFill>
                <a:latin typeface="Arial" panose="020B0604020202020204" pitchFamily="34" charset="0"/>
                <a:cs typeface="Arial" panose="020B0604020202020204" pitchFamily="34" charset="0"/>
              </a:rPr>
              <a:t>II. Mảng hai chiều</a:t>
            </a:r>
            <a:endParaRPr lang="en-US" sz="2800" b="1" dirty="0">
              <a:solidFill>
                <a:srgbClr val="FF0000"/>
              </a:solidFill>
              <a:latin typeface="Arial" panose="020B0604020202020204" pitchFamily="34" charset="0"/>
              <a:cs typeface="Arial" panose="020B0604020202020204" pitchFamily="34" charset="0"/>
            </a:endParaRPr>
          </a:p>
        </p:txBody>
      </p:sp>
      <p:sp>
        <p:nvSpPr>
          <p:cNvPr id="4" name="AutoShape 2" descr="Kết quả hình ảnh cho T3h hà nội lô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Kết quả hình ảnh cho T3h hà nội lô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descr="C:\Users\Admin\Desktop\tải xuố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34" y="7937"/>
            <a:ext cx="4791075" cy="952500"/>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p:cNvSpPr txBox="1">
            <a:spLocks/>
          </p:cNvSpPr>
          <p:nvPr/>
        </p:nvSpPr>
        <p:spPr>
          <a:xfrm>
            <a:off x="762000" y="1524000"/>
            <a:ext cx="8077200" cy="32004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800" b="1" dirty="0" smtClean="0">
                <a:solidFill>
                  <a:srgbClr val="FF0000"/>
                </a:solidFill>
                <a:latin typeface="Arial" panose="020B0604020202020204" pitchFamily="34" charset="0"/>
                <a:cs typeface="Arial" panose="020B0604020202020204" pitchFamily="34" charset="0"/>
              </a:rPr>
              <a:t>2. Khai báo.</a:t>
            </a:r>
          </a:p>
          <a:p>
            <a:pPr marL="798513" algn="l"/>
            <a:r>
              <a:rPr lang="en-US" sz="2400" dirty="0" smtClean="0">
                <a:solidFill>
                  <a:schemeClr val="tx1"/>
                </a:solidFill>
                <a:latin typeface="Arial" panose="020B0604020202020204" pitchFamily="34" charset="0"/>
                <a:cs typeface="Arial" panose="020B0604020202020204" pitchFamily="34" charset="0"/>
              </a:rPr>
              <a:t>&lt;KieuDuLiey&gt;[][] </a:t>
            </a:r>
            <a:r>
              <a:rPr lang="en-US" sz="2400" dirty="0">
                <a:solidFill>
                  <a:schemeClr val="tx1"/>
                </a:solidFill>
                <a:latin typeface="Arial" panose="020B0604020202020204" pitchFamily="34" charset="0"/>
                <a:cs typeface="Arial" panose="020B0604020202020204" pitchFamily="34" charset="0"/>
              </a:rPr>
              <a:t> </a:t>
            </a:r>
            <a:r>
              <a:rPr lang="en-US" sz="2400" dirty="0" smtClean="0">
                <a:solidFill>
                  <a:schemeClr val="tx1"/>
                </a:solidFill>
                <a:latin typeface="Arial" panose="020B0604020202020204" pitchFamily="34" charset="0"/>
                <a:cs typeface="Arial" panose="020B0604020202020204" pitchFamily="34" charset="0"/>
              </a:rPr>
              <a:t>&lt;ten&gt;;</a:t>
            </a:r>
          </a:p>
          <a:p>
            <a:pPr marL="798513" algn="l"/>
            <a:r>
              <a:rPr lang="en-US" sz="2400" dirty="0" smtClean="0">
                <a:solidFill>
                  <a:schemeClr val="tx1"/>
                </a:solidFill>
                <a:latin typeface="Arial" panose="020B0604020202020204" pitchFamily="34" charset="0"/>
                <a:cs typeface="Arial" panose="020B0604020202020204" pitchFamily="34" charset="0"/>
              </a:rPr>
              <a:t>Khởi tao:</a:t>
            </a:r>
          </a:p>
          <a:p>
            <a:pPr marL="798513" algn="l"/>
            <a:r>
              <a:rPr lang="en-US" sz="2400" dirty="0">
                <a:solidFill>
                  <a:schemeClr val="tx1"/>
                </a:solidFill>
                <a:latin typeface="Arial" panose="020B0604020202020204" pitchFamily="34" charset="0"/>
                <a:cs typeface="Arial" panose="020B0604020202020204" pitchFamily="34" charset="0"/>
              </a:rPr>
              <a:t>&lt;ten&gt;</a:t>
            </a:r>
            <a:r>
              <a:rPr lang="en-US" sz="2400" dirty="0" smtClean="0">
                <a:solidFill>
                  <a:schemeClr val="tx1"/>
                </a:solidFill>
                <a:latin typeface="Arial" panose="020B0604020202020204" pitchFamily="34" charset="0"/>
                <a:cs typeface="Arial" panose="020B0604020202020204" pitchFamily="34" charset="0"/>
              </a:rPr>
              <a:t>= </a:t>
            </a:r>
            <a:r>
              <a:rPr lang="en-US" sz="2400" smtClean="0">
                <a:solidFill>
                  <a:schemeClr val="tx1"/>
                </a:solidFill>
                <a:latin typeface="Arial" panose="020B0604020202020204" pitchFamily="34" charset="0"/>
                <a:cs typeface="Arial" panose="020B0604020202020204" pitchFamily="34" charset="0"/>
              </a:rPr>
              <a:t>new &lt;</a:t>
            </a:r>
            <a:r>
              <a:rPr lang="en-US" sz="2400" dirty="0" smtClean="0">
                <a:solidFill>
                  <a:schemeClr val="tx1"/>
                </a:solidFill>
                <a:latin typeface="Arial" panose="020B0604020202020204" pitchFamily="34" charset="0"/>
                <a:cs typeface="Arial" panose="020B0604020202020204" pitchFamily="34" charset="0"/>
              </a:rPr>
              <a:t>KieuDL&gt;[&lt;SoHang&gt;][&lt;SoCot&gt;;</a:t>
            </a:r>
          </a:p>
          <a:p>
            <a:pPr marL="798513" algn="l"/>
            <a:endParaRPr lang="en-US" sz="2400" dirty="0" smtClean="0">
              <a:solidFill>
                <a:schemeClr val="tx1"/>
              </a:solidFill>
              <a:latin typeface="Arial" panose="020B0604020202020204" pitchFamily="34" charset="0"/>
              <a:cs typeface="Arial" panose="020B0604020202020204" pitchFamily="34" charset="0"/>
            </a:endParaRPr>
          </a:p>
        </p:txBody>
      </p:sp>
      <p:sp>
        <p:nvSpPr>
          <p:cNvPr id="6" name="Footer Placeholder 5"/>
          <p:cNvSpPr>
            <a:spLocks noGrp="1"/>
          </p:cNvSpPr>
          <p:nvPr>
            <p:ph type="ftr" sz="quarter" idx="11"/>
          </p:nvPr>
        </p:nvSpPr>
        <p:spPr/>
        <p:txBody>
          <a:bodyPr/>
          <a:lstStyle/>
          <a:p>
            <a:r>
              <a:rPr lang="en-US" smtClean="0"/>
              <a:t>HỆ  THỐNG ĐÀO TẠO CNTT - T3H HÀ NỘI</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953224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0" y="7937"/>
            <a:ext cx="3810000" cy="906463"/>
          </a:xfrm>
        </p:spPr>
        <p:txBody>
          <a:bodyPr>
            <a:normAutofit/>
          </a:bodyPr>
          <a:lstStyle/>
          <a:p>
            <a:pPr algn="l"/>
            <a:r>
              <a:rPr lang="en-US" sz="1800" b="1" smtClean="0">
                <a:latin typeface="Arial" panose="020B0604020202020204" pitchFamily="34" charset="0"/>
                <a:cs typeface="Arial" panose="020B0604020202020204" pitchFamily="34" charset="0"/>
              </a:rPr>
              <a:t>TÀI LIỆU KHÓA HỌC JAVA CORE</a:t>
            </a:r>
            <a:endParaRPr lang="en-US" sz="1800" b="1">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591004" y="924151"/>
            <a:ext cx="6400800" cy="1676400"/>
          </a:xfrm>
        </p:spPr>
        <p:txBody>
          <a:bodyPr>
            <a:normAutofit/>
          </a:bodyPr>
          <a:lstStyle/>
          <a:p>
            <a:pPr algn="l"/>
            <a:r>
              <a:rPr lang="en-US" sz="2800" b="1" dirty="0" smtClean="0">
                <a:solidFill>
                  <a:srgbClr val="FF0000"/>
                </a:solidFill>
                <a:latin typeface="Arial" panose="020B0604020202020204" pitchFamily="34" charset="0"/>
                <a:cs typeface="Arial" panose="020B0604020202020204" pitchFamily="34" charset="0"/>
              </a:rPr>
              <a:t>II. Mảng hai chiều</a:t>
            </a:r>
            <a:endParaRPr lang="en-US" sz="2800" b="1" dirty="0">
              <a:solidFill>
                <a:srgbClr val="FF0000"/>
              </a:solidFill>
              <a:latin typeface="Arial" panose="020B0604020202020204" pitchFamily="34" charset="0"/>
              <a:cs typeface="Arial" panose="020B0604020202020204" pitchFamily="34" charset="0"/>
            </a:endParaRPr>
          </a:p>
        </p:txBody>
      </p:sp>
      <p:sp>
        <p:nvSpPr>
          <p:cNvPr id="4" name="AutoShape 2" descr="Kết quả hình ảnh cho T3h hà nội lô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Kết quả hình ảnh cho T3h hà nội lô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descr="C:\Users\Admin\Desktop\tải xuố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34" y="7937"/>
            <a:ext cx="4791075" cy="952500"/>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p:cNvSpPr txBox="1">
            <a:spLocks/>
          </p:cNvSpPr>
          <p:nvPr/>
        </p:nvSpPr>
        <p:spPr>
          <a:xfrm>
            <a:off x="612775" y="1600200"/>
            <a:ext cx="6894739" cy="32004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800" b="1" dirty="0" smtClean="0">
                <a:solidFill>
                  <a:srgbClr val="FF0000"/>
                </a:solidFill>
                <a:latin typeface="Arial" panose="020B0604020202020204" pitchFamily="34" charset="0"/>
                <a:cs typeface="Arial" panose="020B0604020202020204" pitchFamily="34" charset="0"/>
              </a:rPr>
              <a:t>2. Truy xuất.</a:t>
            </a:r>
          </a:p>
          <a:p>
            <a:pPr marL="855663" algn="l"/>
            <a:r>
              <a:rPr lang="en-US" sz="2800" smtClean="0">
                <a:solidFill>
                  <a:schemeClr val="tx1"/>
                </a:solidFill>
                <a:latin typeface="Arial" panose="020B0604020202020204" pitchFamily="34" charset="0"/>
                <a:cs typeface="Arial" panose="020B0604020202020204" pitchFamily="34" charset="0"/>
              </a:rPr>
              <a:t>&lt;</a:t>
            </a:r>
            <a:r>
              <a:rPr lang="en-US" sz="2800" dirty="0" smtClean="0">
                <a:solidFill>
                  <a:schemeClr val="tx1"/>
                </a:solidFill>
                <a:latin typeface="Arial" panose="020B0604020202020204" pitchFamily="34" charset="0"/>
                <a:cs typeface="Arial" panose="020B0604020202020204" pitchFamily="34" charset="0"/>
              </a:rPr>
              <a:t>ten&gt;[&lt;ChiSoHang&gt;][&lt;ChiSoCot&gt;];</a:t>
            </a:r>
          </a:p>
          <a:p>
            <a:pPr marL="855663" algn="l"/>
            <a:r>
              <a:rPr lang="en-US" sz="2800" dirty="0" smtClean="0">
                <a:solidFill>
                  <a:schemeClr val="tx1"/>
                </a:solidFill>
                <a:latin typeface="Arial" panose="020B0604020202020204" pitchFamily="34" charset="0"/>
                <a:cs typeface="Arial" panose="020B0604020202020204" pitchFamily="34" charset="0"/>
              </a:rPr>
              <a:t>Ví dụ: arr2Int[0][1] = 2;</a:t>
            </a:r>
          </a:p>
        </p:txBody>
      </p:sp>
      <p:sp>
        <p:nvSpPr>
          <p:cNvPr id="6" name="Footer Placeholder 5"/>
          <p:cNvSpPr>
            <a:spLocks noGrp="1"/>
          </p:cNvSpPr>
          <p:nvPr>
            <p:ph type="ftr" sz="quarter" idx="11"/>
          </p:nvPr>
        </p:nvSpPr>
        <p:spPr/>
        <p:txBody>
          <a:bodyPr/>
          <a:lstStyle/>
          <a:p>
            <a:r>
              <a:rPr lang="en-US" smtClean="0"/>
              <a:t>HỆ  THỐNG ĐÀO TẠO CNTT - T3H HÀ NỘI</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2414098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0" y="7937"/>
            <a:ext cx="3810000" cy="906463"/>
          </a:xfrm>
        </p:spPr>
        <p:txBody>
          <a:bodyPr>
            <a:normAutofit/>
          </a:bodyPr>
          <a:lstStyle/>
          <a:p>
            <a:pPr algn="l"/>
            <a:r>
              <a:rPr lang="en-US" sz="1800" b="1" smtClean="0">
                <a:latin typeface="Arial" panose="020B0604020202020204" pitchFamily="34" charset="0"/>
                <a:cs typeface="Arial" panose="020B0604020202020204" pitchFamily="34" charset="0"/>
              </a:rPr>
              <a:t>TÀI LIỆU KHÓA HỌC JAVA CORE</a:t>
            </a:r>
            <a:endParaRPr lang="en-US" sz="1800" b="1">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740229" y="1066800"/>
            <a:ext cx="6400800" cy="1676400"/>
          </a:xfrm>
        </p:spPr>
        <p:txBody>
          <a:bodyPr>
            <a:normAutofit/>
          </a:bodyPr>
          <a:lstStyle/>
          <a:p>
            <a:pPr algn="l"/>
            <a:r>
              <a:rPr lang="en-US" sz="2800" b="1" dirty="0" smtClean="0">
                <a:solidFill>
                  <a:srgbClr val="FF0000"/>
                </a:solidFill>
                <a:latin typeface="Arial" panose="020B0604020202020204" pitchFamily="34" charset="0"/>
                <a:cs typeface="Arial" panose="020B0604020202020204" pitchFamily="34" charset="0"/>
              </a:rPr>
              <a:t>II. Mảng hai chiều</a:t>
            </a:r>
            <a:endParaRPr lang="en-US" sz="2800" b="1" dirty="0">
              <a:solidFill>
                <a:srgbClr val="FF0000"/>
              </a:solidFill>
              <a:latin typeface="Arial" panose="020B0604020202020204" pitchFamily="34" charset="0"/>
              <a:cs typeface="Arial" panose="020B0604020202020204" pitchFamily="34" charset="0"/>
            </a:endParaRPr>
          </a:p>
        </p:txBody>
      </p:sp>
      <p:sp>
        <p:nvSpPr>
          <p:cNvPr id="4" name="AutoShape 2" descr="Kết quả hình ảnh cho T3h hà nội lô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Kết quả hình ảnh cho T3h hà nội lô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descr="C:\Users\Admin\Desktop\tải xuố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34" y="7937"/>
            <a:ext cx="4791075" cy="952500"/>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p:cNvSpPr txBox="1">
            <a:spLocks/>
          </p:cNvSpPr>
          <p:nvPr/>
        </p:nvSpPr>
        <p:spPr>
          <a:xfrm>
            <a:off x="736600" y="1752600"/>
            <a:ext cx="6781800" cy="32004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800" b="1" dirty="0" smtClean="0">
                <a:solidFill>
                  <a:srgbClr val="FF0000"/>
                </a:solidFill>
                <a:latin typeface="Arial" panose="020B0604020202020204" pitchFamily="34" charset="0"/>
                <a:cs typeface="Arial" panose="020B0604020202020204" pitchFamily="34" charset="0"/>
              </a:rPr>
              <a:t>3. Ví dụ: tính tổng hàng trong mảng:</a:t>
            </a:r>
          </a:p>
          <a:p>
            <a:pPr algn="l"/>
            <a:endParaRPr lang="en-US" sz="2800" b="1" dirty="0" smtClean="0">
              <a:solidFill>
                <a:srgbClr val="FF0000"/>
              </a:solidFill>
              <a:latin typeface="Arial" panose="020B0604020202020204" pitchFamily="34" charset="0"/>
              <a:cs typeface="Arial" panose="020B0604020202020204" pitchFamily="34" charset="0"/>
            </a:endParaRPr>
          </a:p>
        </p:txBody>
      </p:sp>
      <p:pic>
        <p:nvPicPr>
          <p:cNvPr id="4098" name="Picture 2" descr="C:\Users\Thanh Nguyen\Desktop\Cap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217" y="2514600"/>
            <a:ext cx="7719019" cy="2667000"/>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p:cNvSpPr>
            <a:spLocks noGrp="1"/>
          </p:cNvSpPr>
          <p:nvPr>
            <p:ph type="ftr" sz="quarter" idx="11"/>
          </p:nvPr>
        </p:nvSpPr>
        <p:spPr/>
        <p:txBody>
          <a:bodyPr/>
          <a:lstStyle/>
          <a:p>
            <a:r>
              <a:rPr lang="en-US" smtClean="0"/>
              <a:t>HỆ  THỐNG ĐÀO TẠO CNTT - T3H HÀ NỘI</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2066010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0" y="7937"/>
            <a:ext cx="3810000" cy="906463"/>
          </a:xfrm>
        </p:spPr>
        <p:txBody>
          <a:bodyPr>
            <a:normAutofit/>
          </a:bodyPr>
          <a:lstStyle/>
          <a:p>
            <a:pPr algn="l"/>
            <a:r>
              <a:rPr lang="en-US" sz="1800" b="1" smtClean="0">
                <a:latin typeface="Arial" panose="020B0604020202020204" pitchFamily="34" charset="0"/>
                <a:cs typeface="Arial" panose="020B0604020202020204" pitchFamily="34" charset="0"/>
              </a:rPr>
              <a:t>TÀI LIỆU KHÓA HỌC JAVA CORE</a:t>
            </a:r>
            <a:endParaRPr lang="en-US" sz="1800" b="1">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762000" y="953180"/>
            <a:ext cx="6400800" cy="1676400"/>
          </a:xfrm>
        </p:spPr>
        <p:txBody>
          <a:bodyPr>
            <a:normAutofit/>
          </a:bodyPr>
          <a:lstStyle/>
          <a:p>
            <a:pPr marL="571500" indent="-571500" algn="l">
              <a:buFont typeface="+mj-lt"/>
              <a:buAutoNum type="romanUcPeriod"/>
            </a:pPr>
            <a:r>
              <a:rPr lang="en-US" sz="2800" b="1" dirty="0" smtClean="0">
                <a:solidFill>
                  <a:srgbClr val="FF0000"/>
                </a:solidFill>
                <a:latin typeface="Arial" panose="020B0604020202020204" pitchFamily="34" charset="0"/>
                <a:cs typeface="Arial" panose="020B0604020202020204" pitchFamily="34" charset="0"/>
              </a:rPr>
              <a:t>Mảng một chiều</a:t>
            </a:r>
            <a:endParaRPr lang="en-US" sz="2800" b="1" dirty="0">
              <a:solidFill>
                <a:srgbClr val="FF0000"/>
              </a:solidFill>
              <a:latin typeface="Arial" panose="020B0604020202020204" pitchFamily="34" charset="0"/>
              <a:cs typeface="Arial" panose="020B0604020202020204" pitchFamily="34" charset="0"/>
            </a:endParaRPr>
          </a:p>
        </p:txBody>
      </p:sp>
      <p:sp>
        <p:nvSpPr>
          <p:cNvPr id="4" name="AutoShape 2" descr="Kết quả hình ảnh cho T3h hà nội lô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Kết quả hình ảnh cho T3h hà nội lô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descr="C:\Users\Admin\Desktop\tải xuố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34" y="7937"/>
            <a:ext cx="4791075" cy="952500"/>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p:cNvSpPr txBox="1">
            <a:spLocks/>
          </p:cNvSpPr>
          <p:nvPr/>
        </p:nvSpPr>
        <p:spPr>
          <a:xfrm>
            <a:off x="762000" y="1676400"/>
            <a:ext cx="6400800" cy="32004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800" b="1" dirty="0" smtClean="0">
                <a:solidFill>
                  <a:srgbClr val="FF0000"/>
                </a:solidFill>
                <a:latin typeface="Arial" panose="020B0604020202020204" pitchFamily="34" charset="0"/>
                <a:cs typeface="Arial" panose="020B0604020202020204" pitchFamily="34" charset="0"/>
              </a:rPr>
              <a:t>1. Khái niệm:</a:t>
            </a:r>
          </a:p>
          <a:p>
            <a:pPr marL="1036638" indent="-457200" algn="l">
              <a:buFont typeface="Arial" panose="020B0604020202020204" pitchFamily="34" charset="0"/>
              <a:buChar char="•"/>
            </a:pPr>
            <a:r>
              <a:rPr lang="en-US" sz="2400" dirty="0" smtClean="0">
                <a:solidFill>
                  <a:schemeClr val="tx1"/>
                </a:solidFill>
                <a:latin typeface="Arial" panose="020B0604020202020204" pitchFamily="34" charset="0"/>
                <a:cs typeface="Arial" panose="020B0604020202020204" pitchFamily="34" charset="0"/>
              </a:rPr>
              <a:t>Quản lý tập hợp các phần tử có cùng bản chất hoặc cùng mộ hành vi.</a:t>
            </a:r>
          </a:p>
          <a:p>
            <a:pPr marL="1036638" indent="-457200" algn="l">
              <a:buFont typeface="Arial" panose="020B0604020202020204" pitchFamily="34" charset="0"/>
              <a:buChar char="•"/>
            </a:pPr>
            <a:r>
              <a:rPr lang="en-US" sz="2400" dirty="0" smtClean="0">
                <a:solidFill>
                  <a:schemeClr val="tx1"/>
                </a:solidFill>
                <a:latin typeface="Arial" panose="020B0604020202020204" pitchFamily="34" charset="0"/>
                <a:cs typeface="Arial" panose="020B0604020202020204" pitchFamily="34" charset="0"/>
              </a:rPr>
              <a:t>Có kích thước cố định.</a:t>
            </a:r>
          </a:p>
          <a:p>
            <a:pPr marL="1036638" indent="-457200" algn="l">
              <a:buFont typeface="Arial" panose="020B0604020202020204" pitchFamily="34" charset="0"/>
              <a:buChar char="•"/>
            </a:pPr>
            <a:r>
              <a:rPr lang="en-US" sz="2400" dirty="0" smtClean="0">
                <a:solidFill>
                  <a:schemeClr val="tx1"/>
                </a:solidFill>
                <a:latin typeface="Arial" panose="020B0604020202020204" pitchFamily="34" charset="0"/>
                <a:cs typeface="Arial" panose="020B0604020202020204" pitchFamily="34" charset="0"/>
              </a:rPr>
              <a:t>Quản lý đối tượng hoặc kiểu nguyên thủy.</a:t>
            </a:r>
            <a:endParaRPr lang="en-US" sz="2400" dirty="0">
              <a:solidFill>
                <a:schemeClr val="tx1"/>
              </a:solidFill>
              <a:latin typeface="Arial" panose="020B0604020202020204" pitchFamily="34" charset="0"/>
              <a:cs typeface="Arial" panose="020B0604020202020204" pitchFamily="34" charset="0"/>
            </a:endParaRPr>
          </a:p>
        </p:txBody>
      </p:sp>
      <p:sp>
        <p:nvSpPr>
          <p:cNvPr id="6" name="Footer Placeholder 5"/>
          <p:cNvSpPr>
            <a:spLocks noGrp="1"/>
          </p:cNvSpPr>
          <p:nvPr>
            <p:ph type="ftr" sz="quarter" idx="11"/>
          </p:nvPr>
        </p:nvSpPr>
        <p:spPr/>
        <p:txBody>
          <a:bodyPr/>
          <a:lstStyle/>
          <a:p>
            <a:r>
              <a:rPr lang="en-US" smtClean="0"/>
              <a:t>HỆ  THỐNG ĐÀO TẠO CNTT - T3H HÀ NỘI</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288403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0" y="7937"/>
            <a:ext cx="3810000" cy="906463"/>
          </a:xfrm>
        </p:spPr>
        <p:txBody>
          <a:bodyPr>
            <a:normAutofit/>
          </a:bodyPr>
          <a:lstStyle/>
          <a:p>
            <a:pPr algn="l"/>
            <a:r>
              <a:rPr lang="en-US" sz="1800" b="1" smtClean="0">
                <a:latin typeface="Arial" panose="020B0604020202020204" pitchFamily="34" charset="0"/>
                <a:cs typeface="Arial" panose="020B0604020202020204" pitchFamily="34" charset="0"/>
              </a:rPr>
              <a:t>TÀI LIỆU KHÓA HỌC JAVA CORE</a:t>
            </a:r>
            <a:endParaRPr lang="en-US" sz="1800" b="1">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786789" y="1600200"/>
            <a:ext cx="6400800" cy="868363"/>
          </a:xfrm>
        </p:spPr>
        <p:txBody>
          <a:bodyPr>
            <a:normAutofit/>
          </a:bodyPr>
          <a:lstStyle/>
          <a:p>
            <a:pPr marL="571500" indent="-571500" algn="l">
              <a:buFont typeface="+mj-lt"/>
              <a:buAutoNum type="romanUcPeriod"/>
            </a:pPr>
            <a:r>
              <a:rPr lang="en-US" sz="2800" b="1" dirty="0" smtClean="0">
                <a:solidFill>
                  <a:srgbClr val="FF0000"/>
                </a:solidFill>
                <a:latin typeface="Arial" panose="020B0604020202020204" pitchFamily="34" charset="0"/>
                <a:cs typeface="Arial" panose="020B0604020202020204" pitchFamily="34" charset="0"/>
              </a:rPr>
              <a:t>Mảng một chiều</a:t>
            </a:r>
            <a:endParaRPr lang="en-US" sz="2800" b="1" dirty="0">
              <a:solidFill>
                <a:srgbClr val="FF0000"/>
              </a:solidFill>
              <a:latin typeface="Arial" panose="020B0604020202020204" pitchFamily="34" charset="0"/>
              <a:cs typeface="Arial" panose="020B0604020202020204" pitchFamily="34" charset="0"/>
            </a:endParaRPr>
          </a:p>
        </p:txBody>
      </p:sp>
      <p:sp>
        <p:nvSpPr>
          <p:cNvPr id="4" name="AutoShape 2" descr="Kết quả hình ảnh cho T3h hà nội lô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Kết quả hình ảnh cho T3h hà nội lô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descr="C:\Users\Admin\Desktop\tải xuố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34" y="7937"/>
            <a:ext cx="4791075" cy="952500"/>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p:cNvSpPr txBox="1">
            <a:spLocks/>
          </p:cNvSpPr>
          <p:nvPr/>
        </p:nvSpPr>
        <p:spPr>
          <a:xfrm>
            <a:off x="786789" y="2667000"/>
            <a:ext cx="8001000" cy="32004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800" b="1" dirty="0">
                <a:solidFill>
                  <a:srgbClr val="FF0000"/>
                </a:solidFill>
                <a:latin typeface="Arial" panose="020B0604020202020204" pitchFamily="34" charset="0"/>
                <a:cs typeface="Arial" panose="020B0604020202020204" pitchFamily="34" charset="0"/>
              </a:rPr>
              <a:t>2</a:t>
            </a:r>
            <a:r>
              <a:rPr lang="en-US" sz="2800" b="1" dirty="0" smtClean="0">
                <a:solidFill>
                  <a:srgbClr val="FF0000"/>
                </a:solidFill>
                <a:latin typeface="Arial" panose="020B0604020202020204" pitchFamily="34" charset="0"/>
                <a:cs typeface="Arial" panose="020B0604020202020204" pitchFamily="34" charset="0"/>
              </a:rPr>
              <a:t>. Cách dùng:</a:t>
            </a:r>
          </a:p>
          <a:p>
            <a:pPr marL="457200" indent="-457200" algn="l">
              <a:buFont typeface="Arial" panose="020B0604020202020204" pitchFamily="34" charset="0"/>
              <a:buChar char="•"/>
            </a:pPr>
            <a:r>
              <a:rPr lang="en-US" sz="2400" dirty="0" smtClean="0">
                <a:solidFill>
                  <a:schemeClr val="tx1"/>
                </a:solidFill>
                <a:latin typeface="Arial" panose="020B0604020202020204" pitchFamily="34" charset="0"/>
                <a:cs typeface="Arial" panose="020B0604020202020204" pitchFamily="34" charset="0"/>
              </a:rPr>
              <a:t>Dùng để giải quyết các bài toán liên quan đến quản lý các đối tượng có chung bản chất hoặc có chung bộ hành vi mà số lường các phần tử là cố đinh.</a:t>
            </a:r>
          </a:p>
        </p:txBody>
      </p:sp>
      <p:sp>
        <p:nvSpPr>
          <p:cNvPr id="6" name="Footer Placeholder 5"/>
          <p:cNvSpPr>
            <a:spLocks noGrp="1"/>
          </p:cNvSpPr>
          <p:nvPr>
            <p:ph type="ftr" sz="quarter" idx="11"/>
          </p:nvPr>
        </p:nvSpPr>
        <p:spPr/>
        <p:txBody>
          <a:bodyPr/>
          <a:lstStyle/>
          <a:p>
            <a:r>
              <a:rPr lang="en-US" smtClean="0"/>
              <a:t>HỆ  THỐNG ĐÀO TẠO CNTT - T3H HÀ NỘI</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11484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0" y="7937"/>
            <a:ext cx="3810000" cy="906463"/>
          </a:xfrm>
        </p:spPr>
        <p:txBody>
          <a:bodyPr>
            <a:normAutofit/>
          </a:bodyPr>
          <a:lstStyle/>
          <a:p>
            <a:pPr algn="l"/>
            <a:r>
              <a:rPr lang="en-US" sz="1800" b="1" smtClean="0">
                <a:latin typeface="Arial" panose="020B0604020202020204" pitchFamily="34" charset="0"/>
                <a:cs typeface="Arial" panose="020B0604020202020204" pitchFamily="34" charset="0"/>
              </a:rPr>
              <a:t>TÀI LIỆU KHÓA HỌC JAVA CORE</a:t>
            </a:r>
            <a:endParaRPr lang="en-US" sz="1800" b="1">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620032" y="874486"/>
            <a:ext cx="6400800" cy="1676400"/>
          </a:xfrm>
        </p:spPr>
        <p:txBody>
          <a:bodyPr>
            <a:normAutofit/>
          </a:bodyPr>
          <a:lstStyle/>
          <a:p>
            <a:pPr marL="571500" indent="-571500" algn="l">
              <a:buFont typeface="+mj-lt"/>
              <a:buAutoNum type="romanUcPeriod"/>
            </a:pPr>
            <a:r>
              <a:rPr lang="en-US" sz="2800" b="1" dirty="0" smtClean="0">
                <a:solidFill>
                  <a:srgbClr val="FF0000"/>
                </a:solidFill>
                <a:latin typeface="Arial" panose="020B0604020202020204" pitchFamily="34" charset="0"/>
                <a:cs typeface="Arial" panose="020B0604020202020204" pitchFamily="34" charset="0"/>
              </a:rPr>
              <a:t>Mảng một chiều</a:t>
            </a:r>
            <a:endParaRPr lang="en-US" sz="2800" b="1" dirty="0">
              <a:solidFill>
                <a:srgbClr val="FF0000"/>
              </a:solidFill>
              <a:latin typeface="Arial" panose="020B0604020202020204" pitchFamily="34" charset="0"/>
              <a:cs typeface="Arial" panose="020B0604020202020204" pitchFamily="34" charset="0"/>
            </a:endParaRPr>
          </a:p>
        </p:txBody>
      </p:sp>
      <p:sp>
        <p:nvSpPr>
          <p:cNvPr id="4" name="AutoShape 2" descr="Kết quả hình ảnh cho T3h hà nội lô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Kết quả hình ảnh cho T3h hà nội lô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descr="C:\Users\Admin\Desktop\tải xuố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34" y="7937"/>
            <a:ext cx="4791075" cy="952500"/>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p:cNvSpPr txBox="1">
            <a:spLocks/>
          </p:cNvSpPr>
          <p:nvPr/>
        </p:nvSpPr>
        <p:spPr>
          <a:xfrm>
            <a:off x="641804" y="1600200"/>
            <a:ext cx="8229600" cy="32004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800" b="1" dirty="0" smtClean="0">
                <a:solidFill>
                  <a:srgbClr val="FF0000"/>
                </a:solidFill>
                <a:latin typeface="Arial" panose="020B0604020202020204" pitchFamily="34" charset="0"/>
                <a:cs typeface="Arial" panose="020B0604020202020204" pitchFamily="34" charset="0"/>
              </a:rPr>
              <a:t>3. Khai báo:</a:t>
            </a:r>
            <a:endParaRPr lang="en-US" sz="2800" b="1" dirty="0" smtClean="0">
              <a:solidFill>
                <a:schemeClr val="accent4"/>
              </a:solidFill>
              <a:latin typeface="Arial" panose="020B0604020202020204" pitchFamily="34" charset="0"/>
              <a:cs typeface="Arial" panose="020B0604020202020204" pitchFamily="34" charset="0"/>
            </a:endParaRPr>
          </a:p>
          <a:p>
            <a:pPr marL="1268413" indent="-457200" algn="l">
              <a:buFont typeface="Arial" panose="020B0604020202020204" pitchFamily="34" charset="0"/>
              <a:buChar char="•"/>
            </a:pPr>
            <a:r>
              <a:rPr lang="en-US" sz="2400" dirty="0" smtClean="0">
                <a:solidFill>
                  <a:schemeClr val="tx1"/>
                </a:solidFill>
                <a:latin typeface="Arial" panose="020B0604020202020204" pitchFamily="34" charset="0"/>
                <a:cs typeface="Arial" panose="020B0604020202020204" pitchFamily="34" charset="0"/>
              </a:rPr>
              <a:t>&lt;KieuDuLieu&gt;[] &lt;ten&gt;;</a:t>
            </a:r>
          </a:p>
          <a:p>
            <a:pPr marL="1268413" indent="-457200" algn="l">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&lt;KieuDuLieu</a:t>
            </a:r>
            <a:r>
              <a:rPr lang="en-US" sz="2400" dirty="0" smtClean="0">
                <a:solidFill>
                  <a:schemeClr val="tx1"/>
                </a:solidFill>
                <a:latin typeface="Arial" panose="020B0604020202020204" pitchFamily="34" charset="0"/>
                <a:cs typeface="Arial" panose="020B0604020202020204" pitchFamily="34" charset="0"/>
              </a:rPr>
              <a:t>&gt; </a:t>
            </a:r>
            <a:r>
              <a:rPr lang="en-US" sz="2400" dirty="0">
                <a:solidFill>
                  <a:schemeClr val="tx1"/>
                </a:solidFill>
                <a:latin typeface="Arial" panose="020B0604020202020204" pitchFamily="34" charset="0"/>
                <a:cs typeface="Arial" panose="020B0604020202020204" pitchFamily="34" charset="0"/>
              </a:rPr>
              <a:t>&lt;</a:t>
            </a:r>
            <a:r>
              <a:rPr lang="en-US" sz="2400" dirty="0" smtClean="0">
                <a:solidFill>
                  <a:schemeClr val="tx1"/>
                </a:solidFill>
                <a:latin typeface="Arial" panose="020B0604020202020204" pitchFamily="34" charset="0"/>
                <a:cs typeface="Arial" panose="020B0604020202020204" pitchFamily="34" charset="0"/>
              </a:rPr>
              <a:t>ten&gt;[];</a:t>
            </a:r>
          </a:p>
          <a:p>
            <a:pPr marL="1268413" indent="-457200" algn="l"/>
            <a:r>
              <a:rPr lang="en-US" sz="2400" dirty="0" smtClean="0">
                <a:solidFill>
                  <a:schemeClr val="tx1"/>
                </a:solidFill>
                <a:latin typeface="Arial" panose="020B0604020202020204" pitchFamily="34" charset="0"/>
                <a:cs typeface="Arial" panose="020B0604020202020204" pitchFamily="34" charset="0"/>
              </a:rPr>
              <a:t>Khởi tạo:</a:t>
            </a:r>
          </a:p>
          <a:p>
            <a:pPr marL="1268413" indent="-457200" algn="l">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&lt;ten</a:t>
            </a:r>
            <a:r>
              <a:rPr lang="en-US" sz="2400" dirty="0" smtClean="0">
                <a:solidFill>
                  <a:schemeClr val="tx1"/>
                </a:solidFill>
                <a:latin typeface="Arial" panose="020B0604020202020204" pitchFamily="34" charset="0"/>
                <a:cs typeface="Arial" panose="020B0604020202020204" pitchFamily="34" charset="0"/>
              </a:rPr>
              <a:t>&gt; </a:t>
            </a:r>
            <a:r>
              <a:rPr lang="en-US" sz="2400" smtClean="0">
                <a:solidFill>
                  <a:schemeClr val="tx1"/>
                </a:solidFill>
                <a:latin typeface="Arial" panose="020B0604020202020204" pitchFamily="34" charset="0"/>
                <a:cs typeface="Arial" panose="020B0604020202020204" pitchFamily="34" charset="0"/>
              </a:rPr>
              <a:t>= new &lt;KieuDuLieu</a:t>
            </a:r>
            <a:r>
              <a:rPr lang="en-US" sz="2400" dirty="0" smtClean="0">
                <a:solidFill>
                  <a:schemeClr val="tx1"/>
                </a:solidFill>
                <a:latin typeface="Arial" panose="020B0604020202020204" pitchFamily="34" charset="0"/>
                <a:cs typeface="Arial" panose="020B0604020202020204" pitchFamily="34" charset="0"/>
              </a:rPr>
              <a:t>&gt;[&lt;SoLuong&gt;]; </a:t>
            </a:r>
            <a:endParaRPr lang="en-US" sz="2400" dirty="0">
              <a:solidFill>
                <a:schemeClr val="tx1"/>
              </a:solidFill>
              <a:latin typeface="Arial" panose="020B0604020202020204" pitchFamily="34" charset="0"/>
              <a:cs typeface="Arial" panose="020B0604020202020204" pitchFamily="34" charset="0"/>
            </a:endParaRPr>
          </a:p>
          <a:p>
            <a:pPr marL="1268413" indent="-457200" algn="l"/>
            <a:endParaRPr lang="en-US" sz="2400" dirty="0" smtClean="0">
              <a:solidFill>
                <a:schemeClr val="tx1"/>
              </a:solidFill>
              <a:latin typeface="Arial" panose="020B0604020202020204" pitchFamily="34" charset="0"/>
              <a:cs typeface="Arial" panose="020B0604020202020204" pitchFamily="34" charset="0"/>
            </a:endParaRPr>
          </a:p>
        </p:txBody>
      </p:sp>
      <p:sp>
        <p:nvSpPr>
          <p:cNvPr id="6" name="Footer Placeholder 5"/>
          <p:cNvSpPr>
            <a:spLocks noGrp="1"/>
          </p:cNvSpPr>
          <p:nvPr>
            <p:ph type="ftr" sz="quarter" idx="11"/>
          </p:nvPr>
        </p:nvSpPr>
        <p:spPr/>
        <p:txBody>
          <a:bodyPr/>
          <a:lstStyle/>
          <a:p>
            <a:r>
              <a:rPr lang="en-US" smtClean="0"/>
              <a:t>HỆ  THỐNG ĐÀO TẠO CNTT - T3H HÀ NỘI</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3519373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0" y="7937"/>
            <a:ext cx="3810000" cy="906463"/>
          </a:xfrm>
        </p:spPr>
        <p:txBody>
          <a:bodyPr>
            <a:normAutofit/>
          </a:bodyPr>
          <a:lstStyle/>
          <a:p>
            <a:pPr algn="l"/>
            <a:r>
              <a:rPr lang="en-US" sz="1800" b="1" smtClean="0">
                <a:latin typeface="Arial" panose="020B0604020202020204" pitchFamily="34" charset="0"/>
                <a:cs typeface="Arial" panose="020B0604020202020204" pitchFamily="34" charset="0"/>
              </a:rPr>
              <a:t>TÀI LIỆU KHÓA HỌC JAVA CORE</a:t>
            </a:r>
            <a:endParaRPr lang="en-US" sz="1800" b="1">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612775" y="960437"/>
            <a:ext cx="6400800" cy="1676400"/>
          </a:xfrm>
        </p:spPr>
        <p:txBody>
          <a:bodyPr>
            <a:normAutofit/>
          </a:bodyPr>
          <a:lstStyle/>
          <a:p>
            <a:pPr marL="571500" indent="-571500" algn="l">
              <a:buFont typeface="+mj-lt"/>
              <a:buAutoNum type="romanUcPeriod"/>
            </a:pPr>
            <a:r>
              <a:rPr lang="en-US" sz="2800" b="1" dirty="0" smtClean="0">
                <a:solidFill>
                  <a:srgbClr val="FF0000"/>
                </a:solidFill>
                <a:latin typeface="Arial" panose="020B0604020202020204" pitchFamily="34" charset="0"/>
                <a:cs typeface="Arial" panose="020B0604020202020204" pitchFamily="34" charset="0"/>
              </a:rPr>
              <a:t>Mảng một chiều</a:t>
            </a:r>
            <a:endParaRPr lang="en-US" sz="2800" b="1" dirty="0">
              <a:solidFill>
                <a:srgbClr val="FF0000"/>
              </a:solidFill>
              <a:latin typeface="Arial" panose="020B0604020202020204" pitchFamily="34" charset="0"/>
              <a:cs typeface="Arial" panose="020B0604020202020204" pitchFamily="34" charset="0"/>
            </a:endParaRPr>
          </a:p>
        </p:txBody>
      </p:sp>
      <p:sp>
        <p:nvSpPr>
          <p:cNvPr id="4" name="AutoShape 2" descr="Kết quả hình ảnh cho T3h hà nội lô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Kết quả hình ảnh cho T3h hà nội lô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descr="C:\Users\Admin\Desktop\tải xuố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34" y="7937"/>
            <a:ext cx="4791075" cy="952500"/>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p:cNvSpPr txBox="1">
            <a:spLocks/>
          </p:cNvSpPr>
          <p:nvPr/>
        </p:nvSpPr>
        <p:spPr>
          <a:xfrm>
            <a:off x="605518" y="1676400"/>
            <a:ext cx="8229600" cy="32004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800" b="1" dirty="0">
                <a:solidFill>
                  <a:srgbClr val="FF0000"/>
                </a:solidFill>
                <a:latin typeface="Arial" panose="020B0604020202020204" pitchFamily="34" charset="0"/>
                <a:cs typeface="Arial" panose="020B0604020202020204" pitchFamily="34" charset="0"/>
              </a:rPr>
              <a:t>4</a:t>
            </a:r>
            <a:r>
              <a:rPr lang="en-US" sz="2800" b="1" dirty="0" smtClean="0">
                <a:solidFill>
                  <a:srgbClr val="FF0000"/>
                </a:solidFill>
                <a:latin typeface="Arial" panose="020B0604020202020204" pitchFamily="34" charset="0"/>
                <a:cs typeface="Arial" panose="020B0604020202020204" pitchFamily="34" charset="0"/>
              </a:rPr>
              <a:t>. Cách truy xuất và phương thức:</a:t>
            </a:r>
            <a:endParaRPr lang="en-US" sz="2800" b="1" dirty="0" smtClean="0">
              <a:solidFill>
                <a:schemeClr val="accent4"/>
              </a:solidFill>
              <a:latin typeface="Arial" panose="020B0604020202020204" pitchFamily="34" charset="0"/>
              <a:cs typeface="Arial" panose="020B0604020202020204" pitchFamily="34" charset="0"/>
            </a:endParaRPr>
          </a:p>
          <a:p>
            <a:pPr marL="979488" indent="-457200" algn="l">
              <a:buFont typeface="Arial" panose="020B0604020202020204" pitchFamily="34" charset="0"/>
              <a:buChar char="•"/>
            </a:pPr>
            <a:r>
              <a:rPr lang="en-US" sz="2400" dirty="0" smtClean="0">
                <a:solidFill>
                  <a:schemeClr val="tx1"/>
                </a:solidFill>
                <a:latin typeface="Arial" panose="020B0604020202020204" pitchFamily="34" charset="0"/>
                <a:cs typeface="Arial" panose="020B0604020202020204" pitchFamily="34" charset="0"/>
              </a:rPr>
              <a:t>Int[] arrInt = new int[3];</a:t>
            </a:r>
          </a:p>
          <a:p>
            <a:pPr marL="979488" indent="-457200" algn="l">
              <a:buFont typeface="Arial" panose="020B0604020202020204" pitchFamily="34" charset="0"/>
              <a:buChar char="•"/>
            </a:pPr>
            <a:r>
              <a:rPr lang="en-US" sz="2400" dirty="0" smtClean="0">
                <a:solidFill>
                  <a:schemeClr val="tx1"/>
                </a:solidFill>
                <a:latin typeface="Arial" panose="020B0604020202020204" pitchFamily="34" charset="0"/>
                <a:cs typeface="Arial" panose="020B0604020202020204" pitchFamily="34" charset="0"/>
              </a:rPr>
              <a:t>arrInt[0] = 1;</a:t>
            </a:r>
          </a:p>
          <a:p>
            <a:pPr marL="979488" indent="-457200" algn="l"/>
            <a:r>
              <a:rPr lang="en-US" sz="2400" dirty="0" smtClean="0">
                <a:solidFill>
                  <a:schemeClr val="tx1"/>
                </a:solidFill>
                <a:latin typeface="Arial" panose="020B0604020202020204" pitchFamily="34" charset="0"/>
                <a:cs typeface="Arial" panose="020B0604020202020204" pitchFamily="34" charset="0"/>
              </a:rPr>
              <a:t>Giá trị phần đầu tiên được gán cho 1.</a:t>
            </a:r>
          </a:p>
          <a:p>
            <a:pPr marL="979488" indent="-457200" algn="l">
              <a:buFont typeface="Arial" panose="020B0604020202020204" pitchFamily="34" charset="0"/>
              <a:buChar char="•"/>
            </a:pPr>
            <a:r>
              <a:rPr lang="en-US" sz="2400" dirty="0" smtClean="0">
                <a:solidFill>
                  <a:schemeClr val="tx1"/>
                </a:solidFill>
                <a:latin typeface="Arial" panose="020B0604020202020204" pitchFamily="34" charset="0"/>
                <a:cs typeface="Arial" panose="020B0604020202020204" pitchFamily="34" charset="0"/>
              </a:rPr>
              <a:t>arrInt.lenght: lấy ra kích thước của mảng.</a:t>
            </a:r>
            <a:endParaRPr lang="en-US" sz="2400" dirty="0">
              <a:solidFill>
                <a:schemeClr val="tx1"/>
              </a:solidFill>
              <a:latin typeface="Arial" panose="020B0604020202020204" pitchFamily="34" charset="0"/>
              <a:cs typeface="Arial" panose="020B0604020202020204" pitchFamily="34" charset="0"/>
            </a:endParaRPr>
          </a:p>
          <a:p>
            <a:pPr marL="979488" indent="-457200" algn="l"/>
            <a:endParaRPr lang="en-US" sz="2800" b="1" dirty="0" smtClean="0">
              <a:solidFill>
                <a:srgbClr val="FF0000"/>
              </a:solidFill>
              <a:latin typeface="Arial" panose="020B0604020202020204" pitchFamily="34" charset="0"/>
              <a:cs typeface="Arial" panose="020B0604020202020204" pitchFamily="34" charset="0"/>
            </a:endParaRPr>
          </a:p>
        </p:txBody>
      </p:sp>
      <p:sp>
        <p:nvSpPr>
          <p:cNvPr id="6" name="Footer Placeholder 5"/>
          <p:cNvSpPr>
            <a:spLocks noGrp="1"/>
          </p:cNvSpPr>
          <p:nvPr>
            <p:ph type="ftr" sz="quarter" idx="11"/>
          </p:nvPr>
        </p:nvSpPr>
        <p:spPr/>
        <p:txBody>
          <a:bodyPr/>
          <a:lstStyle/>
          <a:p>
            <a:r>
              <a:rPr lang="en-US" smtClean="0"/>
              <a:t>HỆ  THỐNG ĐÀO TẠO CNTT - T3H HÀ NỘI</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2163527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0" y="7937"/>
            <a:ext cx="3810000" cy="906463"/>
          </a:xfrm>
        </p:spPr>
        <p:txBody>
          <a:bodyPr>
            <a:normAutofit/>
          </a:bodyPr>
          <a:lstStyle/>
          <a:p>
            <a:pPr algn="l"/>
            <a:r>
              <a:rPr lang="en-US" sz="1800" b="1" smtClean="0">
                <a:latin typeface="Arial" panose="020B0604020202020204" pitchFamily="34" charset="0"/>
                <a:cs typeface="Arial" panose="020B0604020202020204" pitchFamily="34" charset="0"/>
              </a:rPr>
              <a:t>TÀI LIỆU KHÓA HỌC JAVA CORE</a:t>
            </a:r>
            <a:endParaRPr lang="en-US" sz="1800" b="1">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524000" y="1676400"/>
            <a:ext cx="6400800" cy="1676400"/>
          </a:xfrm>
        </p:spPr>
        <p:txBody>
          <a:bodyPr>
            <a:normAutofit/>
          </a:bodyPr>
          <a:lstStyle/>
          <a:p>
            <a:pPr marL="571500" indent="-571500" algn="l">
              <a:buFont typeface="+mj-lt"/>
              <a:buAutoNum type="romanUcPeriod"/>
            </a:pPr>
            <a:r>
              <a:rPr lang="en-US" sz="2800" b="1" dirty="0" smtClean="0">
                <a:solidFill>
                  <a:srgbClr val="FF0000"/>
                </a:solidFill>
                <a:latin typeface="Arial" panose="020B0604020202020204" pitchFamily="34" charset="0"/>
                <a:cs typeface="Arial" panose="020B0604020202020204" pitchFamily="34" charset="0"/>
              </a:rPr>
              <a:t>Mảng một chiều</a:t>
            </a:r>
            <a:endParaRPr lang="en-US" sz="2800" b="1" dirty="0">
              <a:solidFill>
                <a:srgbClr val="FF0000"/>
              </a:solidFill>
              <a:latin typeface="Arial" panose="020B0604020202020204" pitchFamily="34" charset="0"/>
              <a:cs typeface="Arial" panose="020B0604020202020204" pitchFamily="34" charset="0"/>
            </a:endParaRPr>
          </a:p>
        </p:txBody>
      </p:sp>
      <p:sp>
        <p:nvSpPr>
          <p:cNvPr id="4" name="AutoShape 2" descr="Kết quả hình ảnh cho T3h hà nội lô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Kết quả hình ảnh cho T3h hà nội lô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descr="C:\Users\Admin\Desktop\tải xuố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34" y="7937"/>
            <a:ext cx="4791075" cy="952500"/>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p:cNvSpPr txBox="1">
            <a:spLocks/>
          </p:cNvSpPr>
          <p:nvPr/>
        </p:nvSpPr>
        <p:spPr>
          <a:xfrm>
            <a:off x="762000" y="2514600"/>
            <a:ext cx="8001000" cy="32004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800" b="1" dirty="0">
                <a:solidFill>
                  <a:srgbClr val="FF0000"/>
                </a:solidFill>
                <a:latin typeface="Arial" panose="020B0604020202020204" pitchFamily="34" charset="0"/>
                <a:cs typeface="Arial" panose="020B0604020202020204" pitchFamily="34" charset="0"/>
              </a:rPr>
              <a:t>4</a:t>
            </a:r>
            <a:r>
              <a:rPr lang="en-US" sz="2800" b="1" dirty="0" smtClean="0">
                <a:solidFill>
                  <a:srgbClr val="FF0000"/>
                </a:solidFill>
                <a:latin typeface="Arial" panose="020B0604020202020204" pitchFamily="34" charset="0"/>
                <a:cs typeface="Arial" panose="020B0604020202020204" pitchFamily="34" charset="0"/>
              </a:rPr>
              <a:t>. Cách truy xuất và phương thức:</a:t>
            </a:r>
            <a:endParaRPr lang="en-US" sz="2800" b="1" dirty="0" smtClean="0">
              <a:solidFill>
                <a:schemeClr val="accent4"/>
              </a:solidFill>
              <a:latin typeface="Arial" panose="020B0604020202020204" pitchFamily="34" charset="0"/>
              <a:cs typeface="Arial" panose="020B0604020202020204" pitchFamily="34" charset="0"/>
            </a:endParaRPr>
          </a:p>
          <a:p>
            <a:pPr marL="465138" algn="l"/>
            <a:r>
              <a:rPr lang="en-US" sz="2400" dirty="0" smtClean="0">
                <a:solidFill>
                  <a:schemeClr val="tx1"/>
                </a:solidFill>
                <a:latin typeface="Arial" panose="020B0604020202020204" pitchFamily="34" charset="0"/>
                <a:cs typeface="Arial" panose="020B0604020202020204" pitchFamily="34" charset="0"/>
              </a:rPr>
              <a:t>Ví dụ: duyệt các phần tử trong mảng:</a:t>
            </a:r>
          </a:p>
          <a:p>
            <a:pPr marL="465138" algn="l"/>
            <a:r>
              <a:rPr lang="en-US" sz="2400" dirty="0" smtClean="0">
                <a:solidFill>
                  <a:schemeClr val="tx1"/>
                </a:solidFill>
                <a:latin typeface="Arial" panose="020B0604020202020204" pitchFamily="34" charset="0"/>
                <a:cs typeface="Arial" panose="020B0604020202020204" pitchFamily="34" charset="0"/>
              </a:rPr>
              <a:t>int[] arrInt = new int[5];</a:t>
            </a:r>
          </a:p>
          <a:p>
            <a:pPr marL="465138" algn="l"/>
            <a:r>
              <a:rPr lang="en-US" sz="2400" dirty="0">
                <a:solidFill>
                  <a:schemeClr val="tx1"/>
                </a:solidFill>
                <a:latin typeface="Arial" panose="020B0604020202020204" pitchFamily="34" charset="0"/>
                <a:cs typeface="Arial" panose="020B0604020202020204" pitchFamily="34" charset="0"/>
              </a:rPr>
              <a:t>f</a:t>
            </a:r>
            <a:r>
              <a:rPr lang="en-US" sz="2400" dirty="0" smtClean="0">
                <a:solidFill>
                  <a:schemeClr val="tx1"/>
                </a:solidFill>
                <a:latin typeface="Arial" panose="020B0604020202020204" pitchFamily="34" charset="0"/>
                <a:cs typeface="Arial" panose="020B0604020202020204" pitchFamily="34" charset="0"/>
              </a:rPr>
              <a:t>or ( int i = 0; i &lt; arrInt.lenght; i++ ) {</a:t>
            </a:r>
          </a:p>
          <a:p>
            <a:pPr marL="465138" algn="l"/>
            <a:r>
              <a:rPr lang="en-US" sz="2400" dirty="0">
                <a:solidFill>
                  <a:schemeClr val="tx1"/>
                </a:solidFill>
                <a:latin typeface="Arial" panose="020B0604020202020204" pitchFamily="34" charset="0"/>
                <a:cs typeface="Arial" panose="020B0604020202020204" pitchFamily="34" charset="0"/>
              </a:rPr>
              <a:t>	</a:t>
            </a:r>
            <a:r>
              <a:rPr lang="en-US" sz="2400" dirty="0" smtClean="0">
                <a:solidFill>
                  <a:schemeClr val="tx1"/>
                </a:solidFill>
                <a:latin typeface="Arial" panose="020B0604020202020204" pitchFamily="34" charset="0"/>
                <a:cs typeface="Arial" panose="020B0604020202020204" pitchFamily="34" charset="0"/>
              </a:rPr>
              <a:t>arrInt[i] = i;</a:t>
            </a:r>
          </a:p>
          <a:p>
            <a:pPr marL="465138" algn="l"/>
            <a:r>
              <a:rPr lang="en-US" sz="2400" dirty="0" smtClean="0">
                <a:solidFill>
                  <a:schemeClr val="tx1"/>
                </a:solidFill>
                <a:latin typeface="Arial" panose="020B0604020202020204" pitchFamily="34" charset="0"/>
                <a:cs typeface="Arial" panose="020B0604020202020204" pitchFamily="34" charset="0"/>
              </a:rPr>
              <a:t>} </a:t>
            </a:r>
          </a:p>
          <a:p>
            <a:pPr algn="l"/>
            <a:endParaRPr lang="en-US" sz="2800" b="1" dirty="0" smtClean="0">
              <a:solidFill>
                <a:srgbClr val="FF0000"/>
              </a:solidFill>
              <a:latin typeface="Arial" panose="020B0604020202020204" pitchFamily="34" charset="0"/>
              <a:cs typeface="Arial" panose="020B0604020202020204" pitchFamily="34" charset="0"/>
            </a:endParaRPr>
          </a:p>
        </p:txBody>
      </p:sp>
      <p:sp>
        <p:nvSpPr>
          <p:cNvPr id="6" name="Footer Placeholder 5"/>
          <p:cNvSpPr>
            <a:spLocks noGrp="1"/>
          </p:cNvSpPr>
          <p:nvPr>
            <p:ph type="ftr" sz="quarter" idx="11"/>
          </p:nvPr>
        </p:nvSpPr>
        <p:spPr/>
        <p:txBody>
          <a:bodyPr/>
          <a:lstStyle/>
          <a:p>
            <a:r>
              <a:rPr lang="en-US" smtClean="0"/>
              <a:t>HỆ  THỐNG ĐÀO TẠO CNTT - T3H HÀ NỘI</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1636129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0" y="7937"/>
            <a:ext cx="3810000" cy="906463"/>
          </a:xfrm>
        </p:spPr>
        <p:txBody>
          <a:bodyPr>
            <a:normAutofit/>
          </a:bodyPr>
          <a:lstStyle/>
          <a:p>
            <a:pPr algn="l"/>
            <a:r>
              <a:rPr lang="en-US" sz="1800" b="1" smtClean="0">
                <a:latin typeface="Arial" panose="020B0604020202020204" pitchFamily="34" charset="0"/>
                <a:cs typeface="Arial" panose="020B0604020202020204" pitchFamily="34" charset="0"/>
              </a:rPr>
              <a:t>TÀI LIỆU KHÓA HỌC JAVA CORE</a:t>
            </a:r>
            <a:endParaRPr lang="en-US" sz="1800" b="1">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612775" y="949551"/>
            <a:ext cx="6400800" cy="1676400"/>
          </a:xfrm>
        </p:spPr>
        <p:txBody>
          <a:bodyPr>
            <a:normAutofit/>
          </a:bodyPr>
          <a:lstStyle/>
          <a:p>
            <a:pPr marL="571500" indent="-571500" algn="l">
              <a:buFont typeface="+mj-lt"/>
              <a:buAutoNum type="romanUcPeriod"/>
            </a:pPr>
            <a:r>
              <a:rPr lang="en-US" sz="2800" b="1" dirty="0" smtClean="0">
                <a:solidFill>
                  <a:srgbClr val="FF0000"/>
                </a:solidFill>
                <a:latin typeface="Arial" panose="020B0604020202020204" pitchFamily="34" charset="0"/>
                <a:cs typeface="Arial" panose="020B0604020202020204" pitchFamily="34" charset="0"/>
              </a:rPr>
              <a:t>Mảng một chiều</a:t>
            </a:r>
            <a:endParaRPr lang="en-US" sz="2800" b="1" dirty="0">
              <a:solidFill>
                <a:srgbClr val="FF0000"/>
              </a:solidFill>
              <a:latin typeface="Arial" panose="020B0604020202020204" pitchFamily="34" charset="0"/>
              <a:cs typeface="Arial" panose="020B0604020202020204" pitchFamily="34" charset="0"/>
            </a:endParaRPr>
          </a:p>
        </p:txBody>
      </p:sp>
      <p:sp>
        <p:nvSpPr>
          <p:cNvPr id="4" name="AutoShape 2" descr="Kết quả hình ảnh cho T3h hà nội lô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Kết quả hình ảnh cho T3h hà nội lô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descr="C:\Users\Admin\Desktop\tải xuố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34" y="7937"/>
            <a:ext cx="4791075" cy="952500"/>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p:cNvSpPr txBox="1">
            <a:spLocks/>
          </p:cNvSpPr>
          <p:nvPr/>
        </p:nvSpPr>
        <p:spPr>
          <a:xfrm>
            <a:off x="612775" y="1676400"/>
            <a:ext cx="6781800" cy="32004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800" b="1" dirty="0">
                <a:solidFill>
                  <a:srgbClr val="FF0000"/>
                </a:solidFill>
                <a:latin typeface="Arial" panose="020B0604020202020204" pitchFamily="34" charset="0"/>
                <a:cs typeface="Arial" panose="020B0604020202020204" pitchFamily="34" charset="0"/>
              </a:rPr>
              <a:t>5</a:t>
            </a:r>
            <a:r>
              <a:rPr lang="en-US" sz="2800" b="1" dirty="0" smtClean="0">
                <a:solidFill>
                  <a:srgbClr val="FF0000"/>
                </a:solidFill>
                <a:latin typeface="Arial" panose="020B0604020202020204" pitchFamily="34" charset="0"/>
                <a:cs typeface="Arial" panose="020B0604020202020204" pitchFamily="34" charset="0"/>
              </a:rPr>
              <a:t>. Ví dụ:</a:t>
            </a:r>
            <a:r>
              <a:rPr lang="en-US" sz="2800" b="1" dirty="0">
                <a:solidFill>
                  <a:srgbClr val="FF0000"/>
                </a:solidFill>
                <a:latin typeface="Arial" panose="020B0604020202020204" pitchFamily="34" charset="0"/>
                <a:cs typeface="Arial" panose="020B0604020202020204" pitchFamily="34" charset="0"/>
              </a:rPr>
              <a:t> </a:t>
            </a:r>
            <a:r>
              <a:rPr lang="en-US" sz="2800" b="1" dirty="0" smtClean="0">
                <a:solidFill>
                  <a:schemeClr val="tx1"/>
                </a:solidFill>
                <a:latin typeface="Arial" panose="020B0604020202020204" pitchFamily="34" charset="0"/>
                <a:cs typeface="Arial" panose="020B0604020202020204" pitchFamily="34" charset="0"/>
              </a:rPr>
              <a:t>Tính tổng các phần tử trong mảng:</a:t>
            </a:r>
          </a:p>
          <a:p>
            <a:pPr algn="l"/>
            <a:endParaRPr lang="en-US" sz="2800" b="1" dirty="0" smtClean="0">
              <a:solidFill>
                <a:schemeClr val="accent4"/>
              </a:solidFill>
              <a:latin typeface="Arial" panose="020B0604020202020204" pitchFamily="34" charset="0"/>
              <a:cs typeface="Arial" panose="020B0604020202020204" pitchFamily="34" charset="0"/>
            </a:endParaRPr>
          </a:p>
        </p:txBody>
      </p:sp>
      <p:pic>
        <p:nvPicPr>
          <p:cNvPr id="1026" name="Picture 2" descr="C:\Users\Thanh Nguyen\Desktop\Cap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458" y="3456709"/>
            <a:ext cx="7992702" cy="2438400"/>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p:cNvSpPr>
            <a:spLocks noGrp="1"/>
          </p:cNvSpPr>
          <p:nvPr>
            <p:ph type="ftr" sz="quarter" idx="11"/>
          </p:nvPr>
        </p:nvSpPr>
        <p:spPr/>
        <p:txBody>
          <a:bodyPr/>
          <a:lstStyle/>
          <a:p>
            <a:r>
              <a:rPr lang="en-US" smtClean="0"/>
              <a:t>HỆ  THỐNG ĐÀO TẠO CNTT - T3H HÀ NỘI</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321938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0" y="7937"/>
            <a:ext cx="3810000" cy="906463"/>
          </a:xfrm>
        </p:spPr>
        <p:txBody>
          <a:bodyPr>
            <a:normAutofit/>
          </a:bodyPr>
          <a:lstStyle/>
          <a:p>
            <a:pPr algn="l"/>
            <a:r>
              <a:rPr lang="en-US" sz="1800" b="1" smtClean="0">
                <a:latin typeface="Arial" panose="020B0604020202020204" pitchFamily="34" charset="0"/>
                <a:cs typeface="Arial" panose="020B0604020202020204" pitchFamily="34" charset="0"/>
              </a:rPr>
              <a:t>TÀI LIỆU KHÓA HỌC JAVA CORE</a:t>
            </a:r>
            <a:endParaRPr lang="en-US" sz="1800" b="1">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550103" y="838200"/>
            <a:ext cx="6400800" cy="1676400"/>
          </a:xfrm>
        </p:spPr>
        <p:txBody>
          <a:bodyPr>
            <a:normAutofit/>
          </a:bodyPr>
          <a:lstStyle/>
          <a:p>
            <a:pPr marL="571500" indent="-571500" algn="l">
              <a:buFont typeface="+mj-lt"/>
              <a:buAutoNum type="romanUcPeriod"/>
            </a:pPr>
            <a:r>
              <a:rPr lang="en-US" sz="2800" b="1" dirty="0" smtClean="0">
                <a:solidFill>
                  <a:srgbClr val="FF0000"/>
                </a:solidFill>
                <a:latin typeface="Arial" panose="020B0604020202020204" pitchFamily="34" charset="0"/>
                <a:cs typeface="Arial" panose="020B0604020202020204" pitchFamily="34" charset="0"/>
              </a:rPr>
              <a:t>Mảng một chiều</a:t>
            </a:r>
            <a:endParaRPr lang="en-US" sz="2800" b="1" dirty="0">
              <a:solidFill>
                <a:srgbClr val="FF0000"/>
              </a:solidFill>
              <a:latin typeface="Arial" panose="020B0604020202020204" pitchFamily="34" charset="0"/>
              <a:cs typeface="Arial" panose="020B0604020202020204" pitchFamily="34" charset="0"/>
            </a:endParaRPr>
          </a:p>
        </p:txBody>
      </p:sp>
      <p:sp>
        <p:nvSpPr>
          <p:cNvPr id="4" name="AutoShape 2" descr="Kết quả hình ảnh cho T3h hà nội lô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Kết quả hình ảnh cho T3h hà nội lô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descr="C:\Users\Admin\Desktop\tải xuố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34" y="7937"/>
            <a:ext cx="4791075" cy="952500"/>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p:cNvSpPr txBox="1">
            <a:spLocks/>
          </p:cNvSpPr>
          <p:nvPr/>
        </p:nvSpPr>
        <p:spPr>
          <a:xfrm>
            <a:off x="460375" y="1447800"/>
            <a:ext cx="6781800" cy="32004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800" b="1" dirty="0">
                <a:solidFill>
                  <a:srgbClr val="FF0000"/>
                </a:solidFill>
                <a:latin typeface="Arial" panose="020B0604020202020204" pitchFamily="34" charset="0"/>
                <a:cs typeface="Arial" panose="020B0604020202020204" pitchFamily="34" charset="0"/>
              </a:rPr>
              <a:t>5</a:t>
            </a:r>
            <a:r>
              <a:rPr lang="en-US" sz="2800" b="1" dirty="0" smtClean="0">
                <a:solidFill>
                  <a:srgbClr val="FF0000"/>
                </a:solidFill>
                <a:latin typeface="Arial" panose="020B0604020202020204" pitchFamily="34" charset="0"/>
                <a:cs typeface="Arial" panose="020B0604020202020204" pitchFamily="34" charset="0"/>
              </a:rPr>
              <a:t>. Ví dụ</a:t>
            </a:r>
            <a:r>
              <a:rPr lang="en-US" sz="2800" b="1" smtClean="0">
                <a:solidFill>
                  <a:srgbClr val="FF0000"/>
                </a:solidFill>
                <a:latin typeface="Arial" panose="020B0604020202020204" pitchFamily="34" charset="0"/>
                <a:cs typeface="Arial" panose="020B0604020202020204" pitchFamily="34" charset="0"/>
              </a:rPr>
              <a:t>:  </a:t>
            </a:r>
          </a:p>
          <a:p>
            <a:pPr algn="l"/>
            <a:r>
              <a:rPr lang="en-US" sz="2400" b="1" smtClean="0">
                <a:solidFill>
                  <a:schemeClr val="tx1"/>
                </a:solidFill>
                <a:latin typeface="Arial" panose="020B0604020202020204" pitchFamily="34" charset="0"/>
                <a:cs typeface="Arial" panose="020B0604020202020204" pitchFamily="34" charset="0"/>
              </a:rPr>
              <a:t>HocSinh </a:t>
            </a:r>
            <a:r>
              <a:rPr lang="en-US" sz="2400" b="1" dirty="0" smtClean="0">
                <a:solidFill>
                  <a:schemeClr val="tx1"/>
                </a:solidFill>
                <a:latin typeface="Arial" panose="020B0604020202020204" pitchFamily="34" charset="0"/>
                <a:cs typeface="Arial" panose="020B0604020202020204" pitchFamily="34" charset="0"/>
              </a:rPr>
              <a:t>có các thuộc tính</a:t>
            </a:r>
            <a:r>
              <a:rPr lang="en-US" sz="2400" b="1" dirty="0" smtClean="0">
                <a:solidFill>
                  <a:srgbClr val="FF0000"/>
                </a:solidFill>
                <a:latin typeface="Arial" panose="020B0604020202020204" pitchFamily="34" charset="0"/>
                <a:cs typeface="Arial" panose="020B0604020202020204" pitchFamily="34" charset="0"/>
              </a:rPr>
              <a:t>: ten, diem</a:t>
            </a:r>
            <a:r>
              <a:rPr lang="en-US" sz="2400" b="1" smtClean="0">
                <a:solidFill>
                  <a:srgbClr val="FF0000"/>
                </a:solidFill>
                <a:latin typeface="Arial" panose="020B0604020202020204" pitchFamily="34" charset="0"/>
                <a:cs typeface="Arial" panose="020B0604020202020204" pitchFamily="34" charset="0"/>
              </a:rPr>
              <a:t>. </a:t>
            </a:r>
          </a:p>
          <a:p>
            <a:pPr algn="l"/>
            <a:r>
              <a:rPr lang="en-US" sz="2400" b="1" smtClean="0">
                <a:solidFill>
                  <a:srgbClr val="FF0000"/>
                </a:solidFill>
                <a:latin typeface="Arial" panose="020B0604020202020204" pitchFamily="34" charset="0"/>
                <a:cs typeface="Arial" panose="020B0604020202020204" pitchFamily="34" charset="0"/>
              </a:rPr>
              <a:t>Sắp xếp </a:t>
            </a:r>
            <a:r>
              <a:rPr lang="en-US" sz="2400" b="1" dirty="0" smtClean="0">
                <a:solidFill>
                  <a:srgbClr val="FF0000"/>
                </a:solidFill>
                <a:latin typeface="Arial" panose="020B0604020202020204" pitchFamily="34" charset="0"/>
                <a:cs typeface="Arial" panose="020B0604020202020204" pitchFamily="34" charset="0"/>
              </a:rPr>
              <a:t>mảng học sinh tăng dần theo điểm</a:t>
            </a:r>
            <a:r>
              <a:rPr lang="en-US" sz="2800" b="1" dirty="0" smtClean="0">
                <a:solidFill>
                  <a:srgbClr val="FF0000"/>
                </a:solidFill>
                <a:latin typeface="Arial" panose="020B0604020202020204" pitchFamily="34" charset="0"/>
                <a:cs typeface="Arial" panose="020B0604020202020204" pitchFamily="34" charset="0"/>
              </a:rPr>
              <a:t>:</a:t>
            </a:r>
          </a:p>
          <a:p>
            <a:pPr algn="l"/>
            <a:endParaRPr lang="en-US" sz="2800" b="1" dirty="0" smtClean="0">
              <a:solidFill>
                <a:schemeClr val="accent4"/>
              </a:solidFill>
              <a:latin typeface="Arial" panose="020B0604020202020204" pitchFamily="34" charset="0"/>
              <a:cs typeface="Arial" panose="020B0604020202020204" pitchFamily="34" charset="0"/>
            </a:endParaRPr>
          </a:p>
        </p:txBody>
      </p:sp>
      <p:pic>
        <p:nvPicPr>
          <p:cNvPr id="2051" name="Picture 3" descr="C:\Users\Thanh Nguyen\Desktop\Cap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941" y="4114800"/>
            <a:ext cx="7833736" cy="2724150"/>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p:cNvSpPr>
            <a:spLocks noGrp="1"/>
          </p:cNvSpPr>
          <p:nvPr>
            <p:ph type="ftr" sz="quarter" idx="11"/>
          </p:nvPr>
        </p:nvSpPr>
        <p:spPr/>
        <p:txBody>
          <a:bodyPr/>
          <a:lstStyle/>
          <a:p>
            <a:r>
              <a:rPr lang="en-US" smtClean="0"/>
              <a:t>HỆ  THỐNG ĐÀO TẠO CNTT - T3H HÀ NỘI</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1129373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0" y="7937"/>
            <a:ext cx="3810000" cy="906463"/>
          </a:xfrm>
        </p:spPr>
        <p:txBody>
          <a:bodyPr>
            <a:normAutofit/>
          </a:bodyPr>
          <a:lstStyle/>
          <a:p>
            <a:pPr algn="l"/>
            <a:r>
              <a:rPr lang="en-US" sz="1800" b="1" smtClean="0">
                <a:latin typeface="Arial" panose="020B0604020202020204" pitchFamily="34" charset="0"/>
                <a:cs typeface="Arial" panose="020B0604020202020204" pitchFamily="34" charset="0"/>
              </a:rPr>
              <a:t>TÀI LIỆU KHÓA HỌC JAVA CORE</a:t>
            </a:r>
            <a:endParaRPr lang="en-US" sz="1800" b="1">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620032" y="960437"/>
            <a:ext cx="6400800" cy="1676400"/>
          </a:xfrm>
        </p:spPr>
        <p:txBody>
          <a:bodyPr>
            <a:normAutofit/>
          </a:bodyPr>
          <a:lstStyle/>
          <a:p>
            <a:pPr marL="571500" indent="-571500" algn="l">
              <a:buFont typeface="+mj-lt"/>
              <a:buAutoNum type="romanUcPeriod"/>
            </a:pPr>
            <a:r>
              <a:rPr lang="en-US" sz="2800" b="1" dirty="0" smtClean="0">
                <a:solidFill>
                  <a:srgbClr val="FF0000"/>
                </a:solidFill>
                <a:latin typeface="Arial" panose="020B0604020202020204" pitchFamily="34" charset="0"/>
                <a:cs typeface="Arial" panose="020B0604020202020204" pitchFamily="34" charset="0"/>
              </a:rPr>
              <a:t>Mảng một chiều</a:t>
            </a:r>
            <a:endParaRPr lang="en-US" sz="2800" b="1" dirty="0">
              <a:solidFill>
                <a:srgbClr val="FF0000"/>
              </a:solidFill>
              <a:latin typeface="Arial" panose="020B0604020202020204" pitchFamily="34" charset="0"/>
              <a:cs typeface="Arial" panose="020B0604020202020204" pitchFamily="34" charset="0"/>
            </a:endParaRPr>
          </a:p>
        </p:txBody>
      </p:sp>
      <p:sp>
        <p:nvSpPr>
          <p:cNvPr id="4" name="AutoShape 2" descr="Kết quả hình ảnh cho T3h hà nội lô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Kết quả hình ảnh cho T3h hà nội lô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descr="C:\Users\Admin\Desktop\tải xuố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34" y="7937"/>
            <a:ext cx="4791075" cy="952500"/>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p:cNvSpPr txBox="1">
            <a:spLocks/>
          </p:cNvSpPr>
          <p:nvPr/>
        </p:nvSpPr>
        <p:spPr>
          <a:xfrm>
            <a:off x="638175" y="1676400"/>
            <a:ext cx="6781800" cy="32004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800" b="1" dirty="0">
                <a:solidFill>
                  <a:srgbClr val="FF0000"/>
                </a:solidFill>
                <a:latin typeface="Arial" panose="020B0604020202020204" pitchFamily="34" charset="0"/>
                <a:cs typeface="Arial" panose="020B0604020202020204" pitchFamily="34" charset="0"/>
              </a:rPr>
              <a:t>5</a:t>
            </a:r>
            <a:r>
              <a:rPr lang="en-US" sz="2800" b="1" dirty="0" smtClean="0">
                <a:solidFill>
                  <a:srgbClr val="FF0000"/>
                </a:solidFill>
                <a:latin typeface="Arial" panose="020B0604020202020204" pitchFamily="34" charset="0"/>
                <a:cs typeface="Arial" panose="020B0604020202020204" pitchFamily="34" charset="0"/>
              </a:rPr>
              <a:t>. Ví dụ</a:t>
            </a:r>
            <a:r>
              <a:rPr lang="en-US" sz="2800" b="1" smtClean="0">
                <a:solidFill>
                  <a:srgbClr val="FF0000"/>
                </a:solidFill>
                <a:latin typeface="Arial" panose="020B0604020202020204" pitchFamily="34" charset="0"/>
                <a:cs typeface="Arial" panose="020B0604020202020204" pitchFamily="34" charset="0"/>
              </a:rPr>
              <a:t>: </a:t>
            </a:r>
          </a:p>
          <a:p>
            <a:pPr algn="l"/>
            <a:r>
              <a:rPr lang="en-US" sz="2800" b="1">
                <a:solidFill>
                  <a:schemeClr val="tx1"/>
                </a:solidFill>
                <a:latin typeface="Arial" panose="020B0604020202020204" pitchFamily="34" charset="0"/>
                <a:cs typeface="Arial" panose="020B0604020202020204" pitchFamily="34" charset="0"/>
              </a:rPr>
              <a:t>S</a:t>
            </a:r>
            <a:r>
              <a:rPr lang="en-US" sz="2800" b="1" smtClean="0">
                <a:solidFill>
                  <a:schemeClr val="tx1"/>
                </a:solidFill>
                <a:latin typeface="Arial" panose="020B0604020202020204" pitchFamily="34" charset="0"/>
                <a:cs typeface="Arial" panose="020B0604020202020204" pitchFamily="34" charset="0"/>
              </a:rPr>
              <a:t>ắp </a:t>
            </a:r>
            <a:r>
              <a:rPr lang="en-US" sz="2800" b="1" dirty="0" smtClean="0">
                <a:solidFill>
                  <a:schemeClr val="tx1"/>
                </a:solidFill>
                <a:latin typeface="Arial" panose="020B0604020202020204" pitchFamily="34" charset="0"/>
                <a:cs typeface="Arial" panose="020B0604020202020204" pitchFamily="34" charset="0"/>
              </a:rPr>
              <a:t>xếp mảng tăng dần:</a:t>
            </a:r>
          </a:p>
          <a:p>
            <a:pPr algn="l"/>
            <a:endParaRPr lang="en-US" sz="2800" b="1" dirty="0" smtClean="0">
              <a:solidFill>
                <a:schemeClr val="accent4"/>
              </a:solidFill>
              <a:latin typeface="Arial" panose="020B0604020202020204" pitchFamily="34" charset="0"/>
              <a:cs typeface="Arial" panose="020B0604020202020204" pitchFamily="34" charset="0"/>
            </a:endParaRPr>
          </a:p>
        </p:txBody>
      </p:sp>
      <p:pic>
        <p:nvPicPr>
          <p:cNvPr id="2050" name="Picture 2" descr="C:\Users\Thanh Nguyen\Desktop\Cap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175" y="2971800"/>
            <a:ext cx="6447971" cy="2902565"/>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p:cNvSpPr>
            <a:spLocks noGrp="1"/>
          </p:cNvSpPr>
          <p:nvPr>
            <p:ph type="ftr" sz="quarter" idx="11"/>
          </p:nvPr>
        </p:nvSpPr>
        <p:spPr/>
        <p:txBody>
          <a:bodyPr/>
          <a:lstStyle/>
          <a:p>
            <a:r>
              <a:rPr lang="en-US" smtClean="0"/>
              <a:t>HỆ  THỐNG ĐÀO TẠO CNTT - T3H HÀ NỘI</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10032206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TotalTime>
  <Words>679</Words>
  <Application>Microsoft Office PowerPoint</Application>
  <PresentationFormat>On-screen Show (4:3)</PresentationFormat>
  <Paragraphs>108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TÀI LIỆU KHÓA HỌC JAVA CORE</vt:lpstr>
      <vt:lpstr>TÀI LIỆU KHÓA HỌC JAVA CORE</vt:lpstr>
      <vt:lpstr>TÀI LIỆU KHÓA HỌC JAVA CORE</vt:lpstr>
      <vt:lpstr>TÀI LIỆU KHÓA HỌC JAVA CORE</vt:lpstr>
      <vt:lpstr>TÀI LIỆU KHÓA HỌC JAVA CORE</vt:lpstr>
      <vt:lpstr>TÀI LIỆU KHÓA HỌC JAVA CORE</vt:lpstr>
      <vt:lpstr>TÀI LIỆU KHÓA HỌC JAVA CORE</vt:lpstr>
      <vt:lpstr>TÀI LIỆU KHÓA HỌC JAVA CORE</vt:lpstr>
      <vt:lpstr>TÀI LIỆU KHÓA HỌC JAVA CORE</vt:lpstr>
      <vt:lpstr>TÀI LIỆU KHÓA HỌC JAVA CORE</vt:lpstr>
      <vt:lpstr>TÀI LIỆU KHÓA HỌC JAVA CORE</vt:lpstr>
      <vt:lpstr>TÀI LIỆU KHÓA HỌC JAVA CORE</vt:lpstr>
      <vt:lpstr>TÀI LIỆU KHÓA HỌC JAVA CORE</vt:lpstr>
      <vt:lpstr>TÀI LIỆU KHÓA HỌC JAVA CORE</vt:lpstr>
      <vt:lpstr>TÀI LIỆU KHÓA HỌC JAVA CORE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123</cp:revision>
  <dcterms:created xsi:type="dcterms:W3CDTF">2006-08-16T00:00:00Z</dcterms:created>
  <dcterms:modified xsi:type="dcterms:W3CDTF">2017-05-17T02:09:54Z</dcterms:modified>
</cp:coreProperties>
</file>