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89" r:id="rId3"/>
    <p:sldId id="291" r:id="rId4"/>
    <p:sldId id="290" r:id="rId5"/>
    <p:sldId id="303" r:id="rId6"/>
    <p:sldId id="321" r:id="rId7"/>
    <p:sldId id="323" r:id="rId8"/>
    <p:sldId id="324" r:id="rId9"/>
    <p:sldId id="325" r:id="rId10"/>
    <p:sldId id="326" r:id="rId11"/>
    <p:sldId id="327" r:id="rId12"/>
    <p:sldId id="328" r:id="rId13"/>
    <p:sldId id="337" r:id="rId14"/>
    <p:sldId id="338" r:id="rId15"/>
    <p:sldId id="339" r:id="rId16"/>
    <p:sldId id="329" r:id="rId17"/>
    <p:sldId id="317" r:id="rId18"/>
    <p:sldId id="319" r:id="rId19"/>
    <p:sldId id="318" r:id="rId20"/>
    <p:sldId id="331" r:id="rId21"/>
    <p:sldId id="332" r:id="rId22"/>
    <p:sldId id="333" r:id="rId23"/>
    <p:sldId id="334" r:id="rId24"/>
    <p:sldId id="335" r:id="rId25"/>
    <p:sldId id="336" r:id="rId26"/>
    <p:sldId id="295" r:id="rId27"/>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D28"/>
    <a:srgbClr val="FFD62C"/>
    <a:srgbClr val="8579F9"/>
    <a:srgbClr val="FFFFFF"/>
    <a:srgbClr val="C9A164"/>
    <a:srgbClr val="CDBF97"/>
    <a:srgbClr val="8D7545"/>
    <a:srgbClr val="ECE8E5"/>
    <a:srgbClr val="E4CBCB"/>
    <a:srgbClr val="A88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7" autoAdjust="0"/>
    <p:restoredTop sz="95244" autoAdjust="0"/>
  </p:normalViewPr>
  <p:slideViewPr>
    <p:cSldViewPr snapToGrid="0">
      <p:cViewPr varScale="1">
        <p:scale>
          <a:sx n="114" d="100"/>
          <a:sy n="114" d="100"/>
        </p:scale>
        <p:origin x="192" y="45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仓耳青禾体-谷力 W05" panose="02020400000000000000" pitchFamily="18" charset="-122"/>
                <a:ea typeface="仓耳青禾体-谷力 W05"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仓耳青禾体-谷力 W05" panose="02020400000000000000" pitchFamily="18" charset="-122"/>
                <a:ea typeface="仓耳青禾体-谷力 W05" panose="02020400000000000000" pitchFamily="18" charset="-122"/>
              </a:defRPr>
            </a:lvl1pPr>
          </a:lstStyle>
          <a:p>
            <a:fld id="{11577D22-AD28-43FC-8EB4-B134A7D334C3}" type="datetimeFigureOut">
              <a:rPr lang="zh-CN" altLang="en-US" smtClean="0"/>
              <a:pPr/>
              <a:t>2023/6/6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仓耳青禾体-谷力 W05" panose="02020400000000000000" pitchFamily="18" charset="-122"/>
                <a:ea typeface="仓耳青禾体-谷力 W05"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仓耳青禾体-谷力 W05" panose="02020400000000000000" pitchFamily="18" charset="-122"/>
                <a:ea typeface="仓耳青禾体-谷力 W05" panose="02020400000000000000" pitchFamily="18" charset="-122"/>
              </a:defRPr>
            </a:lvl1pPr>
          </a:lstStyle>
          <a:p>
            <a:fld id="{DA8C8EFA-96ED-4A18-B46D-8BDC030E3AF6}" type="slidenum">
              <a:rPr lang="zh-CN" altLang="en-US" smtClean="0"/>
              <a:pPr/>
              <a:t>‹#›</a:t>
            </a:fld>
            <a:endParaRPr lang="zh-CN" altLang="en-US" dirty="0"/>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1pPr>
    <a:lvl2pPr marL="4572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2pPr>
    <a:lvl3pPr marL="9144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3pPr>
    <a:lvl4pPr marL="13716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4pPr>
    <a:lvl5pPr marL="18288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a:t>
            </a:fld>
            <a:endParaRPr lang="zh-CN" altLang="en-US" dirty="0"/>
          </a:p>
        </p:txBody>
      </p:sp>
    </p:spTree>
    <p:extLst>
      <p:ext uri="{BB962C8B-B14F-4D97-AF65-F5344CB8AC3E}">
        <p14:creationId xmlns:p14="http://schemas.microsoft.com/office/powerpoint/2010/main" val="314410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10</a:t>
            </a:fld>
            <a:endParaRPr lang="zh-CN" altLang="en-US" dirty="0"/>
          </a:p>
        </p:txBody>
      </p:sp>
    </p:spTree>
    <p:extLst>
      <p:ext uri="{BB962C8B-B14F-4D97-AF65-F5344CB8AC3E}">
        <p14:creationId xmlns:p14="http://schemas.microsoft.com/office/powerpoint/2010/main" val="378283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11</a:t>
            </a:fld>
            <a:endParaRPr lang="zh-CN" altLang="en-US" dirty="0"/>
          </a:p>
        </p:txBody>
      </p:sp>
    </p:spTree>
    <p:extLst>
      <p:ext uri="{BB962C8B-B14F-4D97-AF65-F5344CB8AC3E}">
        <p14:creationId xmlns:p14="http://schemas.microsoft.com/office/powerpoint/2010/main" val="42552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12</a:t>
            </a:fld>
            <a:endParaRPr lang="zh-CN" altLang="en-US" dirty="0"/>
          </a:p>
        </p:txBody>
      </p:sp>
    </p:spTree>
    <p:extLst>
      <p:ext uri="{BB962C8B-B14F-4D97-AF65-F5344CB8AC3E}">
        <p14:creationId xmlns:p14="http://schemas.microsoft.com/office/powerpoint/2010/main" val="298321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13</a:t>
            </a:fld>
            <a:endParaRPr lang="zh-CN" altLang="en-US" dirty="0"/>
          </a:p>
        </p:txBody>
      </p:sp>
    </p:spTree>
    <p:extLst>
      <p:ext uri="{BB962C8B-B14F-4D97-AF65-F5344CB8AC3E}">
        <p14:creationId xmlns:p14="http://schemas.microsoft.com/office/powerpoint/2010/main" val="407845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14</a:t>
            </a:fld>
            <a:endParaRPr lang="zh-CN" altLang="en-US" dirty="0"/>
          </a:p>
        </p:txBody>
      </p:sp>
    </p:spTree>
    <p:extLst>
      <p:ext uri="{BB962C8B-B14F-4D97-AF65-F5344CB8AC3E}">
        <p14:creationId xmlns:p14="http://schemas.microsoft.com/office/powerpoint/2010/main" val="153984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15</a:t>
            </a:fld>
            <a:endParaRPr lang="zh-CN" altLang="en-US" dirty="0"/>
          </a:p>
        </p:txBody>
      </p:sp>
    </p:spTree>
    <p:extLst>
      <p:ext uri="{BB962C8B-B14F-4D97-AF65-F5344CB8AC3E}">
        <p14:creationId xmlns:p14="http://schemas.microsoft.com/office/powerpoint/2010/main" val="721699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16</a:t>
            </a:fld>
            <a:endParaRPr lang="zh-CN" altLang="en-US" dirty="0"/>
          </a:p>
        </p:txBody>
      </p:sp>
    </p:spTree>
    <p:extLst>
      <p:ext uri="{BB962C8B-B14F-4D97-AF65-F5344CB8AC3E}">
        <p14:creationId xmlns:p14="http://schemas.microsoft.com/office/powerpoint/2010/main" val="297605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17</a:t>
            </a:fld>
            <a:endParaRPr lang="zh-CN" altLang="en-US" dirty="0"/>
          </a:p>
        </p:txBody>
      </p:sp>
    </p:spTree>
    <p:extLst>
      <p:ext uri="{BB962C8B-B14F-4D97-AF65-F5344CB8AC3E}">
        <p14:creationId xmlns:p14="http://schemas.microsoft.com/office/powerpoint/2010/main" val="3019629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18</a:t>
            </a:fld>
            <a:endParaRPr lang="zh-CN" altLang="en-US" dirty="0"/>
          </a:p>
        </p:txBody>
      </p:sp>
    </p:spTree>
    <p:extLst>
      <p:ext uri="{BB962C8B-B14F-4D97-AF65-F5344CB8AC3E}">
        <p14:creationId xmlns:p14="http://schemas.microsoft.com/office/powerpoint/2010/main" val="294930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19</a:t>
            </a:fld>
            <a:endParaRPr lang="zh-CN" altLang="en-US" dirty="0"/>
          </a:p>
        </p:txBody>
      </p:sp>
    </p:spTree>
    <p:extLst>
      <p:ext uri="{BB962C8B-B14F-4D97-AF65-F5344CB8AC3E}">
        <p14:creationId xmlns:p14="http://schemas.microsoft.com/office/powerpoint/2010/main" val="400933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a:t>
            </a:fld>
            <a:endParaRPr lang="zh-CN" altLang="en-US" dirty="0"/>
          </a:p>
        </p:txBody>
      </p:sp>
    </p:spTree>
    <p:extLst>
      <p:ext uri="{BB962C8B-B14F-4D97-AF65-F5344CB8AC3E}">
        <p14:creationId xmlns:p14="http://schemas.microsoft.com/office/powerpoint/2010/main" val="939287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20</a:t>
            </a:fld>
            <a:endParaRPr lang="zh-CN" altLang="en-US" dirty="0"/>
          </a:p>
        </p:txBody>
      </p:sp>
    </p:spTree>
    <p:extLst>
      <p:ext uri="{BB962C8B-B14F-4D97-AF65-F5344CB8AC3E}">
        <p14:creationId xmlns:p14="http://schemas.microsoft.com/office/powerpoint/2010/main" val="601304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21</a:t>
            </a:fld>
            <a:endParaRPr lang="zh-CN" altLang="en-US" dirty="0"/>
          </a:p>
        </p:txBody>
      </p:sp>
    </p:spTree>
    <p:extLst>
      <p:ext uri="{BB962C8B-B14F-4D97-AF65-F5344CB8AC3E}">
        <p14:creationId xmlns:p14="http://schemas.microsoft.com/office/powerpoint/2010/main" val="298003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22</a:t>
            </a:fld>
            <a:endParaRPr lang="zh-CN" altLang="en-US" dirty="0"/>
          </a:p>
        </p:txBody>
      </p:sp>
    </p:spTree>
    <p:extLst>
      <p:ext uri="{BB962C8B-B14F-4D97-AF65-F5344CB8AC3E}">
        <p14:creationId xmlns:p14="http://schemas.microsoft.com/office/powerpoint/2010/main" val="2518123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23</a:t>
            </a:fld>
            <a:endParaRPr lang="zh-CN" altLang="en-US" dirty="0"/>
          </a:p>
        </p:txBody>
      </p:sp>
    </p:spTree>
    <p:extLst>
      <p:ext uri="{BB962C8B-B14F-4D97-AF65-F5344CB8AC3E}">
        <p14:creationId xmlns:p14="http://schemas.microsoft.com/office/powerpoint/2010/main" val="2610247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24</a:t>
            </a:fld>
            <a:endParaRPr lang="zh-CN" altLang="en-US" dirty="0"/>
          </a:p>
        </p:txBody>
      </p:sp>
    </p:spTree>
    <p:extLst>
      <p:ext uri="{BB962C8B-B14F-4D97-AF65-F5344CB8AC3E}">
        <p14:creationId xmlns:p14="http://schemas.microsoft.com/office/powerpoint/2010/main" val="256580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25</a:t>
            </a:fld>
            <a:endParaRPr lang="zh-CN" altLang="en-US" dirty="0"/>
          </a:p>
        </p:txBody>
      </p:sp>
    </p:spTree>
    <p:extLst>
      <p:ext uri="{BB962C8B-B14F-4D97-AF65-F5344CB8AC3E}">
        <p14:creationId xmlns:p14="http://schemas.microsoft.com/office/powerpoint/2010/main" val="119603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3</a:t>
            </a:fld>
            <a:endParaRPr lang="zh-CN" altLang="en-US" dirty="0"/>
          </a:p>
        </p:txBody>
      </p:sp>
    </p:spTree>
    <p:extLst>
      <p:ext uri="{BB962C8B-B14F-4D97-AF65-F5344CB8AC3E}">
        <p14:creationId xmlns:p14="http://schemas.microsoft.com/office/powerpoint/2010/main" val="209550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4</a:t>
            </a:fld>
            <a:endParaRPr lang="zh-CN" altLang="en-US" dirty="0"/>
          </a:p>
        </p:txBody>
      </p:sp>
    </p:spTree>
    <p:extLst>
      <p:ext uri="{BB962C8B-B14F-4D97-AF65-F5344CB8AC3E}">
        <p14:creationId xmlns:p14="http://schemas.microsoft.com/office/powerpoint/2010/main" val="2252628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5</a:t>
            </a:fld>
            <a:endParaRPr lang="zh-CN" altLang="en-US" dirty="0"/>
          </a:p>
        </p:txBody>
      </p:sp>
    </p:spTree>
    <p:extLst>
      <p:ext uri="{BB962C8B-B14F-4D97-AF65-F5344CB8AC3E}">
        <p14:creationId xmlns:p14="http://schemas.microsoft.com/office/powerpoint/2010/main" val="904452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6</a:t>
            </a:fld>
            <a:endParaRPr lang="zh-CN" altLang="en-US" dirty="0"/>
          </a:p>
        </p:txBody>
      </p:sp>
    </p:spTree>
    <p:extLst>
      <p:ext uri="{BB962C8B-B14F-4D97-AF65-F5344CB8AC3E}">
        <p14:creationId xmlns:p14="http://schemas.microsoft.com/office/powerpoint/2010/main" val="374390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7</a:t>
            </a:fld>
            <a:endParaRPr lang="zh-CN" altLang="en-US" dirty="0"/>
          </a:p>
        </p:txBody>
      </p:sp>
    </p:spTree>
    <p:extLst>
      <p:ext uri="{BB962C8B-B14F-4D97-AF65-F5344CB8AC3E}">
        <p14:creationId xmlns:p14="http://schemas.microsoft.com/office/powerpoint/2010/main" val="142467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8</a:t>
            </a:fld>
            <a:endParaRPr lang="zh-CN" altLang="en-US" dirty="0"/>
          </a:p>
        </p:txBody>
      </p:sp>
    </p:spTree>
    <p:extLst>
      <p:ext uri="{BB962C8B-B14F-4D97-AF65-F5344CB8AC3E}">
        <p14:creationId xmlns:p14="http://schemas.microsoft.com/office/powerpoint/2010/main" val="8439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9</a:t>
            </a:fld>
            <a:endParaRPr lang="zh-CN" altLang="en-US" dirty="0"/>
          </a:p>
        </p:txBody>
      </p:sp>
    </p:spTree>
    <p:extLst>
      <p:ext uri="{BB962C8B-B14F-4D97-AF65-F5344CB8AC3E}">
        <p14:creationId xmlns:p14="http://schemas.microsoft.com/office/powerpoint/2010/main" val="308265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EAE31-505C-9C9F-4ACB-F8525B7D261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3118289"/>
      </p:ext>
    </p:extLst>
  </p:cSld>
  <p:clrMapOvr>
    <a:masterClrMapping/>
  </p:clrMapOvr>
  <p:transition spd="slow" advClick="0" advTm="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801D8-9886-302D-EB26-BB05C9DE04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84521238"/>
      </p:ext>
    </p:extLst>
  </p:cSld>
  <p:clrMapOvr>
    <a:masterClrMapping/>
  </p:clrMapOvr>
  <p:transition spd="slow" advClick="0" advTm="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E51A3-D463-5710-C266-B02A6B20651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7437903"/>
      </p:ext>
    </p:extLst>
  </p:cSld>
  <p:clrMapOvr>
    <a:masterClrMapping/>
  </p:clrMapOvr>
  <p:transition spd="slow" advClick="0" advTm="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91D56-0887-CB42-F7BE-3875883D57F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D6B15D53-51DA-EE11-C634-6E507B12949C}"/>
              </a:ext>
            </a:extLst>
          </p:cNvPr>
          <p:cNvSpPr txBox="1"/>
          <p:nvPr userDrawn="1"/>
        </p:nvSpPr>
        <p:spPr>
          <a:xfrm>
            <a:off x="838200" y="6492875"/>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331010"/>
      </p:ext>
    </p:extLst>
  </p:cSld>
  <p:clrMapOvr>
    <a:masterClrMapping/>
  </p:clrMapOvr>
  <p:transition spd="slow" advClick="0" advTm="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FAE7D-7FAF-04AB-1D78-9FFF29E029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35341794"/>
      </p:ext>
    </p:extLst>
  </p:cSld>
  <p:clrMapOvr>
    <a:masterClrMapping/>
  </p:clrMapOvr>
  <p:transition spd="slow" advClick="0" advTm="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978BB-50AA-0853-76BD-29C01E91679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65516470"/>
      </p:ext>
    </p:extLst>
  </p:cSld>
  <p:clrMapOvr>
    <a:masterClrMapping/>
  </p:clrMapOvr>
  <p:transition spd="slow" advClick="0" advTm="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2023/6/6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339702726"/>
      </p:ext>
    </p:extLst>
  </p:cSld>
  <p:clrMapOvr>
    <a:masterClrMapping/>
  </p:clrMapOvr>
  <p:transition spd="slow" advClick="0" advTm="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2023/6/6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002019085"/>
      </p:ext>
    </p:extLst>
  </p:cSld>
  <p:clrMapOvr>
    <a:masterClrMapping/>
  </p:clrMapOvr>
  <p:transition spd="slow" advClick="0" advTm="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6619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endParaRPr lang="zh-CN" alt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15522" y="293052"/>
            <a:ext cx="2602223" cy="650556"/>
          </a:xfrm>
          <a:prstGeom prst="rect">
            <a:avLst/>
          </a:prstGeom>
        </p:spPr>
      </p:pic>
    </p:spTree>
    <p:extLst>
      <p:ext uri="{BB962C8B-B14F-4D97-AF65-F5344CB8AC3E}">
        <p14:creationId xmlns:p14="http://schemas.microsoft.com/office/powerpoint/2010/main" val="2037160502"/>
      </p:ext>
    </p:extLst>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80FC-6AB4-58E3-5B22-D36A735A01B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8219202"/>
      </p:ext>
    </p:extLst>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F4CA3-09A5-C888-6668-D096F1021DF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73782842"/>
      </p:ext>
    </p:extLst>
  </p:cSld>
  <p:clrMapOvr>
    <a:masterClrMapping/>
  </p:clrMapOvr>
  <p:transition spd="slow" advClick="0"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0B177-29A6-1C51-16F1-20486BC0A01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33307242"/>
      </p:ext>
    </p:extLst>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9A85-9DD0-17C2-DEE8-2B384E9AE66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27744213"/>
      </p:ext>
    </p:extLst>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F67C8-53A2-8DC6-A3BA-C823AAEF20F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29845035"/>
      </p:ext>
    </p:extLst>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F4A1-FA85-9860-B9DC-7407094DEF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10961293"/>
      </p:ext>
    </p:extLst>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3720D-073B-FF85-0AF1-65C7B79B205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1884786"/>
      </p:ext>
    </p:extLst>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661361" y="339435"/>
            <a:ext cx="2170422" cy="5426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7"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slow" advClick="0" advTm="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7961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ransition spd="slow" advClick="0" advTm="0">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766BAAB9-E424-4894-9E5D-1E6374DA673B}"/>
              </a:ext>
            </a:extLst>
          </p:cNvPr>
          <p:cNvCxnSpPr>
            <a:cxnSpLocks/>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8F9BDAB-A091-4A93-AB6B-CDE083C23F1A}"/>
              </a:ext>
            </a:extLst>
          </p:cNvPr>
          <p:cNvCxnSpPr>
            <a:cxnSpLocks/>
          </p:cNvCxnSpPr>
          <p:nvPr/>
        </p:nvCxnSpPr>
        <p:spPr>
          <a:xfrm>
            <a:off x="9512035" y="13256"/>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33B85407-D56C-4B26-9800-7763D57160F7}"/>
              </a:ext>
            </a:extLst>
          </p:cNvPr>
          <p:cNvSpPr/>
          <p:nvPr/>
        </p:nvSpPr>
        <p:spPr>
          <a:xfrm>
            <a:off x="644768" y="1034473"/>
            <a:ext cx="11029995" cy="5325296"/>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 name="图片 2">
            <a:extLst>
              <a:ext uri="{FF2B5EF4-FFF2-40B4-BE49-F238E27FC236}">
                <a16:creationId xmlns:a16="http://schemas.microsoft.com/office/drawing/2014/main" id="{3CC8666D-FEBE-4FE6-90FF-FE199D21D001}"/>
              </a:ext>
            </a:extLst>
          </p:cNvPr>
          <p:cNvPicPr>
            <a:picLocks noChangeAspect="1"/>
          </p:cNvPicPr>
          <p:nvPr/>
        </p:nvPicPr>
        <p:blipFill rotWithShape="1">
          <a:blip r:embed="rId3">
            <a:extLst>
              <a:ext uri="{28A0092B-C50C-407E-A947-70E740481C1C}">
                <a14:useLocalDpi xmlns:a14="http://schemas.microsoft.com/office/drawing/2010/main" val="0"/>
              </a:ext>
            </a:extLst>
          </a:blip>
          <a:srcRect l="24747" t="6974" r="21595" b="32368"/>
          <a:stretch/>
        </p:blipFill>
        <p:spPr>
          <a:xfrm>
            <a:off x="6125657" y="1681018"/>
            <a:ext cx="5385506" cy="4257963"/>
          </a:xfrm>
          <a:prstGeom prst="rect">
            <a:avLst/>
          </a:prstGeom>
        </p:spPr>
      </p:pic>
      <p:sp>
        <p:nvSpPr>
          <p:cNvPr id="4" name="椭圆 3">
            <a:extLst>
              <a:ext uri="{FF2B5EF4-FFF2-40B4-BE49-F238E27FC236}">
                <a16:creationId xmlns:a16="http://schemas.microsoft.com/office/drawing/2014/main" id="{C05E68EB-79EB-43F1-BAE1-7B06E30C0E59}"/>
              </a:ext>
            </a:extLst>
          </p:cNvPr>
          <p:cNvSpPr/>
          <p:nvPr/>
        </p:nvSpPr>
        <p:spPr>
          <a:xfrm>
            <a:off x="1683909" y="1355030"/>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a:extLst>
              <a:ext uri="{FF2B5EF4-FFF2-40B4-BE49-F238E27FC236}">
                <a16:creationId xmlns:a16="http://schemas.microsoft.com/office/drawing/2014/main" id="{84FA9DC7-3E33-4D73-A768-2322BBF04052}"/>
              </a:ext>
            </a:extLst>
          </p:cNvPr>
          <p:cNvSpPr/>
          <p:nvPr/>
        </p:nvSpPr>
        <p:spPr>
          <a:xfrm>
            <a:off x="2266056" y="1355030"/>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F7FAB6BF-8010-4D9E-BB93-26FFCD1A1BE7}"/>
              </a:ext>
            </a:extLst>
          </p:cNvPr>
          <p:cNvSpPr txBox="1"/>
          <p:nvPr/>
        </p:nvSpPr>
        <p:spPr>
          <a:xfrm>
            <a:off x="1683909" y="1311868"/>
            <a:ext cx="497711"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cs typeface="+mn-ea"/>
                <a:sym typeface="+mn-lt"/>
              </a:rPr>
              <a:t>+</a:t>
            </a:r>
            <a:endParaRPr lang="zh-CN" altLang="en-US" sz="3600" b="1" dirty="0">
              <a:solidFill>
                <a:schemeClr val="bg1"/>
              </a:solidFill>
              <a:effectLst>
                <a:outerShdw blurRad="38100" dist="38100" dir="2700000" algn="tl">
                  <a:srgbClr val="000000">
                    <a:alpha val="43137"/>
                  </a:srgbClr>
                </a:outerShdw>
              </a:effectLst>
              <a:cs typeface="+mn-ea"/>
              <a:sym typeface="+mn-lt"/>
            </a:endParaRPr>
          </a:p>
        </p:txBody>
      </p:sp>
      <p:sp>
        <p:nvSpPr>
          <p:cNvPr id="8" name="文本框 7">
            <a:extLst>
              <a:ext uri="{FF2B5EF4-FFF2-40B4-BE49-F238E27FC236}">
                <a16:creationId xmlns:a16="http://schemas.microsoft.com/office/drawing/2014/main" id="{0EFCAB27-6B48-4D34-9FCE-F586B19455F4}"/>
              </a:ext>
            </a:extLst>
          </p:cNvPr>
          <p:cNvSpPr txBox="1"/>
          <p:nvPr/>
        </p:nvSpPr>
        <p:spPr>
          <a:xfrm>
            <a:off x="2283437" y="1416120"/>
            <a:ext cx="497711"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cs typeface="+mn-ea"/>
                <a:sym typeface="+mn-lt"/>
              </a:rPr>
              <a:t>—</a:t>
            </a:r>
            <a:endParaRPr lang="zh-CN" altLang="en-US" sz="2000" b="1" dirty="0">
              <a:effectLst>
                <a:outerShdw blurRad="38100" dist="38100" dir="2700000" algn="tl">
                  <a:srgbClr val="000000">
                    <a:alpha val="43137"/>
                  </a:srgbClr>
                </a:outerShdw>
              </a:effectLst>
              <a:cs typeface="+mn-ea"/>
              <a:sym typeface="+mn-lt"/>
            </a:endParaRPr>
          </a:p>
        </p:txBody>
      </p:sp>
      <p:sp>
        <p:nvSpPr>
          <p:cNvPr id="9" name="矩形 8">
            <a:extLst>
              <a:ext uri="{FF2B5EF4-FFF2-40B4-BE49-F238E27FC236}">
                <a16:creationId xmlns:a16="http://schemas.microsoft.com/office/drawing/2014/main" id="{E5B46CD3-8045-4B42-85E0-E43AABD2A22B}"/>
              </a:ext>
            </a:extLst>
          </p:cNvPr>
          <p:cNvSpPr/>
          <p:nvPr/>
        </p:nvSpPr>
        <p:spPr>
          <a:xfrm>
            <a:off x="1594413" y="2143161"/>
            <a:ext cx="1896932" cy="523220"/>
          </a:xfrm>
          <a:prstGeom prst="rect">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1" name="文本框 10">
            <a:extLst>
              <a:ext uri="{FF2B5EF4-FFF2-40B4-BE49-F238E27FC236}">
                <a16:creationId xmlns:a16="http://schemas.microsoft.com/office/drawing/2014/main" id="{B3D0B731-0075-4E7A-8983-AB45F5B083D8}"/>
              </a:ext>
            </a:extLst>
          </p:cNvPr>
          <p:cNvSpPr txBox="1"/>
          <p:nvPr/>
        </p:nvSpPr>
        <p:spPr>
          <a:xfrm>
            <a:off x="1401380" y="2268184"/>
            <a:ext cx="5996442" cy="1569660"/>
          </a:xfrm>
          <a:prstGeom prst="rect">
            <a:avLst/>
          </a:prstGeom>
          <a:noFill/>
        </p:spPr>
        <p:txBody>
          <a:bodyPr wrap="square" rtlCol="0">
            <a:spAutoFit/>
          </a:bodyPr>
          <a:lstStyle/>
          <a:p>
            <a:r>
              <a:rPr lang="zh-CN" altLang="zh-CN" sz="2400" b="1" dirty="0"/>
              <a:t>一种</a:t>
            </a:r>
            <a:r>
              <a:rPr lang="zh-CN" altLang="en-US" sz="2400" b="1" dirty="0"/>
              <a:t>基于</a:t>
            </a:r>
            <a:r>
              <a:rPr lang="zh-CN" altLang="zh-CN" sz="2400" b="1" dirty="0"/>
              <a:t>自适应子空间插值的数据合成方法</a:t>
            </a:r>
            <a:r>
              <a:rPr lang="zh-CN" altLang="zh-CN" sz="9600" dirty="0"/>
              <a:t> </a:t>
            </a:r>
            <a:endParaRPr lang="zh-CN" altLang="en-US" sz="9600" b="1" dirty="0">
              <a:latin typeface="幼圆" panose="02010509060101010101" pitchFamily="49" charset="-122"/>
              <a:ea typeface="幼圆" panose="02010509060101010101" pitchFamily="49" charset="-122"/>
              <a:cs typeface="+mn-ea"/>
              <a:sym typeface="+mn-lt"/>
            </a:endParaRPr>
          </a:p>
        </p:txBody>
      </p:sp>
      <p:sp>
        <p:nvSpPr>
          <p:cNvPr id="12" name="文本框 11">
            <a:extLst>
              <a:ext uri="{FF2B5EF4-FFF2-40B4-BE49-F238E27FC236}">
                <a16:creationId xmlns:a16="http://schemas.microsoft.com/office/drawing/2014/main" id="{13182CFF-57A8-4314-AE91-D74EB7675290}"/>
              </a:ext>
            </a:extLst>
          </p:cNvPr>
          <p:cNvSpPr txBox="1"/>
          <p:nvPr/>
        </p:nvSpPr>
        <p:spPr>
          <a:xfrm>
            <a:off x="1670613" y="2204716"/>
            <a:ext cx="1691423" cy="400110"/>
          </a:xfrm>
          <a:prstGeom prst="rect">
            <a:avLst/>
          </a:prstGeom>
          <a:noFill/>
        </p:spPr>
        <p:txBody>
          <a:bodyPr wrap="square" rtlCol="0">
            <a:spAutoFit/>
          </a:bodyPr>
          <a:lstStyle/>
          <a:p>
            <a:pPr algn="dist"/>
            <a:r>
              <a:rPr lang="en-US" altLang="zh-CN" sz="2000" b="1" dirty="0">
                <a:effectLst>
                  <a:outerShdw blurRad="38100" dist="38100" dir="2700000" algn="tl">
                    <a:srgbClr val="000000">
                      <a:alpha val="43137"/>
                    </a:srgbClr>
                  </a:outerShdw>
                </a:effectLst>
                <a:latin typeface="Arial Black" panose="020B0A04020102020204" pitchFamily="34" charset="0"/>
                <a:cs typeface="+mn-ea"/>
                <a:sym typeface="+mn-lt"/>
              </a:rPr>
              <a:t>NAU 2023</a:t>
            </a:r>
            <a:endParaRPr lang="zh-CN" altLang="en-US" sz="2000" b="1" dirty="0">
              <a:effectLst>
                <a:outerShdw blurRad="38100" dist="38100" dir="2700000" algn="tl">
                  <a:srgbClr val="000000">
                    <a:alpha val="43137"/>
                  </a:srgbClr>
                </a:outerShdw>
              </a:effectLst>
              <a:latin typeface="Arial Black" panose="020B0A04020102020204" pitchFamily="34" charset="0"/>
              <a:cs typeface="+mn-ea"/>
              <a:sym typeface="+mn-lt"/>
            </a:endParaRPr>
          </a:p>
        </p:txBody>
      </p:sp>
      <p:sp>
        <p:nvSpPr>
          <p:cNvPr id="13" name="îṩ1îde">
            <a:extLst>
              <a:ext uri="{FF2B5EF4-FFF2-40B4-BE49-F238E27FC236}">
                <a16:creationId xmlns:a16="http://schemas.microsoft.com/office/drawing/2014/main" id="{EA12FF8A-9EF1-4FCF-A8A4-A495E462004F}"/>
              </a:ext>
            </a:extLst>
          </p:cNvPr>
          <p:cNvSpPr txBox="1"/>
          <p:nvPr/>
        </p:nvSpPr>
        <p:spPr>
          <a:xfrm>
            <a:off x="1594413" y="4077779"/>
            <a:ext cx="3465841" cy="1057088"/>
          </a:xfrm>
          <a:prstGeom prst="rect">
            <a:avLst/>
          </a:prstGeom>
          <a:noFill/>
        </p:spPr>
        <p:txBody>
          <a:bodyPr wrap="square" lIns="91440" tIns="45720" rIns="91440" bIns="45720" anchor="ctr" anchorCtr="0">
            <a:normAutofit/>
          </a:bodyPr>
          <a:lstStyle/>
          <a:p>
            <a:pPr>
              <a:lnSpc>
                <a:spcPct val="150000"/>
              </a:lnSpc>
              <a:spcBef>
                <a:spcPct val="0"/>
              </a:spcBef>
            </a:pPr>
            <a:r>
              <a:rPr lang="zh-CN" altLang="en-US" sz="1600" b="1" dirty="0">
                <a:latin typeface="幼圆" panose="02010509060101010101" pitchFamily="49" charset="-122"/>
                <a:ea typeface="幼圆" panose="02010509060101010101" pitchFamily="49" charset="-122"/>
                <a:cs typeface="+mn-ea"/>
                <a:sym typeface="+mn-lt"/>
              </a:rPr>
              <a:t>汇报人</a:t>
            </a:r>
            <a:r>
              <a:rPr lang="en-US" altLang="zh-CN" sz="1600" b="1" dirty="0">
                <a:latin typeface="幼圆" panose="02010509060101010101" pitchFamily="49" charset="-122"/>
                <a:ea typeface="幼圆" panose="02010509060101010101" pitchFamily="49" charset="-122"/>
                <a:cs typeface="+mn-ea"/>
                <a:sym typeface="+mn-lt"/>
              </a:rPr>
              <a:t>:</a:t>
            </a:r>
            <a:r>
              <a:rPr lang="zh-CN" altLang="en-US" sz="1600" b="1" dirty="0">
                <a:latin typeface="幼圆" panose="02010509060101010101" pitchFamily="49" charset="-122"/>
                <a:ea typeface="幼圆" panose="02010509060101010101" pitchFamily="49" charset="-122"/>
                <a:cs typeface="+mn-ea"/>
                <a:sym typeface="+mn-lt"/>
              </a:rPr>
              <a:t>杜玉坤</a:t>
            </a:r>
            <a:endParaRPr lang="en-US" altLang="zh-CN" sz="1600" b="1" dirty="0">
              <a:latin typeface="幼圆" panose="02010509060101010101" pitchFamily="49" charset="-122"/>
              <a:ea typeface="幼圆" panose="02010509060101010101" pitchFamily="49" charset="-122"/>
              <a:cs typeface="+mn-ea"/>
              <a:sym typeface="+mn-lt"/>
            </a:endParaRPr>
          </a:p>
        </p:txBody>
      </p:sp>
      <p:sp>
        <p:nvSpPr>
          <p:cNvPr id="14" name="椭圆 13">
            <a:extLst>
              <a:ext uri="{FF2B5EF4-FFF2-40B4-BE49-F238E27FC236}">
                <a16:creationId xmlns:a16="http://schemas.microsoft.com/office/drawing/2014/main" id="{52246E35-9221-4415-AAD5-E3F6C883B850}"/>
              </a:ext>
            </a:extLst>
          </p:cNvPr>
          <p:cNvSpPr/>
          <p:nvPr/>
        </p:nvSpPr>
        <p:spPr>
          <a:xfrm>
            <a:off x="171284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
        <p:nvSpPr>
          <p:cNvPr id="15" name="椭圆 14">
            <a:extLst>
              <a:ext uri="{FF2B5EF4-FFF2-40B4-BE49-F238E27FC236}">
                <a16:creationId xmlns:a16="http://schemas.microsoft.com/office/drawing/2014/main" id="{55E5C777-CAFB-4AD2-BFF9-30631CFF0A71}"/>
              </a:ext>
            </a:extLst>
          </p:cNvPr>
          <p:cNvSpPr/>
          <p:nvPr/>
        </p:nvSpPr>
        <p:spPr>
          <a:xfrm>
            <a:off x="208323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
        <p:nvSpPr>
          <p:cNvPr id="16" name="椭圆 15">
            <a:extLst>
              <a:ext uri="{FF2B5EF4-FFF2-40B4-BE49-F238E27FC236}">
                <a16:creationId xmlns:a16="http://schemas.microsoft.com/office/drawing/2014/main" id="{9C9187E7-B78F-4405-BF3A-FF0498FFA0C5}"/>
              </a:ext>
            </a:extLst>
          </p:cNvPr>
          <p:cNvSpPr/>
          <p:nvPr/>
        </p:nvSpPr>
        <p:spPr>
          <a:xfrm>
            <a:off x="2453627" y="5267818"/>
            <a:ext cx="219918" cy="219918"/>
          </a:xfrm>
          <a:prstGeom prst="ellipse">
            <a:avLst/>
          </a:prstGeom>
          <a:solidFill>
            <a:srgbClr val="FFD62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60540413"/>
      </p:ext>
    </p:extLst>
  </p:cSld>
  <p:clrMapOvr>
    <a:masterClrMapping/>
  </p:clrMapOvr>
  <p:transition spd="slow" advClick="0"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2" name="图片 1">
            <a:extLst>
              <a:ext uri="{FF2B5EF4-FFF2-40B4-BE49-F238E27FC236}">
                <a16:creationId xmlns:a16="http://schemas.microsoft.com/office/drawing/2014/main" id="{5E521563-AA6D-AD29-1069-CBD66707D547}"/>
              </a:ext>
            </a:extLst>
          </p:cNvPr>
          <p:cNvPicPr>
            <a:picLocks noChangeAspect="1"/>
          </p:cNvPicPr>
          <p:nvPr/>
        </p:nvPicPr>
        <p:blipFill>
          <a:blip r:embed="rId3"/>
          <a:stretch>
            <a:fillRect/>
          </a:stretch>
        </p:blipFill>
        <p:spPr>
          <a:xfrm>
            <a:off x="1484971" y="1689088"/>
            <a:ext cx="9611462" cy="4165302"/>
          </a:xfrm>
          <a:prstGeom prst="rect">
            <a:avLst/>
          </a:prstGeom>
        </p:spPr>
      </p:pic>
    </p:spTree>
    <p:extLst>
      <p:ext uri="{BB962C8B-B14F-4D97-AF65-F5344CB8AC3E}">
        <p14:creationId xmlns:p14="http://schemas.microsoft.com/office/powerpoint/2010/main" val="3574791068"/>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3" name="图片 2">
            <a:extLst>
              <a:ext uri="{FF2B5EF4-FFF2-40B4-BE49-F238E27FC236}">
                <a16:creationId xmlns:a16="http://schemas.microsoft.com/office/drawing/2014/main" id="{D64AF2D2-F403-2CEE-9A45-48C7806FED4F}"/>
              </a:ext>
            </a:extLst>
          </p:cNvPr>
          <p:cNvPicPr>
            <a:picLocks noChangeAspect="1"/>
          </p:cNvPicPr>
          <p:nvPr/>
        </p:nvPicPr>
        <p:blipFill>
          <a:blip r:embed="rId3"/>
          <a:stretch>
            <a:fillRect/>
          </a:stretch>
        </p:blipFill>
        <p:spPr>
          <a:xfrm>
            <a:off x="1641087" y="1132114"/>
            <a:ext cx="8966149" cy="5299320"/>
          </a:xfrm>
          <a:prstGeom prst="rect">
            <a:avLst/>
          </a:prstGeom>
        </p:spPr>
      </p:pic>
    </p:spTree>
    <p:extLst>
      <p:ext uri="{BB962C8B-B14F-4D97-AF65-F5344CB8AC3E}">
        <p14:creationId xmlns:p14="http://schemas.microsoft.com/office/powerpoint/2010/main" val="301146786"/>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2" name="图片 1">
            <a:extLst>
              <a:ext uri="{FF2B5EF4-FFF2-40B4-BE49-F238E27FC236}">
                <a16:creationId xmlns:a16="http://schemas.microsoft.com/office/drawing/2014/main" id="{D35162DD-E61B-FB0F-66DA-1E2E630520D6}"/>
              </a:ext>
            </a:extLst>
          </p:cNvPr>
          <p:cNvPicPr>
            <a:picLocks noChangeAspect="1"/>
          </p:cNvPicPr>
          <p:nvPr/>
        </p:nvPicPr>
        <p:blipFill>
          <a:blip r:embed="rId3"/>
          <a:stretch>
            <a:fillRect/>
          </a:stretch>
        </p:blipFill>
        <p:spPr>
          <a:xfrm>
            <a:off x="1559139" y="1470693"/>
            <a:ext cx="9073721" cy="4478844"/>
          </a:xfrm>
          <a:prstGeom prst="rect">
            <a:avLst/>
          </a:prstGeom>
        </p:spPr>
      </p:pic>
    </p:spTree>
    <p:extLst>
      <p:ext uri="{BB962C8B-B14F-4D97-AF65-F5344CB8AC3E}">
        <p14:creationId xmlns:p14="http://schemas.microsoft.com/office/powerpoint/2010/main" val="1289821535"/>
      </p:ext>
    </p:extLst>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3" name="图片 2">
            <a:extLst>
              <a:ext uri="{FF2B5EF4-FFF2-40B4-BE49-F238E27FC236}">
                <a16:creationId xmlns:a16="http://schemas.microsoft.com/office/drawing/2014/main" id="{AD851F2A-D189-1802-F26A-1C4C3DD35B98}"/>
              </a:ext>
            </a:extLst>
          </p:cNvPr>
          <p:cNvPicPr>
            <a:picLocks noChangeAspect="1"/>
          </p:cNvPicPr>
          <p:nvPr/>
        </p:nvPicPr>
        <p:blipFill>
          <a:blip r:embed="rId3"/>
          <a:stretch>
            <a:fillRect/>
          </a:stretch>
        </p:blipFill>
        <p:spPr>
          <a:xfrm>
            <a:off x="1023349" y="1742343"/>
            <a:ext cx="10145302" cy="3373313"/>
          </a:xfrm>
          <a:prstGeom prst="rect">
            <a:avLst/>
          </a:prstGeom>
        </p:spPr>
      </p:pic>
    </p:spTree>
    <p:extLst>
      <p:ext uri="{BB962C8B-B14F-4D97-AF65-F5344CB8AC3E}">
        <p14:creationId xmlns:p14="http://schemas.microsoft.com/office/powerpoint/2010/main" val="974650383"/>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87BDED-2758-6B2A-BB35-7FDFE87B9093}"/>
              </a:ext>
            </a:extLst>
          </p:cNvPr>
          <p:cNvPicPr>
            <a:picLocks noChangeAspect="1"/>
          </p:cNvPicPr>
          <p:nvPr/>
        </p:nvPicPr>
        <p:blipFill>
          <a:blip r:embed="rId3"/>
          <a:stretch>
            <a:fillRect/>
          </a:stretch>
        </p:blipFill>
        <p:spPr>
          <a:xfrm>
            <a:off x="441674" y="507600"/>
            <a:ext cx="6038246" cy="5842800"/>
          </a:xfrm>
          <a:prstGeom prst="rect">
            <a:avLst/>
          </a:prstGeom>
        </p:spPr>
      </p:pic>
      <p:pic>
        <p:nvPicPr>
          <p:cNvPr id="4" name="图片 3">
            <a:extLst>
              <a:ext uri="{FF2B5EF4-FFF2-40B4-BE49-F238E27FC236}">
                <a16:creationId xmlns:a16="http://schemas.microsoft.com/office/drawing/2014/main" id="{8E0292A9-1051-69F0-3722-20017A95B507}"/>
              </a:ext>
            </a:extLst>
          </p:cNvPr>
          <p:cNvPicPr>
            <a:picLocks noChangeAspect="1"/>
          </p:cNvPicPr>
          <p:nvPr/>
        </p:nvPicPr>
        <p:blipFill>
          <a:blip r:embed="rId4"/>
          <a:stretch>
            <a:fillRect/>
          </a:stretch>
        </p:blipFill>
        <p:spPr>
          <a:xfrm>
            <a:off x="6153754" y="1449293"/>
            <a:ext cx="5791200" cy="2195141"/>
          </a:xfrm>
          <a:prstGeom prst="rect">
            <a:avLst/>
          </a:prstGeom>
        </p:spPr>
      </p:pic>
    </p:spTree>
    <p:extLst>
      <p:ext uri="{BB962C8B-B14F-4D97-AF65-F5344CB8AC3E}">
        <p14:creationId xmlns:p14="http://schemas.microsoft.com/office/powerpoint/2010/main" val="3170861582"/>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2" name="图片 1">
            <a:extLst>
              <a:ext uri="{FF2B5EF4-FFF2-40B4-BE49-F238E27FC236}">
                <a16:creationId xmlns:a16="http://schemas.microsoft.com/office/drawing/2014/main" id="{388C5406-C484-B25E-42A0-E9AA21A2C54C}"/>
              </a:ext>
            </a:extLst>
          </p:cNvPr>
          <p:cNvPicPr>
            <a:picLocks noChangeAspect="1"/>
          </p:cNvPicPr>
          <p:nvPr/>
        </p:nvPicPr>
        <p:blipFill>
          <a:blip r:embed="rId3"/>
          <a:stretch>
            <a:fillRect/>
          </a:stretch>
        </p:blipFill>
        <p:spPr>
          <a:xfrm>
            <a:off x="729095" y="1605775"/>
            <a:ext cx="11172607" cy="3847171"/>
          </a:xfrm>
          <a:prstGeom prst="rect">
            <a:avLst/>
          </a:prstGeom>
        </p:spPr>
      </p:pic>
    </p:spTree>
    <p:extLst>
      <p:ext uri="{BB962C8B-B14F-4D97-AF65-F5344CB8AC3E}">
        <p14:creationId xmlns:p14="http://schemas.microsoft.com/office/powerpoint/2010/main" val="1799741074"/>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E271C87-5446-477C-A5DC-A1FAE686D394}"/>
              </a:ext>
            </a:extLst>
          </p:cNvPr>
          <p:cNvSpPr/>
          <p:nvPr/>
        </p:nvSpPr>
        <p:spPr>
          <a:xfrm>
            <a:off x="839408" y="3872865"/>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id="{81E1E832-CC7A-409F-A492-A82871AD7B81}"/>
              </a:ext>
            </a:extLst>
          </p:cNvPr>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a:extLst>
              <a:ext uri="{FF2B5EF4-FFF2-40B4-BE49-F238E27FC236}">
                <a16:creationId xmlns:a16="http://schemas.microsoft.com/office/drawing/2014/main" id="{01612E93-F2F6-4799-8007-E57A7504E71E}"/>
              </a:ext>
            </a:extLst>
          </p:cNvPr>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a:extLst>
              <a:ext uri="{FF2B5EF4-FFF2-40B4-BE49-F238E27FC236}">
                <a16:creationId xmlns:a16="http://schemas.microsoft.com/office/drawing/2014/main" id="{DFDC807F-78EC-4A17-AA6F-6A0FC96AAB51}"/>
              </a:ext>
            </a:extLst>
          </p:cNvPr>
          <p:cNvCxnSpPr>
            <a:cxnSpLocks/>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4EE9880-484C-4DEB-87E7-721E9F5383FD}"/>
              </a:ext>
            </a:extLst>
          </p:cNvPr>
          <p:cNvCxnSpPr>
            <a:cxnSpLocks/>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D9C2C05-86B4-48B6-8A0B-633172AC9FCD}"/>
              </a:ext>
            </a:extLst>
          </p:cNvPr>
          <p:cNvSpPr txBox="1"/>
          <p:nvPr/>
        </p:nvSpPr>
        <p:spPr>
          <a:xfrm>
            <a:off x="8326736" y="2665130"/>
            <a:ext cx="2270758" cy="1862048"/>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02</a:t>
            </a:r>
            <a:endParaRPr lang="zh-CN" altLang="en-US" sz="11500" b="1" u="sng" dirty="0">
              <a:latin typeface="Arial Black" panose="020B0A04020102020204" pitchFamily="34" charset="0"/>
              <a:cs typeface="+mn-ea"/>
              <a:sym typeface="+mn-lt"/>
            </a:endParaRPr>
          </a:p>
        </p:txBody>
      </p:sp>
      <p:cxnSp>
        <p:nvCxnSpPr>
          <p:cNvPr id="13" name="直接连接符 12">
            <a:extLst>
              <a:ext uri="{FF2B5EF4-FFF2-40B4-BE49-F238E27FC236}">
                <a16:creationId xmlns:a16="http://schemas.microsoft.com/office/drawing/2014/main" id="{2785080B-A4DB-434E-87B3-FAD2EA8FB4E5}"/>
              </a:ext>
            </a:extLst>
          </p:cNvPr>
          <p:cNvCxnSpPr>
            <a:cxnSpLocks/>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A18787-55C6-4613-A0D9-A2602AF0EF38}"/>
              </a:ext>
            </a:extLst>
          </p:cNvPr>
          <p:cNvCxnSpPr>
            <a:cxnSpLocks/>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9D7110-C419-4DD9-ABC2-67F6912317B7}"/>
              </a:ext>
            </a:extLst>
          </p:cNvPr>
          <p:cNvCxnSpPr>
            <a:cxnSpLocks/>
          </p:cNvCxnSpPr>
          <p:nvPr/>
        </p:nvCxnSpPr>
        <p:spPr>
          <a:xfrm flipH="1">
            <a:off x="4038600" y="6141720"/>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1501CFCC-77FD-46B6-8E0B-DD5ED4416A00}"/>
              </a:ext>
            </a:extLst>
          </p:cNvPr>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2" name="椭圆 31">
            <a:extLst>
              <a:ext uri="{FF2B5EF4-FFF2-40B4-BE49-F238E27FC236}">
                <a16:creationId xmlns:a16="http://schemas.microsoft.com/office/drawing/2014/main" id="{12672256-0EE5-42E8-98B7-7D685AFD4767}"/>
              </a:ext>
            </a:extLst>
          </p:cNvPr>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椭圆 32">
            <a:extLst>
              <a:ext uri="{FF2B5EF4-FFF2-40B4-BE49-F238E27FC236}">
                <a16:creationId xmlns:a16="http://schemas.microsoft.com/office/drawing/2014/main" id="{960913D9-7E8C-4096-B814-8215B1D13238}"/>
              </a:ext>
            </a:extLst>
          </p:cNvPr>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CC3AD37D-4A98-4455-B04F-6064E70008FC}"/>
              </a:ext>
            </a:extLst>
          </p:cNvPr>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28A410F7-5496-485F-8575-5AFAEE76A269}"/>
              </a:ext>
            </a:extLst>
          </p:cNvPr>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44" y="1201802"/>
            <a:ext cx="7071593" cy="4914158"/>
          </a:xfrm>
          <a:prstGeom prst="rect">
            <a:avLst/>
          </a:prstGeom>
        </p:spPr>
      </p:pic>
      <p:sp>
        <p:nvSpPr>
          <p:cNvPr id="23" name="文本框 22">
            <a:extLst>
              <a:ext uri="{FF2B5EF4-FFF2-40B4-BE49-F238E27FC236}">
                <a16:creationId xmlns:a16="http://schemas.microsoft.com/office/drawing/2014/main" id="{85D67BAA-F316-4BD8-8A2A-1539513758DB}"/>
              </a:ext>
            </a:extLst>
          </p:cNvPr>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a:extLst>
              <a:ext uri="{FF2B5EF4-FFF2-40B4-BE49-F238E27FC236}">
                <a16:creationId xmlns:a16="http://schemas.microsoft.com/office/drawing/2014/main" id="{A962E2A6-199B-42E5-AB7F-EC51F0644704}"/>
              </a:ext>
            </a:extLst>
          </p:cNvPr>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sp>
        <p:nvSpPr>
          <p:cNvPr id="34" name="îṩ1îde">
            <a:extLst>
              <a:ext uri="{FF2B5EF4-FFF2-40B4-BE49-F238E27FC236}">
                <a16:creationId xmlns:a16="http://schemas.microsoft.com/office/drawing/2014/main" id="{ACB41DAE-9982-4116-9139-A28177CDE5F3}"/>
              </a:ext>
            </a:extLst>
          </p:cNvPr>
          <p:cNvSpPr txBox="1"/>
          <p:nvPr/>
        </p:nvSpPr>
        <p:spPr>
          <a:xfrm>
            <a:off x="5393844" y="3110766"/>
            <a:ext cx="2150635" cy="1096229"/>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2000" b="1" dirty="0">
                <a:latin typeface="幼圆" panose="02010509060101010101" pitchFamily="49" charset="-122"/>
                <a:ea typeface="幼圆" panose="02010509060101010101" pitchFamily="49" charset="-122"/>
                <a:cs typeface="+mn-ea"/>
                <a:sym typeface="+mn-lt"/>
              </a:rPr>
              <a:t>论文大纲</a:t>
            </a:r>
            <a:endParaRPr lang="en-US" altLang="zh-CN" sz="2000" b="1" dirty="0">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941229379"/>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论文大纲</a:t>
            </a:r>
          </a:p>
        </p:txBody>
      </p:sp>
      <p:sp>
        <p:nvSpPr>
          <p:cNvPr id="3" name="文本框 2">
            <a:extLst>
              <a:ext uri="{FF2B5EF4-FFF2-40B4-BE49-F238E27FC236}">
                <a16:creationId xmlns:a16="http://schemas.microsoft.com/office/drawing/2014/main" id="{636CC4BF-5B19-9DB1-4F50-2051FD8C15B1}"/>
              </a:ext>
            </a:extLst>
          </p:cNvPr>
          <p:cNvSpPr txBox="1"/>
          <p:nvPr/>
        </p:nvSpPr>
        <p:spPr>
          <a:xfrm>
            <a:off x="587451" y="1414676"/>
            <a:ext cx="10887307" cy="5016758"/>
          </a:xfrm>
          <a:prstGeom prst="rect">
            <a:avLst/>
          </a:prstGeom>
          <a:noFill/>
        </p:spPr>
        <p:txBody>
          <a:bodyPr wrap="square">
            <a:spAutoFit/>
          </a:bodyPr>
          <a:lstStyle/>
          <a:p>
            <a:pPr indent="266700" algn="just"/>
            <a:r>
              <a:rPr lang="zh-CN" altLang="zh-CN" sz="2000" kern="100" dirty="0">
                <a:effectLst/>
                <a:latin typeface="Times New Roman" panose="02020603050405020304" pitchFamily="18" charset="0"/>
                <a:ea typeface="宋体" panose="02010600030101010101" pitchFamily="2" charset="-122"/>
              </a:rPr>
              <a:t>第一章：阐述选题的研究背景及意义，对国内外与研究内容相关的文献进行综述回顾，并说明论文的主要内容和框架结构</a:t>
            </a:r>
            <a:r>
              <a:rPr lang="en-US" altLang="zh-CN" sz="2000" kern="100" dirty="0">
                <a:latin typeface="Times New Roman" panose="02020603050405020304" pitchFamily="18" charset="0"/>
                <a:ea typeface="宋体" panose="02010600030101010101" pitchFamily="2" charset="-122"/>
              </a:rPr>
              <a:t>;</a:t>
            </a:r>
            <a:endParaRPr lang="en-US" altLang="zh-CN" sz="2000" kern="100" dirty="0">
              <a:effectLst/>
              <a:latin typeface="Times New Roman" panose="02020603050405020304" pitchFamily="18" charset="0"/>
              <a:ea typeface="宋体" panose="02010600030101010101" pitchFamily="2" charset="-122"/>
            </a:endParaRP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第二章：介绍所涉及的相关概念及其理论基础</a:t>
            </a:r>
            <a:r>
              <a:rPr lang="en-US" altLang="zh-CN" sz="2000" kern="100" dirty="0">
                <a:effectLst/>
                <a:latin typeface="Times New Roman" panose="02020603050405020304" pitchFamily="18" charset="0"/>
                <a:ea typeface="宋体" panose="02010600030101010101" pitchFamily="2" charset="-122"/>
              </a:rPr>
              <a:t>;</a:t>
            </a: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第三章：介绍</a:t>
            </a:r>
            <a:r>
              <a:rPr lang="en-US" altLang="zh-CN" sz="2000" kern="100" dirty="0">
                <a:effectLst/>
                <a:latin typeface="Times New Roman" panose="02020603050405020304" pitchFamily="18" charset="0"/>
                <a:ea typeface="宋体" panose="02010600030101010101" pitchFamily="2" charset="-122"/>
              </a:rPr>
              <a:t>ASISO</a:t>
            </a:r>
            <a:r>
              <a:rPr lang="zh-CN" altLang="zh-CN" sz="2000" kern="100" dirty="0">
                <a:effectLst/>
                <a:latin typeface="Times New Roman" panose="02020603050405020304" pitchFamily="18" charset="0"/>
                <a:ea typeface="宋体" panose="02010600030101010101" pitchFamily="2" charset="-122"/>
              </a:rPr>
              <a:t>具体方法</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引入相关定理并给出证明</a:t>
            </a:r>
            <a:r>
              <a:rPr lang="en-US" altLang="zh-CN" sz="2000" kern="100" dirty="0">
                <a:effectLst/>
                <a:latin typeface="Times New Roman" panose="02020603050405020304" pitchFamily="18" charset="0"/>
                <a:ea typeface="宋体" panose="02010600030101010101" pitchFamily="2" charset="-122"/>
              </a:rPr>
              <a:t>;</a:t>
            </a: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第四章：模拟实验</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主要通过数据的模拟</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检验超参数的选择策略</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并且探究样本的优化效果</a:t>
            </a:r>
            <a:r>
              <a:rPr lang="en-US" altLang="zh-CN" sz="2000" kern="100" dirty="0">
                <a:effectLst/>
                <a:latin typeface="Times New Roman" panose="02020603050405020304" pitchFamily="18" charset="0"/>
                <a:ea typeface="宋体" panose="02010600030101010101" pitchFamily="2" charset="-122"/>
              </a:rPr>
              <a:t>;</a:t>
            </a: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第五章</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实证分析</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结合多个机器学习方法</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通过多个实际数据集来探究使用</a:t>
            </a:r>
            <a:r>
              <a:rPr lang="en-US" altLang="zh-CN" sz="2000" kern="100" dirty="0">
                <a:effectLst/>
                <a:latin typeface="Times New Roman" panose="02020603050405020304" pitchFamily="18" charset="0"/>
                <a:ea typeface="宋体" panose="02010600030101010101" pitchFamily="2" charset="-122"/>
              </a:rPr>
              <a:t>ASISO</a:t>
            </a:r>
            <a:r>
              <a:rPr lang="zh-CN" altLang="zh-CN" sz="2000" kern="100" dirty="0">
                <a:effectLst/>
                <a:latin typeface="Times New Roman" panose="02020603050405020304" pitchFamily="18" charset="0"/>
                <a:ea typeface="宋体" panose="02010600030101010101" pitchFamily="2" charset="-122"/>
              </a:rPr>
              <a:t>优化样本前后机器学习模型泛化提升的效果</a:t>
            </a:r>
            <a:r>
              <a:rPr lang="en-US" altLang="zh-CN" sz="2000" kern="100" dirty="0">
                <a:effectLst/>
                <a:latin typeface="Times New Roman" panose="02020603050405020304" pitchFamily="18" charset="0"/>
                <a:ea typeface="宋体" panose="02010600030101010101" pitchFamily="2" charset="-122"/>
              </a:rPr>
              <a:t>;</a:t>
            </a: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第六章</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进一步研究</a:t>
            </a:r>
            <a:r>
              <a:rPr lang="en-US" altLang="zh-CN" sz="2000" kern="100" dirty="0">
                <a:effectLst/>
                <a:latin typeface="Times New Roman" panose="02020603050405020304" pitchFamily="18" charset="0"/>
                <a:ea typeface="宋体" panose="02010600030101010101" pitchFamily="2" charset="-122"/>
              </a:rPr>
              <a:t>ASISO</a:t>
            </a:r>
            <a:r>
              <a:rPr lang="zh-CN" altLang="zh-CN" sz="2000" kern="100" dirty="0">
                <a:effectLst/>
                <a:latin typeface="Times New Roman" panose="02020603050405020304" pitchFamily="18" charset="0"/>
                <a:ea typeface="宋体" panose="02010600030101010101" pitchFamily="2" charset="-122"/>
              </a:rPr>
              <a:t>方法在图像数据的应用</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结合</a:t>
            </a:r>
            <a:r>
              <a:rPr lang="en-US" altLang="zh-CN" sz="2000" kern="100" dirty="0">
                <a:effectLst/>
                <a:latin typeface="Times New Roman" panose="02020603050405020304" pitchFamily="18" charset="0"/>
                <a:ea typeface="宋体" panose="02010600030101010101" pitchFamily="2" charset="-122"/>
              </a:rPr>
              <a:t>Darknet</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Resnet</a:t>
            </a: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VGG</a:t>
            </a:r>
            <a:r>
              <a:rPr lang="zh-CN" altLang="zh-CN" sz="2000" kern="100" dirty="0">
                <a:effectLst/>
                <a:latin typeface="Times New Roman" panose="02020603050405020304" pitchFamily="18" charset="0"/>
                <a:ea typeface="宋体" panose="02010600030101010101" pitchFamily="2" charset="-122"/>
              </a:rPr>
              <a:t>等深度学习图像特征提取模型对图像提取特征</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然后给予特征数据进行数据合成</a:t>
            </a:r>
            <a:r>
              <a:rPr lang="en-US" altLang="zh-CN" sz="2000" kern="100" dirty="0">
                <a:effectLst/>
                <a:latin typeface="Times New Roman" panose="02020603050405020304" pitchFamily="18" charset="0"/>
                <a:ea typeface="宋体" panose="02010600030101010101" pitchFamily="2" charset="-122"/>
              </a:rPr>
              <a:t>;</a:t>
            </a:r>
          </a:p>
          <a:p>
            <a:pPr indent="266700" algn="just"/>
            <a:endParaRPr lang="zh-CN" altLang="zh-CN" sz="2000" kern="100" dirty="0">
              <a:effectLst/>
              <a:latin typeface="Times New Roman" panose="02020603050405020304" pitchFamily="18" charset="0"/>
              <a:ea typeface="宋体" panose="02010600030101010101" pitchFamily="2" charset="-122"/>
            </a:endParaRPr>
          </a:p>
          <a:p>
            <a:pPr indent="266700" algn="just"/>
            <a:r>
              <a:rPr lang="zh-CN" altLang="zh-CN" sz="2000" kern="100" dirty="0">
                <a:effectLst/>
                <a:latin typeface="Times New Roman" panose="02020603050405020304" pitchFamily="18" charset="0"/>
                <a:ea typeface="宋体" panose="02010600030101010101" pitchFamily="2" charset="-122"/>
              </a:rPr>
              <a:t>第七章：本文的总结与展望。</a:t>
            </a:r>
          </a:p>
        </p:txBody>
      </p:sp>
    </p:spTree>
    <p:extLst>
      <p:ext uri="{BB962C8B-B14F-4D97-AF65-F5344CB8AC3E}">
        <p14:creationId xmlns:p14="http://schemas.microsoft.com/office/powerpoint/2010/main" val="1672374752"/>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E271C87-5446-477C-A5DC-A1FAE686D394}"/>
              </a:ext>
            </a:extLst>
          </p:cNvPr>
          <p:cNvSpPr/>
          <p:nvPr/>
        </p:nvSpPr>
        <p:spPr>
          <a:xfrm>
            <a:off x="839408" y="3872865"/>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id="{81E1E832-CC7A-409F-A492-A82871AD7B81}"/>
              </a:ext>
            </a:extLst>
          </p:cNvPr>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a:extLst>
              <a:ext uri="{FF2B5EF4-FFF2-40B4-BE49-F238E27FC236}">
                <a16:creationId xmlns:a16="http://schemas.microsoft.com/office/drawing/2014/main" id="{01612E93-F2F6-4799-8007-E57A7504E71E}"/>
              </a:ext>
            </a:extLst>
          </p:cNvPr>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a:extLst>
              <a:ext uri="{FF2B5EF4-FFF2-40B4-BE49-F238E27FC236}">
                <a16:creationId xmlns:a16="http://schemas.microsoft.com/office/drawing/2014/main" id="{DFDC807F-78EC-4A17-AA6F-6A0FC96AAB51}"/>
              </a:ext>
            </a:extLst>
          </p:cNvPr>
          <p:cNvCxnSpPr>
            <a:cxnSpLocks/>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4EE9880-484C-4DEB-87E7-721E9F5383FD}"/>
              </a:ext>
            </a:extLst>
          </p:cNvPr>
          <p:cNvCxnSpPr>
            <a:cxnSpLocks/>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D9C2C05-86B4-48B6-8A0B-633172AC9FCD}"/>
              </a:ext>
            </a:extLst>
          </p:cNvPr>
          <p:cNvSpPr txBox="1"/>
          <p:nvPr/>
        </p:nvSpPr>
        <p:spPr>
          <a:xfrm>
            <a:off x="8326736" y="2665130"/>
            <a:ext cx="2270758" cy="1862048"/>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03</a:t>
            </a:r>
            <a:endParaRPr lang="zh-CN" altLang="en-US" sz="11500" b="1" u="sng" dirty="0">
              <a:latin typeface="Arial Black" panose="020B0A04020102020204" pitchFamily="34" charset="0"/>
              <a:cs typeface="+mn-ea"/>
              <a:sym typeface="+mn-lt"/>
            </a:endParaRPr>
          </a:p>
        </p:txBody>
      </p:sp>
      <p:cxnSp>
        <p:nvCxnSpPr>
          <p:cNvPr id="13" name="直接连接符 12">
            <a:extLst>
              <a:ext uri="{FF2B5EF4-FFF2-40B4-BE49-F238E27FC236}">
                <a16:creationId xmlns:a16="http://schemas.microsoft.com/office/drawing/2014/main" id="{2785080B-A4DB-434E-87B3-FAD2EA8FB4E5}"/>
              </a:ext>
            </a:extLst>
          </p:cNvPr>
          <p:cNvCxnSpPr>
            <a:cxnSpLocks/>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A18787-55C6-4613-A0D9-A2602AF0EF38}"/>
              </a:ext>
            </a:extLst>
          </p:cNvPr>
          <p:cNvCxnSpPr>
            <a:cxnSpLocks/>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9D7110-C419-4DD9-ABC2-67F6912317B7}"/>
              </a:ext>
            </a:extLst>
          </p:cNvPr>
          <p:cNvCxnSpPr>
            <a:cxnSpLocks/>
          </p:cNvCxnSpPr>
          <p:nvPr/>
        </p:nvCxnSpPr>
        <p:spPr>
          <a:xfrm flipH="1">
            <a:off x="4038600" y="6141720"/>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1501CFCC-77FD-46B6-8E0B-DD5ED4416A00}"/>
              </a:ext>
            </a:extLst>
          </p:cNvPr>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2" name="椭圆 31">
            <a:extLst>
              <a:ext uri="{FF2B5EF4-FFF2-40B4-BE49-F238E27FC236}">
                <a16:creationId xmlns:a16="http://schemas.microsoft.com/office/drawing/2014/main" id="{12672256-0EE5-42E8-98B7-7D685AFD4767}"/>
              </a:ext>
            </a:extLst>
          </p:cNvPr>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椭圆 32">
            <a:extLst>
              <a:ext uri="{FF2B5EF4-FFF2-40B4-BE49-F238E27FC236}">
                <a16:creationId xmlns:a16="http://schemas.microsoft.com/office/drawing/2014/main" id="{960913D9-7E8C-4096-B814-8215B1D13238}"/>
              </a:ext>
            </a:extLst>
          </p:cNvPr>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CC3AD37D-4A98-4455-B04F-6064E70008FC}"/>
              </a:ext>
            </a:extLst>
          </p:cNvPr>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28A410F7-5496-485F-8575-5AFAEE76A269}"/>
              </a:ext>
            </a:extLst>
          </p:cNvPr>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44" y="1201802"/>
            <a:ext cx="7071593" cy="4914158"/>
          </a:xfrm>
          <a:prstGeom prst="rect">
            <a:avLst/>
          </a:prstGeom>
        </p:spPr>
      </p:pic>
      <p:sp>
        <p:nvSpPr>
          <p:cNvPr id="23" name="文本框 22">
            <a:extLst>
              <a:ext uri="{FF2B5EF4-FFF2-40B4-BE49-F238E27FC236}">
                <a16:creationId xmlns:a16="http://schemas.microsoft.com/office/drawing/2014/main" id="{85D67BAA-F316-4BD8-8A2A-1539513758DB}"/>
              </a:ext>
            </a:extLst>
          </p:cNvPr>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a:extLst>
              <a:ext uri="{FF2B5EF4-FFF2-40B4-BE49-F238E27FC236}">
                <a16:creationId xmlns:a16="http://schemas.microsoft.com/office/drawing/2014/main" id="{A962E2A6-199B-42E5-AB7F-EC51F0644704}"/>
              </a:ext>
            </a:extLst>
          </p:cNvPr>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sp>
        <p:nvSpPr>
          <p:cNvPr id="34" name="îṩ1îde">
            <a:extLst>
              <a:ext uri="{FF2B5EF4-FFF2-40B4-BE49-F238E27FC236}">
                <a16:creationId xmlns:a16="http://schemas.microsoft.com/office/drawing/2014/main" id="{ACB41DAE-9982-4116-9139-A28177CDE5F3}"/>
              </a:ext>
            </a:extLst>
          </p:cNvPr>
          <p:cNvSpPr txBox="1"/>
          <p:nvPr/>
        </p:nvSpPr>
        <p:spPr>
          <a:xfrm>
            <a:off x="5393844" y="3110766"/>
            <a:ext cx="2150635" cy="1096229"/>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2000" b="1" dirty="0">
                <a:latin typeface="幼圆" panose="02010509060101010101" pitchFamily="49" charset="-122"/>
                <a:ea typeface="幼圆" panose="02010509060101010101" pitchFamily="49" charset="-122"/>
                <a:cs typeface="+mn-ea"/>
                <a:sym typeface="+mn-lt"/>
              </a:rPr>
              <a:t>实验结果</a:t>
            </a:r>
            <a:endParaRPr lang="en-US" altLang="zh-CN" sz="2000" b="1" dirty="0">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757031736"/>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2" name="图片 1">
            <a:extLst>
              <a:ext uri="{FF2B5EF4-FFF2-40B4-BE49-F238E27FC236}">
                <a16:creationId xmlns:a16="http://schemas.microsoft.com/office/drawing/2014/main" id="{5854898A-DF8A-2146-E034-93402CCCAFFE}"/>
              </a:ext>
            </a:extLst>
          </p:cNvPr>
          <p:cNvPicPr>
            <a:picLocks noChangeAspect="1"/>
          </p:cNvPicPr>
          <p:nvPr/>
        </p:nvPicPr>
        <p:blipFill>
          <a:blip r:embed="rId3"/>
          <a:stretch>
            <a:fillRect/>
          </a:stretch>
        </p:blipFill>
        <p:spPr>
          <a:xfrm>
            <a:off x="3662401" y="1011341"/>
            <a:ext cx="5702139" cy="5087731"/>
          </a:xfrm>
          <a:prstGeom prst="rect">
            <a:avLst/>
          </a:prstGeom>
        </p:spPr>
      </p:pic>
    </p:spTree>
    <p:extLst>
      <p:ext uri="{BB962C8B-B14F-4D97-AF65-F5344CB8AC3E}">
        <p14:creationId xmlns:p14="http://schemas.microsoft.com/office/powerpoint/2010/main" val="2487321619"/>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8311589F-F356-4916-B2AF-E23941ACE797}"/>
              </a:ext>
            </a:extLst>
          </p:cNvPr>
          <p:cNvCxnSpPr>
            <a:cxnSpLocks/>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972001A-8E13-4950-88E8-E627E58793C4}"/>
              </a:ext>
            </a:extLst>
          </p:cNvPr>
          <p:cNvSpPr/>
          <p:nvPr/>
        </p:nvSpPr>
        <p:spPr>
          <a:xfrm>
            <a:off x="2133601" y="1341120"/>
            <a:ext cx="2743200" cy="420624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4" name="矩形 3">
            <a:extLst>
              <a:ext uri="{FF2B5EF4-FFF2-40B4-BE49-F238E27FC236}">
                <a16:creationId xmlns:a16="http://schemas.microsoft.com/office/drawing/2014/main" id="{455EC87D-9B29-4925-A0FE-ECB5F37CA7D5}"/>
              </a:ext>
            </a:extLst>
          </p:cNvPr>
          <p:cNvSpPr/>
          <p:nvPr/>
        </p:nvSpPr>
        <p:spPr>
          <a:xfrm>
            <a:off x="2461261" y="1584960"/>
            <a:ext cx="2743200" cy="420624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5" name="平行四边形 4">
            <a:extLst>
              <a:ext uri="{FF2B5EF4-FFF2-40B4-BE49-F238E27FC236}">
                <a16:creationId xmlns:a16="http://schemas.microsoft.com/office/drawing/2014/main" id="{42DFB897-8378-4D98-8839-5771750258C5}"/>
              </a:ext>
            </a:extLst>
          </p:cNvPr>
          <p:cNvSpPr/>
          <p:nvPr/>
        </p:nvSpPr>
        <p:spPr>
          <a:xfrm rot="1190615">
            <a:off x="2024962" y="1005474"/>
            <a:ext cx="1278732" cy="1514105"/>
          </a:xfrm>
          <a:prstGeom prst="parallelogram">
            <a:avLst>
              <a:gd name="adj" fmla="val 56482"/>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E72CC9F0-B634-423D-B88F-7A6197E53FF3}"/>
              </a:ext>
            </a:extLst>
          </p:cNvPr>
          <p:cNvSpPr txBox="1"/>
          <p:nvPr/>
        </p:nvSpPr>
        <p:spPr>
          <a:xfrm>
            <a:off x="2811438" y="2118360"/>
            <a:ext cx="1954381" cy="3291840"/>
          </a:xfrm>
          <a:prstGeom prst="rect">
            <a:avLst/>
          </a:prstGeom>
          <a:noFill/>
        </p:spPr>
        <p:txBody>
          <a:bodyPr vert="eaVert" wrap="square" rtlCol="0">
            <a:spAutoFit/>
          </a:bodyPr>
          <a:lstStyle/>
          <a:p>
            <a:pPr algn="dist"/>
            <a:r>
              <a:rPr lang="zh-CN" altLang="en-US" sz="115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目录</a:t>
            </a:r>
          </a:p>
        </p:txBody>
      </p:sp>
      <p:cxnSp>
        <p:nvCxnSpPr>
          <p:cNvPr id="7" name="直接连接符 6">
            <a:extLst>
              <a:ext uri="{FF2B5EF4-FFF2-40B4-BE49-F238E27FC236}">
                <a16:creationId xmlns:a16="http://schemas.microsoft.com/office/drawing/2014/main" id="{311A12FC-6388-4127-BBAC-EF796120898C}"/>
              </a:ext>
            </a:extLst>
          </p:cNvPr>
          <p:cNvCxnSpPr>
            <a:cxnSpLocks/>
          </p:cNvCxnSpPr>
          <p:nvPr/>
        </p:nvCxnSpPr>
        <p:spPr>
          <a:xfrm>
            <a:off x="3522715" y="-130828"/>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494560EC-4C0E-4C58-9A07-0173C422EB57}"/>
              </a:ext>
            </a:extLst>
          </p:cNvPr>
          <p:cNvSpPr/>
          <p:nvPr/>
        </p:nvSpPr>
        <p:spPr>
          <a:xfrm>
            <a:off x="6932003" y="1830387"/>
            <a:ext cx="457195" cy="4571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0" name="椭圆 9">
            <a:extLst>
              <a:ext uri="{FF2B5EF4-FFF2-40B4-BE49-F238E27FC236}">
                <a16:creationId xmlns:a16="http://schemas.microsoft.com/office/drawing/2014/main" id="{39E65013-BB87-4E11-998C-975B818DEB04}"/>
              </a:ext>
            </a:extLst>
          </p:cNvPr>
          <p:cNvSpPr/>
          <p:nvPr/>
        </p:nvSpPr>
        <p:spPr>
          <a:xfrm>
            <a:off x="6932003" y="2864002"/>
            <a:ext cx="457195" cy="457195"/>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1" name="椭圆 10">
            <a:extLst>
              <a:ext uri="{FF2B5EF4-FFF2-40B4-BE49-F238E27FC236}">
                <a16:creationId xmlns:a16="http://schemas.microsoft.com/office/drawing/2014/main" id="{873FF343-5EFB-4F8A-BDF8-FC51D9D41917}"/>
              </a:ext>
            </a:extLst>
          </p:cNvPr>
          <p:cNvSpPr/>
          <p:nvPr/>
        </p:nvSpPr>
        <p:spPr>
          <a:xfrm>
            <a:off x="6926925" y="3897617"/>
            <a:ext cx="457195" cy="4571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3" name="文本框 12">
            <a:extLst>
              <a:ext uri="{FF2B5EF4-FFF2-40B4-BE49-F238E27FC236}">
                <a16:creationId xmlns:a16="http://schemas.microsoft.com/office/drawing/2014/main" id="{2BCDFA0D-EEDC-421D-B15D-BE494D295FC6}"/>
              </a:ext>
            </a:extLst>
          </p:cNvPr>
          <p:cNvSpPr txBox="1"/>
          <p:nvPr/>
        </p:nvSpPr>
        <p:spPr>
          <a:xfrm>
            <a:off x="7711498" y="1700051"/>
            <a:ext cx="3546310" cy="707886"/>
          </a:xfrm>
          <a:prstGeom prst="rect">
            <a:avLst/>
          </a:prstGeom>
          <a:noFill/>
        </p:spPr>
        <p:txBody>
          <a:bodyPr wrap="square" rtlCol="0">
            <a:spAutoFit/>
          </a:bodyPr>
          <a:lstStyle/>
          <a:p>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主要研究内容</a:t>
            </a:r>
          </a:p>
        </p:txBody>
      </p:sp>
      <p:sp>
        <p:nvSpPr>
          <p:cNvPr id="17" name="文本框 16">
            <a:extLst>
              <a:ext uri="{FF2B5EF4-FFF2-40B4-BE49-F238E27FC236}">
                <a16:creationId xmlns:a16="http://schemas.microsoft.com/office/drawing/2014/main" id="{4B5A5F88-A481-4DC3-9CA5-E1249AAB07F0}"/>
              </a:ext>
            </a:extLst>
          </p:cNvPr>
          <p:cNvSpPr txBox="1"/>
          <p:nvPr/>
        </p:nvSpPr>
        <p:spPr>
          <a:xfrm>
            <a:off x="7711497" y="2801869"/>
            <a:ext cx="3546310" cy="707886"/>
          </a:xfrm>
          <a:prstGeom prst="rect">
            <a:avLst/>
          </a:prstGeom>
          <a:noFill/>
        </p:spPr>
        <p:txBody>
          <a:bodyPr wrap="square" rtlCol="0">
            <a:spAutoFit/>
          </a:bodyPr>
          <a:lstStyle/>
          <a:p>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论文大纲</a:t>
            </a:r>
          </a:p>
        </p:txBody>
      </p:sp>
      <p:sp>
        <p:nvSpPr>
          <p:cNvPr id="18" name="文本框 17">
            <a:extLst>
              <a:ext uri="{FF2B5EF4-FFF2-40B4-BE49-F238E27FC236}">
                <a16:creationId xmlns:a16="http://schemas.microsoft.com/office/drawing/2014/main" id="{7EB8ED46-7205-4A0A-8791-4579325DC244}"/>
              </a:ext>
            </a:extLst>
          </p:cNvPr>
          <p:cNvSpPr txBox="1"/>
          <p:nvPr/>
        </p:nvSpPr>
        <p:spPr>
          <a:xfrm>
            <a:off x="7711498" y="3823161"/>
            <a:ext cx="2461831" cy="707886"/>
          </a:xfrm>
          <a:prstGeom prst="rect">
            <a:avLst/>
          </a:prstGeom>
          <a:noFill/>
        </p:spPr>
        <p:txBody>
          <a:bodyPr wrap="square" rtlCol="0">
            <a:spAutoFit/>
          </a:bodyPr>
          <a:lstStyle/>
          <a:p>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实验结果</a:t>
            </a:r>
          </a:p>
        </p:txBody>
      </p:sp>
    </p:spTree>
    <p:extLst>
      <p:ext uri="{BB962C8B-B14F-4D97-AF65-F5344CB8AC3E}">
        <p14:creationId xmlns:p14="http://schemas.microsoft.com/office/powerpoint/2010/main" val="4057960273"/>
      </p:ext>
    </p:extLst>
  </p:cSld>
  <p:clrMapOvr>
    <a:masterClrMapping/>
  </p:clrMapOvr>
  <p:transition spd="slow" advClick="0"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3" name="图片 2">
            <a:extLst>
              <a:ext uri="{FF2B5EF4-FFF2-40B4-BE49-F238E27FC236}">
                <a16:creationId xmlns:a16="http://schemas.microsoft.com/office/drawing/2014/main" id="{210DAA7F-010D-C126-B733-85EC2F979B57}"/>
              </a:ext>
            </a:extLst>
          </p:cNvPr>
          <p:cNvPicPr>
            <a:picLocks noChangeAspect="1"/>
          </p:cNvPicPr>
          <p:nvPr/>
        </p:nvPicPr>
        <p:blipFill>
          <a:blip r:embed="rId3"/>
          <a:stretch>
            <a:fillRect/>
          </a:stretch>
        </p:blipFill>
        <p:spPr>
          <a:xfrm>
            <a:off x="2109439" y="1011341"/>
            <a:ext cx="7772400" cy="5579472"/>
          </a:xfrm>
          <a:prstGeom prst="rect">
            <a:avLst/>
          </a:prstGeom>
        </p:spPr>
      </p:pic>
    </p:spTree>
    <p:extLst>
      <p:ext uri="{BB962C8B-B14F-4D97-AF65-F5344CB8AC3E}">
        <p14:creationId xmlns:p14="http://schemas.microsoft.com/office/powerpoint/2010/main" val="3072479989"/>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2" name="图片 1">
            <a:extLst>
              <a:ext uri="{FF2B5EF4-FFF2-40B4-BE49-F238E27FC236}">
                <a16:creationId xmlns:a16="http://schemas.microsoft.com/office/drawing/2014/main" id="{448CC167-34C0-B225-9805-A0937E638D24}"/>
              </a:ext>
            </a:extLst>
          </p:cNvPr>
          <p:cNvPicPr>
            <a:picLocks noChangeAspect="1"/>
          </p:cNvPicPr>
          <p:nvPr/>
        </p:nvPicPr>
        <p:blipFill>
          <a:blip r:embed="rId3"/>
          <a:stretch>
            <a:fillRect/>
          </a:stretch>
        </p:blipFill>
        <p:spPr>
          <a:xfrm>
            <a:off x="2209800" y="1011341"/>
            <a:ext cx="7772400" cy="5693402"/>
          </a:xfrm>
          <a:prstGeom prst="rect">
            <a:avLst/>
          </a:prstGeom>
        </p:spPr>
      </p:pic>
    </p:spTree>
    <p:extLst>
      <p:ext uri="{BB962C8B-B14F-4D97-AF65-F5344CB8AC3E}">
        <p14:creationId xmlns:p14="http://schemas.microsoft.com/office/powerpoint/2010/main" val="1071856063"/>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3" name="图片 2">
            <a:extLst>
              <a:ext uri="{FF2B5EF4-FFF2-40B4-BE49-F238E27FC236}">
                <a16:creationId xmlns:a16="http://schemas.microsoft.com/office/drawing/2014/main" id="{75F14F40-4E29-F8D4-5D69-055836948B33}"/>
              </a:ext>
            </a:extLst>
          </p:cNvPr>
          <p:cNvPicPr>
            <a:picLocks noChangeAspect="1"/>
          </p:cNvPicPr>
          <p:nvPr/>
        </p:nvPicPr>
        <p:blipFill>
          <a:blip r:embed="rId3"/>
          <a:stretch>
            <a:fillRect/>
          </a:stretch>
        </p:blipFill>
        <p:spPr>
          <a:xfrm>
            <a:off x="2235577" y="1011341"/>
            <a:ext cx="7190640" cy="5745099"/>
          </a:xfrm>
          <a:prstGeom prst="rect">
            <a:avLst/>
          </a:prstGeom>
        </p:spPr>
      </p:pic>
    </p:spTree>
    <p:extLst>
      <p:ext uri="{BB962C8B-B14F-4D97-AF65-F5344CB8AC3E}">
        <p14:creationId xmlns:p14="http://schemas.microsoft.com/office/powerpoint/2010/main" val="126979544"/>
      </p:ext>
    </p:extLst>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2" name="图片 1">
            <a:extLst>
              <a:ext uri="{FF2B5EF4-FFF2-40B4-BE49-F238E27FC236}">
                <a16:creationId xmlns:a16="http://schemas.microsoft.com/office/drawing/2014/main" id="{21677352-3112-0367-DBFC-ABC3F700F5DB}"/>
              </a:ext>
            </a:extLst>
          </p:cNvPr>
          <p:cNvPicPr>
            <a:picLocks noChangeAspect="1"/>
          </p:cNvPicPr>
          <p:nvPr/>
        </p:nvPicPr>
        <p:blipFill>
          <a:blip r:embed="rId3"/>
          <a:stretch>
            <a:fillRect/>
          </a:stretch>
        </p:blipFill>
        <p:spPr>
          <a:xfrm>
            <a:off x="2209800" y="1329303"/>
            <a:ext cx="7772400" cy="4556234"/>
          </a:xfrm>
          <a:prstGeom prst="rect">
            <a:avLst/>
          </a:prstGeom>
        </p:spPr>
      </p:pic>
    </p:spTree>
    <p:extLst>
      <p:ext uri="{BB962C8B-B14F-4D97-AF65-F5344CB8AC3E}">
        <p14:creationId xmlns:p14="http://schemas.microsoft.com/office/powerpoint/2010/main" val="3609407560"/>
      </p:ext>
    </p:extLst>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实验结果</a:t>
            </a:r>
          </a:p>
        </p:txBody>
      </p:sp>
      <p:pic>
        <p:nvPicPr>
          <p:cNvPr id="3" name="图片 2">
            <a:extLst>
              <a:ext uri="{FF2B5EF4-FFF2-40B4-BE49-F238E27FC236}">
                <a16:creationId xmlns:a16="http://schemas.microsoft.com/office/drawing/2014/main" id="{27CF69C1-5C8E-1DDF-91B2-50A993EE6234}"/>
              </a:ext>
            </a:extLst>
          </p:cNvPr>
          <p:cNvPicPr>
            <a:picLocks noChangeAspect="1"/>
          </p:cNvPicPr>
          <p:nvPr/>
        </p:nvPicPr>
        <p:blipFill>
          <a:blip r:embed="rId3"/>
          <a:stretch>
            <a:fillRect/>
          </a:stretch>
        </p:blipFill>
        <p:spPr>
          <a:xfrm>
            <a:off x="191542" y="1797491"/>
            <a:ext cx="11831218" cy="3263018"/>
          </a:xfrm>
          <a:prstGeom prst="rect">
            <a:avLst/>
          </a:prstGeom>
        </p:spPr>
      </p:pic>
    </p:spTree>
    <p:extLst>
      <p:ext uri="{BB962C8B-B14F-4D97-AF65-F5344CB8AC3E}">
        <p14:creationId xmlns:p14="http://schemas.microsoft.com/office/powerpoint/2010/main" val="1773420989"/>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766BAAB9-E424-4894-9E5D-1E6374DA673B}"/>
              </a:ext>
            </a:extLst>
          </p:cNvPr>
          <p:cNvCxnSpPr>
            <a:cxnSpLocks/>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8F9BDAB-A091-4A93-AB6B-CDE083C23F1A}"/>
              </a:ext>
            </a:extLst>
          </p:cNvPr>
          <p:cNvCxnSpPr>
            <a:cxnSpLocks/>
          </p:cNvCxnSpPr>
          <p:nvPr/>
        </p:nvCxnSpPr>
        <p:spPr>
          <a:xfrm>
            <a:off x="9512035" y="13256"/>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33B85407-D56C-4B26-9800-7763D57160F7}"/>
              </a:ext>
            </a:extLst>
          </p:cNvPr>
          <p:cNvSpPr/>
          <p:nvPr/>
        </p:nvSpPr>
        <p:spPr>
          <a:xfrm>
            <a:off x="644769" y="1089891"/>
            <a:ext cx="10902462" cy="5269878"/>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8">
            <a:extLst>
              <a:ext uri="{FF2B5EF4-FFF2-40B4-BE49-F238E27FC236}">
                <a16:creationId xmlns:a16="http://schemas.microsoft.com/office/drawing/2014/main" id="{E5B46CD3-8045-4B42-85E0-E43AABD2A22B}"/>
              </a:ext>
            </a:extLst>
          </p:cNvPr>
          <p:cNvSpPr/>
          <p:nvPr/>
        </p:nvSpPr>
        <p:spPr>
          <a:xfrm>
            <a:off x="1594413" y="2143161"/>
            <a:ext cx="1398169" cy="523220"/>
          </a:xfrm>
          <a:prstGeom prst="rect">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1" name="文本框 10">
            <a:extLst>
              <a:ext uri="{FF2B5EF4-FFF2-40B4-BE49-F238E27FC236}">
                <a16:creationId xmlns:a16="http://schemas.microsoft.com/office/drawing/2014/main" id="{B3D0B731-0075-4E7A-8983-AB45F5B083D8}"/>
              </a:ext>
            </a:extLst>
          </p:cNvPr>
          <p:cNvSpPr txBox="1"/>
          <p:nvPr/>
        </p:nvSpPr>
        <p:spPr>
          <a:xfrm>
            <a:off x="1537979" y="2897520"/>
            <a:ext cx="5687176" cy="1323439"/>
          </a:xfrm>
          <a:prstGeom prst="rect">
            <a:avLst/>
          </a:prstGeom>
          <a:noFill/>
        </p:spPr>
        <p:txBody>
          <a:bodyPr wrap="square" rtlCol="0">
            <a:spAutoFit/>
          </a:bodyPr>
          <a:lstStyle/>
          <a:p>
            <a:r>
              <a:rPr lang="zh-CN" altLang="en-US" sz="8000" b="1" dirty="0">
                <a:latin typeface="幼圆" panose="02010509060101010101" pitchFamily="49" charset="-122"/>
                <a:ea typeface="幼圆" panose="02010509060101010101" pitchFamily="49" charset="-122"/>
                <a:cs typeface="+mn-ea"/>
                <a:sym typeface="+mn-lt"/>
              </a:rPr>
              <a:t>讲完啦</a:t>
            </a:r>
          </a:p>
        </p:txBody>
      </p:sp>
      <p:sp>
        <p:nvSpPr>
          <p:cNvPr id="12" name="文本框 11">
            <a:extLst>
              <a:ext uri="{FF2B5EF4-FFF2-40B4-BE49-F238E27FC236}">
                <a16:creationId xmlns:a16="http://schemas.microsoft.com/office/drawing/2014/main" id="{13182CFF-57A8-4314-AE91-D74EB7675290}"/>
              </a:ext>
            </a:extLst>
          </p:cNvPr>
          <p:cNvSpPr txBox="1"/>
          <p:nvPr/>
        </p:nvSpPr>
        <p:spPr>
          <a:xfrm>
            <a:off x="1712847" y="2224208"/>
            <a:ext cx="1130300" cy="400110"/>
          </a:xfrm>
          <a:prstGeom prst="rect">
            <a:avLst/>
          </a:prstGeom>
          <a:noFill/>
        </p:spPr>
        <p:txBody>
          <a:bodyPr wrap="square" rtlCol="0">
            <a:spAutoFit/>
          </a:bodyPr>
          <a:lstStyle/>
          <a:p>
            <a:pPr algn="dist"/>
            <a:r>
              <a:rPr lang="en-US" altLang="zh-CN" sz="2000" b="1" spc="-300" dirty="0">
                <a:effectLst>
                  <a:outerShdw blurRad="38100" dist="38100" dir="2700000" algn="tl">
                    <a:srgbClr val="000000">
                      <a:alpha val="43137"/>
                    </a:srgbClr>
                  </a:outerShdw>
                </a:effectLst>
                <a:latin typeface="Arial Black" panose="020B0A04020102020204" pitchFamily="34" charset="0"/>
                <a:cs typeface="+mn-ea"/>
                <a:sym typeface="+mn-lt"/>
              </a:rPr>
              <a:t>NAU</a:t>
            </a:r>
            <a:endParaRPr lang="zh-CN" altLang="en-US" sz="1600" b="1" spc="-300" dirty="0">
              <a:effectLst>
                <a:outerShdw blurRad="38100" dist="38100" dir="2700000" algn="tl">
                  <a:srgbClr val="000000">
                    <a:alpha val="43137"/>
                  </a:srgbClr>
                </a:outerShdw>
              </a:effectLst>
              <a:latin typeface="Arial Black" panose="020B0A04020102020204" pitchFamily="34" charset="0"/>
              <a:cs typeface="+mn-ea"/>
              <a:sym typeface="+mn-lt"/>
            </a:endParaRPr>
          </a:p>
        </p:txBody>
      </p:sp>
      <p:sp>
        <p:nvSpPr>
          <p:cNvPr id="14" name="椭圆 13">
            <a:extLst>
              <a:ext uri="{FF2B5EF4-FFF2-40B4-BE49-F238E27FC236}">
                <a16:creationId xmlns:a16="http://schemas.microsoft.com/office/drawing/2014/main" id="{52246E35-9221-4415-AAD5-E3F6C883B850}"/>
              </a:ext>
            </a:extLst>
          </p:cNvPr>
          <p:cNvSpPr/>
          <p:nvPr/>
        </p:nvSpPr>
        <p:spPr>
          <a:xfrm>
            <a:off x="171284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a:extLst>
              <a:ext uri="{FF2B5EF4-FFF2-40B4-BE49-F238E27FC236}">
                <a16:creationId xmlns:a16="http://schemas.microsoft.com/office/drawing/2014/main" id="{55E5C777-CAFB-4AD2-BFF9-30631CFF0A71}"/>
              </a:ext>
            </a:extLst>
          </p:cNvPr>
          <p:cNvSpPr/>
          <p:nvPr/>
        </p:nvSpPr>
        <p:spPr>
          <a:xfrm>
            <a:off x="208323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a:extLst>
              <a:ext uri="{FF2B5EF4-FFF2-40B4-BE49-F238E27FC236}">
                <a16:creationId xmlns:a16="http://schemas.microsoft.com/office/drawing/2014/main" id="{9C9187E7-B78F-4405-BF3A-FF0498FFA0C5}"/>
              </a:ext>
            </a:extLst>
          </p:cNvPr>
          <p:cNvSpPr/>
          <p:nvPr/>
        </p:nvSpPr>
        <p:spPr>
          <a:xfrm>
            <a:off x="2453627" y="5267818"/>
            <a:ext cx="219918" cy="219918"/>
          </a:xfrm>
          <a:prstGeom prst="ellipse">
            <a:avLst/>
          </a:prstGeom>
          <a:solidFill>
            <a:srgbClr val="FFD62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310BF2A8-B668-4C25-95DF-E5BC451B43A9}"/>
              </a:ext>
            </a:extLst>
          </p:cNvPr>
          <p:cNvSpPr/>
          <p:nvPr/>
        </p:nvSpPr>
        <p:spPr>
          <a:xfrm>
            <a:off x="1578671" y="1378551"/>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EF6F892F-4ACE-49D9-9387-EB8EF5D97401}"/>
              </a:ext>
            </a:extLst>
          </p:cNvPr>
          <p:cNvSpPr/>
          <p:nvPr/>
        </p:nvSpPr>
        <p:spPr>
          <a:xfrm>
            <a:off x="2160818" y="1378551"/>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文本框 20">
            <a:extLst>
              <a:ext uri="{FF2B5EF4-FFF2-40B4-BE49-F238E27FC236}">
                <a16:creationId xmlns:a16="http://schemas.microsoft.com/office/drawing/2014/main" id="{4B162B07-CB84-4938-A958-5957AEEE70BC}"/>
              </a:ext>
            </a:extLst>
          </p:cNvPr>
          <p:cNvSpPr txBox="1"/>
          <p:nvPr/>
        </p:nvSpPr>
        <p:spPr>
          <a:xfrm>
            <a:off x="1578671" y="1335389"/>
            <a:ext cx="497711"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cs typeface="+mn-ea"/>
                <a:sym typeface="+mn-lt"/>
              </a:rPr>
              <a:t>+</a:t>
            </a:r>
            <a:endParaRPr lang="zh-CN" altLang="en-US" sz="3600" b="1" dirty="0">
              <a:solidFill>
                <a:schemeClr val="bg1"/>
              </a:solidFill>
              <a:effectLst>
                <a:outerShdw blurRad="38100" dist="38100" dir="2700000" algn="tl">
                  <a:srgbClr val="000000">
                    <a:alpha val="43137"/>
                  </a:srgbClr>
                </a:outerShdw>
              </a:effectLst>
              <a:cs typeface="+mn-ea"/>
              <a:sym typeface="+mn-lt"/>
            </a:endParaRPr>
          </a:p>
        </p:txBody>
      </p:sp>
      <p:sp>
        <p:nvSpPr>
          <p:cNvPr id="22" name="文本框 21">
            <a:extLst>
              <a:ext uri="{FF2B5EF4-FFF2-40B4-BE49-F238E27FC236}">
                <a16:creationId xmlns:a16="http://schemas.microsoft.com/office/drawing/2014/main" id="{7870A710-2C23-49B5-8EE9-C13BCAEB2718}"/>
              </a:ext>
            </a:extLst>
          </p:cNvPr>
          <p:cNvSpPr txBox="1"/>
          <p:nvPr/>
        </p:nvSpPr>
        <p:spPr>
          <a:xfrm>
            <a:off x="2178199" y="1439641"/>
            <a:ext cx="497711"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cs typeface="+mn-ea"/>
                <a:sym typeface="+mn-lt"/>
              </a:rPr>
              <a:t>—</a:t>
            </a:r>
            <a:endParaRPr lang="zh-CN" altLang="en-US" sz="2000" b="1" dirty="0">
              <a:effectLst>
                <a:outerShdw blurRad="38100" dist="38100" dir="2700000" algn="tl">
                  <a:srgbClr val="000000">
                    <a:alpha val="43137"/>
                  </a:srgbClr>
                </a:outerShdw>
              </a:effectLst>
              <a:cs typeface="+mn-ea"/>
              <a:sym typeface="+mn-lt"/>
            </a:endParaRPr>
          </a:p>
        </p:txBody>
      </p:sp>
      <p:pic>
        <p:nvPicPr>
          <p:cNvPr id="23" name="图片 22">
            <a:extLst>
              <a:ext uri="{FF2B5EF4-FFF2-40B4-BE49-F238E27FC236}">
                <a16:creationId xmlns:a16="http://schemas.microsoft.com/office/drawing/2014/main" id="{3CC8666D-FEBE-4FE6-90FF-FE199D21D001}"/>
              </a:ext>
            </a:extLst>
          </p:cNvPr>
          <p:cNvPicPr>
            <a:picLocks noChangeAspect="1"/>
          </p:cNvPicPr>
          <p:nvPr/>
        </p:nvPicPr>
        <p:blipFill rotWithShape="1">
          <a:blip r:embed="rId3">
            <a:extLst>
              <a:ext uri="{28A0092B-C50C-407E-A947-70E740481C1C}">
                <a14:useLocalDpi xmlns:a14="http://schemas.microsoft.com/office/drawing/2010/main" val="0"/>
              </a:ext>
            </a:extLst>
          </a:blip>
          <a:srcRect l="24747" t="6974" r="21595" b="32368"/>
          <a:stretch/>
        </p:blipFill>
        <p:spPr>
          <a:xfrm>
            <a:off x="6125657" y="1681018"/>
            <a:ext cx="5385506" cy="4257963"/>
          </a:xfrm>
          <a:prstGeom prst="rect">
            <a:avLst/>
          </a:prstGeom>
        </p:spPr>
      </p:pic>
    </p:spTree>
    <p:extLst>
      <p:ext uri="{BB962C8B-B14F-4D97-AF65-F5344CB8AC3E}">
        <p14:creationId xmlns:p14="http://schemas.microsoft.com/office/powerpoint/2010/main" val="363586940"/>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E271C87-5446-477C-A5DC-A1FAE686D394}"/>
              </a:ext>
            </a:extLst>
          </p:cNvPr>
          <p:cNvSpPr/>
          <p:nvPr/>
        </p:nvSpPr>
        <p:spPr>
          <a:xfrm>
            <a:off x="839408" y="3872865"/>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id="{81E1E832-CC7A-409F-A492-A82871AD7B81}"/>
              </a:ext>
            </a:extLst>
          </p:cNvPr>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a:extLst>
              <a:ext uri="{FF2B5EF4-FFF2-40B4-BE49-F238E27FC236}">
                <a16:creationId xmlns:a16="http://schemas.microsoft.com/office/drawing/2014/main" id="{01612E93-F2F6-4799-8007-E57A7504E71E}"/>
              </a:ext>
            </a:extLst>
          </p:cNvPr>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a:extLst>
              <a:ext uri="{FF2B5EF4-FFF2-40B4-BE49-F238E27FC236}">
                <a16:creationId xmlns:a16="http://schemas.microsoft.com/office/drawing/2014/main" id="{DFDC807F-78EC-4A17-AA6F-6A0FC96AAB51}"/>
              </a:ext>
            </a:extLst>
          </p:cNvPr>
          <p:cNvCxnSpPr>
            <a:cxnSpLocks/>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4EE9880-484C-4DEB-87E7-721E9F5383FD}"/>
              </a:ext>
            </a:extLst>
          </p:cNvPr>
          <p:cNvCxnSpPr>
            <a:cxnSpLocks/>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D9C2C05-86B4-48B6-8A0B-633172AC9FCD}"/>
              </a:ext>
            </a:extLst>
          </p:cNvPr>
          <p:cNvSpPr txBox="1"/>
          <p:nvPr/>
        </p:nvSpPr>
        <p:spPr>
          <a:xfrm>
            <a:off x="8326736" y="2665130"/>
            <a:ext cx="2270758" cy="1862048"/>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01</a:t>
            </a:r>
            <a:endParaRPr lang="zh-CN" altLang="en-US" sz="11500" b="1" u="sng" dirty="0">
              <a:latin typeface="Arial Black" panose="020B0A04020102020204" pitchFamily="34" charset="0"/>
              <a:cs typeface="+mn-ea"/>
              <a:sym typeface="+mn-lt"/>
            </a:endParaRPr>
          </a:p>
        </p:txBody>
      </p:sp>
      <p:cxnSp>
        <p:nvCxnSpPr>
          <p:cNvPr id="13" name="直接连接符 12">
            <a:extLst>
              <a:ext uri="{FF2B5EF4-FFF2-40B4-BE49-F238E27FC236}">
                <a16:creationId xmlns:a16="http://schemas.microsoft.com/office/drawing/2014/main" id="{2785080B-A4DB-434E-87B3-FAD2EA8FB4E5}"/>
              </a:ext>
            </a:extLst>
          </p:cNvPr>
          <p:cNvCxnSpPr>
            <a:cxnSpLocks/>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A18787-55C6-4613-A0D9-A2602AF0EF38}"/>
              </a:ext>
            </a:extLst>
          </p:cNvPr>
          <p:cNvCxnSpPr>
            <a:cxnSpLocks/>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9D7110-C419-4DD9-ABC2-67F6912317B7}"/>
              </a:ext>
            </a:extLst>
          </p:cNvPr>
          <p:cNvCxnSpPr>
            <a:cxnSpLocks/>
          </p:cNvCxnSpPr>
          <p:nvPr/>
        </p:nvCxnSpPr>
        <p:spPr>
          <a:xfrm flipH="1">
            <a:off x="4038600" y="6141720"/>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1501CFCC-77FD-46B6-8E0B-DD5ED4416A00}"/>
              </a:ext>
            </a:extLst>
          </p:cNvPr>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2" name="椭圆 31">
            <a:extLst>
              <a:ext uri="{FF2B5EF4-FFF2-40B4-BE49-F238E27FC236}">
                <a16:creationId xmlns:a16="http://schemas.microsoft.com/office/drawing/2014/main" id="{12672256-0EE5-42E8-98B7-7D685AFD4767}"/>
              </a:ext>
            </a:extLst>
          </p:cNvPr>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3" name="椭圆 32">
            <a:extLst>
              <a:ext uri="{FF2B5EF4-FFF2-40B4-BE49-F238E27FC236}">
                <a16:creationId xmlns:a16="http://schemas.microsoft.com/office/drawing/2014/main" id="{960913D9-7E8C-4096-B814-8215B1D13238}"/>
              </a:ext>
            </a:extLst>
          </p:cNvPr>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CC3AD37D-4A98-4455-B04F-6064E70008FC}"/>
              </a:ext>
            </a:extLst>
          </p:cNvPr>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28A410F7-5496-485F-8575-5AFAEE76A269}"/>
              </a:ext>
            </a:extLst>
          </p:cNvPr>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44" y="1201802"/>
            <a:ext cx="7071593" cy="4914158"/>
          </a:xfrm>
          <a:prstGeom prst="rect">
            <a:avLst/>
          </a:prstGeom>
        </p:spPr>
      </p:pic>
      <p:sp>
        <p:nvSpPr>
          <p:cNvPr id="23" name="文本框 22">
            <a:extLst>
              <a:ext uri="{FF2B5EF4-FFF2-40B4-BE49-F238E27FC236}">
                <a16:creationId xmlns:a16="http://schemas.microsoft.com/office/drawing/2014/main" id="{85D67BAA-F316-4BD8-8A2A-1539513758DB}"/>
              </a:ext>
            </a:extLst>
          </p:cNvPr>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a:extLst>
              <a:ext uri="{FF2B5EF4-FFF2-40B4-BE49-F238E27FC236}">
                <a16:creationId xmlns:a16="http://schemas.microsoft.com/office/drawing/2014/main" id="{A962E2A6-199B-42E5-AB7F-EC51F0644704}"/>
              </a:ext>
            </a:extLst>
          </p:cNvPr>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sp>
        <p:nvSpPr>
          <p:cNvPr id="34" name="îṩ1îde">
            <a:extLst>
              <a:ext uri="{FF2B5EF4-FFF2-40B4-BE49-F238E27FC236}">
                <a16:creationId xmlns:a16="http://schemas.microsoft.com/office/drawing/2014/main" id="{ACB41DAE-9982-4116-9139-A28177CDE5F3}"/>
              </a:ext>
            </a:extLst>
          </p:cNvPr>
          <p:cNvSpPr txBox="1"/>
          <p:nvPr/>
        </p:nvSpPr>
        <p:spPr>
          <a:xfrm>
            <a:off x="5393844" y="3110766"/>
            <a:ext cx="2150635" cy="1096229"/>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2000" b="1" dirty="0">
                <a:latin typeface="幼圆" panose="02010509060101010101" pitchFamily="49" charset="-122"/>
                <a:ea typeface="幼圆" panose="02010509060101010101" pitchFamily="49" charset="-122"/>
                <a:cs typeface="+mn-ea"/>
                <a:sym typeface="+mn-lt"/>
              </a:rPr>
              <a:t>主要研究内容</a:t>
            </a:r>
            <a:endParaRPr lang="en-US" altLang="zh-CN" sz="2000" b="1" dirty="0">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965831776"/>
      </p:ext>
    </p:extLst>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sp>
        <p:nvSpPr>
          <p:cNvPr id="26" name="文本框 25">
            <a:extLst>
              <a:ext uri="{FF2B5EF4-FFF2-40B4-BE49-F238E27FC236}">
                <a16:creationId xmlns:a16="http://schemas.microsoft.com/office/drawing/2014/main" id="{6E1A3D4E-1677-37E2-813B-2BDAD8AAD82F}"/>
              </a:ext>
            </a:extLst>
          </p:cNvPr>
          <p:cNvSpPr txBox="1"/>
          <p:nvPr/>
        </p:nvSpPr>
        <p:spPr>
          <a:xfrm>
            <a:off x="729095" y="1011341"/>
            <a:ext cx="11027476" cy="5123710"/>
          </a:xfrm>
          <a:prstGeom prst="rect">
            <a:avLst/>
          </a:prstGeom>
          <a:noFill/>
        </p:spPr>
        <p:txBody>
          <a:bodyPr wrap="square">
            <a:spAutoFit/>
          </a:bodyPr>
          <a:lstStyle/>
          <a:p>
            <a:pPr algn="just">
              <a:lnSpc>
                <a:spcPct val="150000"/>
              </a:lnSpc>
            </a:pP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	</a:t>
            </a:r>
            <a:r>
              <a:rPr lang="zh-CN" altLang="en-US"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目前</a:t>
            </a: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现存的数据合成方法主要解决的是样本不均衡、数据脱敏以及样本量不充分的问题</a:t>
            </a: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针对样本量较少并且含有大量未知噪音的多维数据缺乏有效的数据合成方法去优化样本、提升有效的样本量</a:t>
            </a: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此次研究主要提出了一个数据合成方法</a:t>
            </a: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命名为</a:t>
            </a:r>
            <a:r>
              <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 Adaptive Subspace Interpolation for Sample Optimization (ASISO).</a:t>
            </a:r>
          </a:p>
          <a:p>
            <a:pPr algn="just">
              <a:lnSpc>
                <a:spcPct val="150000"/>
              </a:lnSpc>
            </a:pP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该方法旨在自适应调整包含未知噪声的原数据集的样本大小和结构</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其思想是将原始特征空间划分为多个子空间，每个子空间具有相等数量的样本，然后对相邻子空间中的样本进行线性插值</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p>
          <a:p>
            <a:pPr algn="just">
              <a:lnSpc>
                <a:spcPct val="150000"/>
              </a:lnSpc>
            </a:pPr>
            <a:r>
              <a:rPr lang="en-US" altLang="zh-CN" sz="2000" dirty="0">
                <a:solidFill>
                  <a:srgbClr val="24292F"/>
                </a:solidFill>
                <a:latin typeface="DengXian" panose="02010600030101010101" pitchFamily="2" charset="-122"/>
                <a:ea typeface="DengXian" panose="02010600030101010101" pitchFamily="2" charset="-122"/>
                <a:cs typeface="Times New Roman" panose="02020603050405020304" pitchFamily="18" charset="0"/>
              </a:rPr>
              <a:t>	</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这种方法在两个方面实现了样本优化</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首先，它可以自适应地调整数据集的大小</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扩展后的数据通常与实际</a:t>
            </a:r>
            <a:r>
              <a:rPr lang="zh-CN" altLang="en-US" sz="2000" dirty="0">
                <a:solidFill>
                  <a:srgbClr val="24292F"/>
                </a:solidFill>
                <a:latin typeface="DengXian" panose="02010600030101010101" pitchFamily="2" charset="-122"/>
                <a:ea typeface="DengXian" panose="02010600030101010101" pitchFamily="2" charset="-122"/>
                <a:cs typeface="Times New Roman" panose="02020603050405020304" pitchFamily="18" charset="0"/>
              </a:rPr>
              <a:t>分布</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的误差非常小</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其次</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它可以调整样本的结构，</a:t>
            </a:r>
            <a:r>
              <a:rPr lang="zh-CN" altLang="en-US" sz="2000" dirty="0">
                <a:solidFill>
                  <a:srgbClr val="24292F"/>
                </a:solidFill>
                <a:latin typeface="DengXian" panose="02010600030101010101" pitchFamily="2" charset="-122"/>
                <a:ea typeface="DengXian" panose="02010600030101010101" pitchFamily="2" charset="-122"/>
                <a:cs typeface="Times New Roman" panose="02020603050405020304" pitchFamily="18" charset="0"/>
              </a:rPr>
              <a:t>显著</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减少</a:t>
            </a:r>
            <a:r>
              <a:rPr lang="zh-CN" altLang="en-US"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与实际分布</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具有大误差比例的样本的</a:t>
            </a:r>
            <a:r>
              <a:rPr lang="zh-CN" altLang="en-US" sz="2000" dirty="0">
                <a:solidFill>
                  <a:srgbClr val="24292F"/>
                </a:solidFill>
                <a:latin typeface="DengXian" panose="02010600030101010101" pitchFamily="2" charset="-122"/>
                <a:ea typeface="DengXian" panose="02010600030101010101" pitchFamily="2" charset="-122"/>
                <a:cs typeface="Times New Roman" panose="02020603050405020304" pitchFamily="18" charset="0"/>
              </a:rPr>
              <a:t>占比</a:t>
            </a:r>
            <a:r>
              <a:rPr lang="zh-CN"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，从而减小数据噪声对于模型泛化的影响</a:t>
            </a:r>
            <a:r>
              <a:rPr lang="en-US" altLang="zh-CN" sz="2000" dirty="0">
                <a:solidFill>
                  <a:srgbClr val="24292F"/>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2000" dirty="0">
                <a:effectLst/>
                <a:latin typeface="DengXian" panose="02010600030101010101" pitchFamily="2" charset="-122"/>
                <a:ea typeface="DengXian" panose="02010600030101010101" pitchFamily="2" charset="-122"/>
              </a:rPr>
              <a:t> </a:t>
            </a:r>
            <a:r>
              <a:rPr lang="zh-CN" altLang="en-US" sz="2000" dirty="0">
                <a:effectLst/>
                <a:latin typeface="DengXian" panose="02010600030101010101" pitchFamily="2" charset="-122"/>
                <a:ea typeface="DengXian" panose="02010600030101010101" pitchFamily="2" charset="-122"/>
              </a:rPr>
              <a:t>该方法的超参数具有直观的解释并且只需要少量的调参</a:t>
            </a:r>
            <a:r>
              <a:rPr lang="en-US" altLang="zh-CN" sz="2000" dirty="0">
                <a:effectLst/>
                <a:latin typeface="DengXian" panose="02010600030101010101" pitchFamily="2" charset="-122"/>
                <a:ea typeface="DengXian" panose="02010600030101010101" pitchFamily="2" charset="-122"/>
              </a:rPr>
              <a:t>.</a:t>
            </a:r>
            <a:r>
              <a:rPr lang="zh-CN" altLang="en-US" sz="2000" dirty="0">
                <a:effectLst/>
                <a:latin typeface="DengXian" panose="02010600030101010101" pitchFamily="2" charset="-122"/>
                <a:ea typeface="DengXian" panose="02010600030101010101" pitchFamily="2" charset="-122"/>
              </a:rPr>
              <a:t>实验结果表明</a:t>
            </a:r>
            <a:r>
              <a:rPr lang="en-US" altLang="zh-CN" sz="2000" dirty="0">
                <a:effectLst/>
                <a:latin typeface="DengXian" panose="02010600030101010101" pitchFamily="2" charset="-122"/>
                <a:ea typeface="DengXian" panose="02010600030101010101" pitchFamily="2" charset="-122"/>
              </a:rPr>
              <a:t>,ASISO</a:t>
            </a:r>
            <a:r>
              <a:rPr lang="zh-CN" altLang="en-US" sz="2000" dirty="0">
                <a:effectLst/>
                <a:latin typeface="DengXian" panose="02010600030101010101" pitchFamily="2" charset="-122"/>
                <a:ea typeface="DengXian" panose="02010600030101010101" pitchFamily="2" charset="-122"/>
              </a:rPr>
              <a:t>方法具有良好的鲁棒性以及稳定性</a:t>
            </a:r>
            <a:r>
              <a:rPr lang="en-US" altLang="zh-CN" sz="2000" dirty="0">
                <a:effectLst/>
                <a:latin typeface="DengXian" panose="02010600030101010101" pitchFamily="2" charset="-122"/>
                <a:ea typeface="DengXian" panose="02010600030101010101" pitchFamily="2" charset="-122"/>
              </a:rPr>
              <a:t>,</a:t>
            </a:r>
            <a:r>
              <a:rPr lang="zh-CN" altLang="en-US" sz="2000" dirty="0">
                <a:effectLst/>
                <a:latin typeface="DengXian" panose="02010600030101010101" pitchFamily="2" charset="-122"/>
                <a:ea typeface="DengXian" panose="02010600030101010101" pitchFamily="2" charset="-122"/>
              </a:rPr>
              <a:t>可以有效的优化样本</a:t>
            </a:r>
            <a:r>
              <a:rPr lang="en-US" altLang="zh-CN" sz="2000" dirty="0">
                <a:effectLst/>
                <a:latin typeface="DengXian" panose="02010600030101010101" pitchFamily="2" charset="-122"/>
                <a:ea typeface="DengXian" panose="02010600030101010101" pitchFamily="2" charset="-122"/>
              </a:rPr>
              <a:t>,</a:t>
            </a:r>
            <a:r>
              <a:rPr lang="zh-CN" altLang="en-US" sz="2000" dirty="0">
                <a:effectLst/>
                <a:latin typeface="DengXian" panose="02010600030101010101" pitchFamily="2" charset="-122"/>
                <a:ea typeface="DengXian" panose="02010600030101010101" pitchFamily="2" charset="-122"/>
              </a:rPr>
              <a:t>提升模型的泛化能力</a:t>
            </a:r>
            <a:r>
              <a:rPr lang="en-US" altLang="zh-CN" sz="2000" dirty="0">
                <a:effectLst/>
                <a:latin typeface="DengXian" panose="02010600030101010101" pitchFamily="2" charset="-122"/>
                <a:ea typeface="DengXian" panose="02010600030101010101" pitchFamily="2" charset="-122"/>
              </a:rPr>
              <a:t>.</a:t>
            </a:r>
            <a:endPar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492367"/>
      </p:ext>
    </p:extLst>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a:latin typeface="幼圆" panose="02010509060101010101" pitchFamily="49" charset="-122"/>
                <a:ea typeface="幼圆" panose="02010509060101010101" pitchFamily="49" charset="-122"/>
                <a:cs typeface="+mn-ea"/>
                <a:sym typeface="+mn-lt"/>
              </a:rPr>
              <a:t>主要研究内容</a:t>
            </a:r>
            <a:endParaRPr lang="zh-CN" altLang="en-US" sz="3200" b="1" dirty="0">
              <a:latin typeface="幼圆" panose="02010509060101010101" pitchFamily="49" charset="-122"/>
              <a:ea typeface="幼圆" panose="02010509060101010101" pitchFamily="49" charset="-122"/>
              <a:cs typeface="+mn-ea"/>
              <a:sym typeface="+mn-lt"/>
            </a:endParaRPr>
          </a:p>
        </p:txBody>
      </p:sp>
      <p:sp>
        <p:nvSpPr>
          <p:cNvPr id="26" name="文本框 25">
            <a:extLst>
              <a:ext uri="{FF2B5EF4-FFF2-40B4-BE49-F238E27FC236}">
                <a16:creationId xmlns:a16="http://schemas.microsoft.com/office/drawing/2014/main" id="{6E1A3D4E-1677-37E2-813B-2BDAD8AAD82F}"/>
              </a:ext>
            </a:extLst>
          </p:cNvPr>
          <p:cNvSpPr txBox="1"/>
          <p:nvPr/>
        </p:nvSpPr>
        <p:spPr>
          <a:xfrm>
            <a:off x="729095" y="1011341"/>
            <a:ext cx="11027476" cy="507062"/>
          </a:xfrm>
          <a:prstGeom prst="rect">
            <a:avLst/>
          </a:prstGeom>
          <a:noFill/>
        </p:spPr>
        <p:txBody>
          <a:bodyPr wrap="square">
            <a:spAutoFit/>
          </a:bodyPr>
          <a:lstStyle/>
          <a:p>
            <a:pPr algn="just">
              <a:lnSpc>
                <a:spcPct val="150000"/>
              </a:lnSpc>
            </a:pPr>
            <a:r>
              <a:rPr lang="en-US" altLang="zh-CN" sz="2000" kern="10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rPr>
              <a:t>	</a:t>
            </a:r>
            <a:endParaRPr lang="en-US" altLang="zh-CN" sz="2000" kern="100" dirty="0">
              <a:solidFill>
                <a:srgbClr val="222222"/>
              </a:solidFill>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8" name="图片 7" descr="图表, 散点图&#10;&#10;描述已自动生成">
            <a:extLst>
              <a:ext uri="{FF2B5EF4-FFF2-40B4-BE49-F238E27FC236}">
                <a16:creationId xmlns:a16="http://schemas.microsoft.com/office/drawing/2014/main" id="{1AC5CEAF-5711-4751-81BF-FEA1AEA4625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208619" y="1011341"/>
            <a:ext cx="9774762" cy="5607688"/>
          </a:xfrm>
          <a:prstGeom prst="rect">
            <a:avLst/>
          </a:prstGeom>
          <a:noFill/>
          <a:ln>
            <a:noFill/>
          </a:ln>
        </p:spPr>
      </p:pic>
    </p:spTree>
    <p:extLst>
      <p:ext uri="{BB962C8B-B14F-4D97-AF65-F5344CB8AC3E}">
        <p14:creationId xmlns:p14="http://schemas.microsoft.com/office/powerpoint/2010/main" val="3566612267"/>
      </p:ext>
    </p:extLst>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2" name="图片 1">
            <a:extLst>
              <a:ext uri="{FF2B5EF4-FFF2-40B4-BE49-F238E27FC236}">
                <a16:creationId xmlns:a16="http://schemas.microsoft.com/office/drawing/2014/main" id="{3D813528-8FD2-CDF6-31DB-174640378E53}"/>
              </a:ext>
            </a:extLst>
          </p:cNvPr>
          <p:cNvPicPr>
            <a:picLocks noChangeAspect="1"/>
          </p:cNvPicPr>
          <p:nvPr/>
        </p:nvPicPr>
        <p:blipFill>
          <a:blip r:embed="rId3"/>
          <a:stretch>
            <a:fillRect/>
          </a:stretch>
        </p:blipFill>
        <p:spPr>
          <a:xfrm>
            <a:off x="1449395" y="2174488"/>
            <a:ext cx="9293210" cy="2807816"/>
          </a:xfrm>
          <a:prstGeom prst="rect">
            <a:avLst/>
          </a:prstGeom>
        </p:spPr>
      </p:pic>
    </p:spTree>
    <p:extLst>
      <p:ext uri="{BB962C8B-B14F-4D97-AF65-F5344CB8AC3E}">
        <p14:creationId xmlns:p14="http://schemas.microsoft.com/office/powerpoint/2010/main" val="3846529639"/>
      </p:ext>
    </p:extLst>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4" name="图片 3">
            <a:extLst>
              <a:ext uri="{FF2B5EF4-FFF2-40B4-BE49-F238E27FC236}">
                <a16:creationId xmlns:a16="http://schemas.microsoft.com/office/drawing/2014/main" id="{C1834F4C-33A9-F593-BFD3-BC93D91FA603}"/>
              </a:ext>
            </a:extLst>
          </p:cNvPr>
          <p:cNvPicPr>
            <a:picLocks noChangeAspect="1"/>
          </p:cNvPicPr>
          <p:nvPr/>
        </p:nvPicPr>
        <p:blipFill>
          <a:blip r:embed="rId3"/>
          <a:stretch>
            <a:fillRect/>
          </a:stretch>
        </p:blipFill>
        <p:spPr>
          <a:xfrm>
            <a:off x="1285304" y="1568902"/>
            <a:ext cx="9621392" cy="4055879"/>
          </a:xfrm>
          <a:prstGeom prst="rect">
            <a:avLst/>
          </a:prstGeom>
        </p:spPr>
      </p:pic>
    </p:spTree>
    <p:extLst>
      <p:ext uri="{BB962C8B-B14F-4D97-AF65-F5344CB8AC3E}">
        <p14:creationId xmlns:p14="http://schemas.microsoft.com/office/powerpoint/2010/main" val="134037318"/>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2" name="图片 1">
            <a:extLst>
              <a:ext uri="{FF2B5EF4-FFF2-40B4-BE49-F238E27FC236}">
                <a16:creationId xmlns:a16="http://schemas.microsoft.com/office/drawing/2014/main" id="{C4C56862-82FC-F1BD-BC35-92BB4BE719AA}"/>
              </a:ext>
            </a:extLst>
          </p:cNvPr>
          <p:cNvPicPr>
            <a:picLocks noChangeAspect="1"/>
          </p:cNvPicPr>
          <p:nvPr/>
        </p:nvPicPr>
        <p:blipFill>
          <a:blip r:embed="rId3"/>
          <a:stretch>
            <a:fillRect/>
          </a:stretch>
        </p:blipFill>
        <p:spPr>
          <a:xfrm>
            <a:off x="1255509" y="1446473"/>
            <a:ext cx="8956164" cy="1279451"/>
          </a:xfrm>
          <a:prstGeom prst="rect">
            <a:avLst/>
          </a:prstGeom>
        </p:spPr>
      </p:pic>
      <p:pic>
        <p:nvPicPr>
          <p:cNvPr id="3" name="图片 2">
            <a:extLst>
              <a:ext uri="{FF2B5EF4-FFF2-40B4-BE49-F238E27FC236}">
                <a16:creationId xmlns:a16="http://schemas.microsoft.com/office/drawing/2014/main" id="{92A384B4-721D-7A94-7F2D-1656E7B97BD7}"/>
              </a:ext>
            </a:extLst>
          </p:cNvPr>
          <p:cNvPicPr>
            <a:picLocks noChangeAspect="1"/>
          </p:cNvPicPr>
          <p:nvPr/>
        </p:nvPicPr>
        <p:blipFill>
          <a:blip r:embed="rId4"/>
          <a:stretch>
            <a:fillRect/>
          </a:stretch>
        </p:blipFill>
        <p:spPr>
          <a:xfrm>
            <a:off x="1406924" y="2725924"/>
            <a:ext cx="8653335" cy="3507608"/>
          </a:xfrm>
          <a:prstGeom prst="rect">
            <a:avLst/>
          </a:prstGeom>
        </p:spPr>
      </p:pic>
    </p:spTree>
    <p:extLst>
      <p:ext uri="{BB962C8B-B14F-4D97-AF65-F5344CB8AC3E}">
        <p14:creationId xmlns:p14="http://schemas.microsoft.com/office/powerpoint/2010/main" val="3963523498"/>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CE297EDB-1954-4644-9C6F-6A904BE3C74E}"/>
              </a:ext>
            </a:extLst>
          </p:cNvPr>
          <p:cNvSpPr/>
          <p:nvPr/>
        </p:nvSpPr>
        <p:spPr>
          <a:xfrm>
            <a:off x="445808" y="546533"/>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a:extLst>
              <a:ext uri="{FF2B5EF4-FFF2-40B4-BE49-F238E27FC236}">
                <a16:creationId xmlns:a16="http://schemas.microsoft.com/office/drawing/2014/main" id="{D4536A3E-B4F4-467C-B6B2-CC4A1BE8730B}"/>
              </a:ext>
            </a:extLst>
          </p:cNvPr>
          <p:cNvSpPr txBox="1"/>
          <p:nvPr/>
        </p:nvSpPr>
        <p:spPr>
          <a:xfrm>
            <a:off x="874653" y="426566"/>
            <a:ext cx="3342315" cy="58477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主要研究内容</a:t>
            </a:r>
          </a:p>
        </p:txBody>
      </p:sp>
      <p:pic>
        <p:nvPicPr>
          <p:cNvPr id="4" name="图片 3">
            <a:extLst>
              <a:ext uri="{FF2B5EF4-FFF2-40B4-BE49-F238E27FC236}">
                <a16:creationId xmlns:a16="http://schemas.microsoft.com/office/drawing/2014/main" id="{654D85A5-A0D0-0208-23D0-DF65F95D43D0}"/>
              </a:ext>
            </a:extLst>
          </p:cNvPr>
          <p:cNvPicPr>
            <a:picLocks noChangeAspect="1"/>
          </p:cNvPicPr>
          <p:nvPr/>
        </p:nvPicPr>
        <p:blipFill>
          <a:blip r:embed="rId3"/>
          <a:stretch>
            <a:fillRect/>
          </a:stretch>
        </p:blipFill>
        <p:spPr>
          <a:xfrm>
            <a:off x="1507273" y="1642340"/>
            <a:ext cx="9693702" cy="4122839"/>
          </a:xfrm>
          <a:prstGeom prst="rect">
            <a:avLst/>
          </a:prstGeom>
        </p:spPr>
      </p:pic>
    </p:spTree>
    <p:extLst>
      <p:ext uri="{BB962C8B-B14F-4D97-AF65-F5344CB8AC3E}">
        <p14:creationId xmlns:p14="http://schemas.microsoft.com/office/powerpoint/2010/main" val="4207136191"/>
      </p:ext>
    </p:extLst>
  </p:cSld>
  <p:clrMapOvr>
    <a:masterClrMapping/>
  </p:clrMapOvr>
  <p:transition spd="slow" advClick="0"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qh31xgis">
      <a:majorFont>
        <a:latin typeface="印品黑体"/>
        <a:ea typeface="仓耳青禾体-谷力 W05"/>
        <a:cs typeface=""/>
      </a:majorFont>
      <a:minorFont>
        <a:latin typeface="印品黑体"/>
        <a:ea typeface="仓耳青禾体-谷力 W05"/>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543</Words>
  <Application>Microsoft Macintosh PowerPoint</Application>
  <PresentationFormat>宽屏</PresentationFormat>
  <Paragraphs>85</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仓耳青禾体-谷力 W05</vt:lpstr>
      <vt:lpstr>DengXian</vt:lpstr>
      <vt:lpstr>微软雅黑</vt:lpstr>
      <vt:lpstr>印品黑体</vt:lpstr>
      <vt:lpstr>幼圆</vt:lpstr>
      <vt:lpstr>Arial</vt:lpstr>
      <vt:lpstr>Arial Black</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A18445</cp:lastModifiedBy>
  <cp:revision>288</cp:revision>
  <dcterms:created xsi:type="dcterms:W3CDTF">2019-03-29T12:25:33Z</dcterms:created>
  <dcterms:modified xsi:type="dcterms:W3CDTF">2023-06-05T17:42:33Z</dcterms:modified>
</cp:coreProperties>
</file>