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omments/comment1.xml" ContentType="application/vnd.openxmlformats-officedocument.presentationml.comments+xml"/>
  <Override PartName="/ppt/theme/themeOverride2.xml" ContentType="application/vnd.openxmlformats-officedocument.themeOverr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theme/themeOverride3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  <p:sldMasterId id="2147483686" r:id="rId5"/>
  </p:sldMasterIdLst>
  <p:notesMasterIdLst>
    <p:notesMasterId r:id="rId96"/>
  </p:notesMasterIdLst>
  <p:sldIdLst>
    <p:sldId id="282" r:id="rId6"/>
    <p:sldId id="284" r:id="rId7"/>
    <p:sldId id="353" r:id="rId8"/>
    <p:sldId id="307" r:id="rId9"/>
    <p:sldId id="328" r:id="rId10"/>
    <p:sldId id="303" r:id="rId11"/>
    <p:sldId id="304" r:id="rId12"/>
    <p:sldId id="299" r:id="rId13"/>
    <p:sldId id="322" r:id="rId14"/>
    <p:sldId id="308" r:id="rId15"/>
    <p:sldId id="327" r:id="rId16"/>
    <p:sldId id="305" r:id="rId17"/>
    <p:sldId id="351" r:id="rId18"/>
    <p:sldId id="321" r:id="rId19"/>
    <p:sldId id="329" r:id="rId20"/>
    <p:sldId id="333" r:id="rId21"/>
    <p:sldId id="331" r:id="rId22"/>
    <p:sldId id="330" r:id="rId23"/>
    <p:sldId id="375" r:id="rId24"/>
    <p:sldId id="301" r:id="rId25"/>
    <p:sldId id="320" r:id="rId26"/>
    <p:sldId id="323" r:id="rId27"/>
    <p:sldId id="338" r:id="rId28"/>
    <p:sldId id="358" r:id="rId29"/>
    <p:sldId id="359" r:id="rId30"/>
    <p:sldId id="309" r:id="rId31"/>
    <p:sldId id="362" r:id="rId32"/>
    <p:sldId id="364" r:id="rId33"/>
    <p:sldId id="363" r:id="rId34"/>
    <p:sldId id="379" r:id="rId35"/>
    <p:sldId id="380" r:id="rId36"/>
    <p:sldId id="381" r:id="rId37"/>
    <p:sldId id="382" r:id="rId38"/>
    <p:sldId id="312" r:id="rId39"/>
    <p:sldId id="336" r:id="rId40"/>
    <p:sldId id="313" r:id="rId41"/>
    <p:sldId id="337" r:id="rId42"/>
    <p:sldId id="360" r:id="rId43"/>
    <p:sldId id="285" r:id="rId44"/>
    <p:sldId id="341" r:id="rId45"/>
    <p:sldId id="340" r:id="rId46"/>
    <p:sldId id="286" r:id="rId47"/>
    <p:sldId id="342" r:id="rId48"/>
    <p:sldId id="314" r:id="rId49"/>
    <p:sldId id="343" r:id="rId50"/>
    <p:sldId id="352" r:id="rId51"/>
    <p:sldId id="287" r:id="rId52"/>
    <p:sldId id="344" r:id="rId53"/>
    <p:sldId id="315" r:id="rId54"/>
    <p:sldId id="347" r:id="rId55"/>
    <p:sldId id="370" r:id="rId56"/>
    <p:sldId id="288" r:id="rId57"/>
    <p:sldId id="289" r:id="rId58"/>
    <p:sldId id="348" r:id="rId59"/>
    <p:sldId id="346" r:id="rId60"/>
    <p:sldId id="349" r:id="rId61"/>
    <p:sldId id="290" r:id="rId62"/>
    <p:sldId id="377" r:id="rId63"/>
    <p:sldId id="378" r:id="rId64"/>
    <p:sldId id="350" r:id="rId65"/>
    <p:sldId id="316" r:id="rId66"/>
    <p:sldId id="361" r:id="rId67"/>
    <p:sldId id="317" r:id="rId68"/>
    <p:sldId id="369" r:id="rId69"/>
    <p:sldId id="368" r:id="rId70"/>
    <p:sldId id="291" r:id="rId71"/>
    <p:sldId id="372" r:id="rId72"/>
    <p:sldId id="373" r:id="rId73"/>
    <p:sldId id="376" r:id="rId74"/>
    <p:sldId id="283" r:id="rId75"/>
    <p:sldId id="293" r:id="rId76"/>
    <p:sldId id="306" r:id="rId77"/>
    <p:sldId id="294" r:id="rId78"/>
    <p:sldId id="318" r:id="rId79"/>
    <p:sldId id="296" r:id="rId80"/>
    <p:sldId id="310" r:id="rId81"/>
    <p:sldId id="311" r:id="rId82"/>
    <p:sldId id="326" r:id="rId83"/>
    <p:sldId id="354" r:id="rId84"/>
    <p:sldId id="355" r:id="rId85"/>
    <p:sldId id="383" r:id="rId86"/>
    <p:sldId id="371" r:id="rId87"/>
    <p:sldId id="297" r:id="rId88"/>
    <p:sldId id="356" r:id="rId89"/>
    <p:sldId id="374" r:id="rId90"/>
    <p:sldId id="366" r:id="rId91"/>
    <p:sldId id="298" r:id="rId92"/>
    <p:sldId id="367" r:id="rId93"/>
    <p:sldId id="357" r:id="rId94"/>
    <p:sldId id="324" r:id="rId9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n1" id="{C4C6A35F-E5FC-432A-836C-2258A960F05F}">
          <p14:sldIdLst>
            <p14:sldId id="282"/>
            <p14:sldId id="284"/>
            <p14:sldId id="353"/>
            <p14:sldId id="307"/>
            <p14:sldId id="328"/>
            <p14:sldId id="303"/>
            <p14:sldId id="304"/>
            <p14:sldId id="299"/>
            <p14:sldId id="322"/>
            <p14:sldId id="308"/>
            <p14:sldId id="327"/>
            <p14:sldId id="305"/>
            <p14:sldId id="351"/>
            <p14:sldId id="321"/>
            <p14:sldId id="329"/>
            <p14:sldId id="333"/>
            <p14:sldId id="331"/>
            <p14:sldId id="330"/>
            <p14:sldId id="375"/>
            <p14:sldId id="301"/>
            <p14:sldId id="320"/>
            <p14:sldId id="323"/>
            <p14:sldId id="338"/>
            <p14:sldId id="358"/>
            <p14:sldId id="359"/>
            <p14:sldId id="309"/>
            <p14:sldId id="362"/>
            <p14:sldId id="364"/>
            <p14:sldId id="363"/>
            <p14:sldId id="379"/>
            <p14:sldId id="380"/>
            <p14:sldId id="381"/>
            <p14:sldId id="382"/>
            <p14:sldId id="312"/>
            <p14:sldId id="336"/>
            <p14:sldId id="313"/>
            <p14:sldId id="337"/>
            <p14:sldId id="360"/>
            <p14:sldId id="285"/>
            <p14:sldId id="341"/>
            <p14:sldId id="340"/>
            <p14:sldId id="286"/>
            <p14:sldId id="342"/>
            <p14:sldId id="314"/>
            <p14:sldId id="343"/>
            <p14:sldId id="352"/>
            <p14:sldId id="287"/>
            <p14:sldId id="344"/>
            <p14:sldId id="315"/>
            <p14:sldId id="347"/>
            <p14:sldId id="370"/>
          </p14:sldIdLst>
        </p14:section>
        <p14:section name="Den2" id="{73901F39-1427-4CD5-943D-1B33254EA494}">
          <p14:sldIdLst>
            <p14:sldId id="288"/>
            <p14:sldId id="289"/>
            <p14:sldId id="348"/>
            <p14:sldId id="346"/>
            <p14:sldId id="349"/>
            <p14:sldId id="290"/>
            <p14:sldId id="377"/>
            <p14:sldId id="378"/>
            <p14:sldId id="350"/>
            <p14:sldId id="316"/>
            <p14:sldId id="361"/>
            <p14:sldId id="317"/>
            <p14:sldId id="369"/>
            <p14:sldId id="368"/>
            <p14:sldId id="291"/>
            <p14:sldId id="372"/>
            <p14:sldId id="373"/>
            <p14:sldId id="376"/>
            <p14:sldId id="283"/>
            <p14:sldId id="293"/>
            <p14:sldId id="306"/>
            <p14:sldId id="294"/>
            <p14:sldId id="318"/>
            <p14:sldId id="296"/>
            <p14:sldId id="310"/>
            <p14:sldId id="311"/>
            <p14:sldId id="326"/>
            <p14:sldId id="354"/>
            <p14:sldId id="355"/>
            <p14:sldId id="383"/>
            <p14:sldId id="371"/>
            <p14:sldId id="297"/>
            <p14:sldId id="356"/>
            <p14:sldId id="374"/>
            <p14:sldId id="366"/>
            <p14:sldId id="298"/>
            <p14:sldId id="367"/>
            <p14:sldId id="357"/>
            <p14:sldId id="3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živatel typu Host" initials="UH" lastIdx="33" clrIdx="0"/>
  <p:cmAuthor id="2" name="Maxim Duzij" initials="MD" lastIdx="14" clrIdx="1">
    <p:extLst>
      <p:ext uri="{19B8F6BF-5375-455C-9EA6-DF929625EA0E}">
        <p15:presenceInfo xmlns:p15="http://schemas.microsoft.com/office/powerpoint/2012/main" userId="63c69107aaf591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AD00"/>
    <a:srgbClr val="2C3E50"/>
    <a:srgbClr val="4F81BD"/>
    <a:srgbClr val="D9E6FF"/>
    <a:srgbClr val="0019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AF04E5-8BE4-4E86-B736-A9C053F020D3}" v="3718" dt="2021-09-09T10:29:37.3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5" autoAdjust="0"/>
    <p:restoredTop sz="94660"/>
  </p:normalViewPr>
  <p:slideViewPr>
    <p:cSldViewPr snapToGrid="0">
      <p:cViewPr varScale="1">
        <p:scale>
          <a:sx n="63" d="100"/>
          <a:sy n="63" d="100"/>
        </p:scale>
        <p:origin x="94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6" Type="http://schemas.openxmlformats.org/officeDocument/2006/relationships/slide" Target="slides/slide71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97" Type="http://schemas.openxmlformats.org/officeDocument/2006/relationships/commentAuthors" Target="commentAuthor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87" Type="http://schemas.openxmlformats.org/officeDocument/2006/relationships/slide" Target="slides/slide82.xml"/><Relationship Id="rId10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100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93" Type="http://schemas.openxmlformats.org/officeDocument/2006/relationships/slide" Target="slides/slide88.xml"/><Relationship Id="rId98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3T00:14:51.973" idx="1">
    <p:pos x="7676" y="798"/>
    <p:text>Co je to ORM?</p:text>
    <p:extLst>
      <p:ext uri="{C676402C-5697-4E1C-873F-D02D1690AC5C}">
        <p15:threadingInfo xmlns:p15="http://schemas.microsoft.com/office/powerpoint/2012/main" timeZoneBias="420"/>
      </p:ext>
    </p:extLst>
  </p:cm>
  <p:cm authorId="2" dt="2021-08-23T10:11:41.392" idx="1">
    <p:pos x="7676" y="894"/>
    <p:text>✅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21-08-23T00:16:16.084" idx="2">
    <p:pos x="10" y="10"/>
    <p:text>Rozdělit na víc slajdů</p:text>
    <p:extLst>
      <p:ext uri="{C676402C-5697-4E1C-873F-D02D1690AC5C}">
        <p15:threadingInfo xmlns:p15="http://schemas.microsoft.com/office/powerpoint/2012/main" timeZoneBias="420"/>
      </p:ext>
    </p:extLst>
  </p:cm>
  <p:cm authorId="2" dt="2021-08-24T12:40:47.212" idx="3">
    <p:pos x="10" y="106"/>
    <p:text>✅</p:text>
    <p:extLst>
      <p:ext uri="{C676402C-5697-4E1C-873F-D02D1690AC5C}">
        <p15:threadingInfo xmlns:p15="http://schemas.microsoft.com/office/powerpoint/2012/main" timeZoneBias="-120">
          <p15:parentCm authorId="1" idx="2"/>
        </p15:threadingInfo>
      </p:ext>
    </p:extLst>
  </p:cm>
  <p:cm authorId="1" dt="2021-08-23T00:18:45.853" idx="3">
    <p:pos x="7772" y="894"/>
    <p:text>Přidat link na MS dokumentaci</p:text>
    <p:extLst>
      <p:ext uri="{C676402C-5697-4E1C-873F-D02D1690AC5C}">
        <p15:threadingInfo xmlns:p15="http://schemas.microsoft.com/office/powerpoint/2012/main" timeZoneBias="420"/>
      </p:ext>
    </p:extLst>
  </p:cm>
  <p:cm authorId="2" dt="2021-08-24T12:40:49.108" idx="4">
    <p:pos x="7772" y="990"/>
    <p:text>✅</p:text>
    <p:extLst>
      <p:ext uri="{C676402C-5697-4E1C-873F-D02D1690AC5C}">
        <p15:threadingInfo xmlns:p15="http://schemas.microsoft.com/office/powerpoint/2012/main" timeZoneBias="-120">
          <p15:parentCm authorId="1" idx="3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5T00:26:47.369" idx="15">
    <p:pos x="7290" y="1007"/>
    <p:text>Property List&lt;Products&gt; Products je nepovinná - doporučit to dávat jen na místech, kde nehrozí, že by produktů byly tisíce - zpomaluje to Includy atd.
</p:text>
    <p:extLst>
      <p:ext uri="{C676402C-5697-4E1C-873F-D02D1690AC5C}">
        <p15:threadingInfo xmlns:p15="http://schemas.microsoft.com/office/powerpoint/2012/main" timeZoneBias="420"/>
      </p:ext>
    </p:extLst>
  </p:cm>
  <p:cm authorId="2" dt="2021-08-25T10:18:26.748" idx="9">
    <p:pos x="7290" y="1103"/>
    <p:text>✅</p:text>
    <p:extLst>
      <p:ext uri="{C676402C-5697-4E1C-873F-D02D1690AC5C}">
        <p15:threadingInfo xmlns:p15="http://schemas.microsoft.com/office/powerpoint/2012/main" timeZoneBias="-120">
          <p15:parentCm authorId="1" idx="15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5T00:32:01.719" idx="16">
    <p:pos x="7290" y="1007"/>
    <p:text>https://docs.microsoft.com/en-us/ef/core/modeling/</p:text>
    <p:extLst>
      <p:ext uri="{C676402C-5697-4E1C-873F-D02D1690AC5C}">
        <p15:threadingInfo xmlns:p15="http://schemas.microsoft.com/office/powerpoint/2012/main" timeZoneBias="420"/>
      </p:ext>
    </p:extLst>
  </p:cm>
  <p:cm authorId="1" dt="2021-08-27T00:42:31.898" idx="26">
    <p:pos x="7290" y="1103"/>
    <p:text>https://www.entityframeworktutorial.net/efcore/conventions-in-ef-core.aspx
</p:text>
    <p:extLst>
      <p:ext uri="{C676402C-5697-4E1C-873F-D02D1690AC5C}">
        <p15:threadingInfo xmlns:p15="http://schemas.microsoft.com/office/powerpoint/2012/main" timeZoneBias="420">
          <p15:parentCm authorId="1" idx="16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5T00:44:34.876" idx="20">
    <p:pos x="7676" y="798"/>
    <p:text>Příklad na Optimistic Concurrency
</p:text>
    <p:extLst>
      <p:ext uri="{C676402C-5697-4E1C-873F-D02D1690AC5C}">
        <p15:threadingInfo xmlns:p15="http://schemas.microsoft.com/office/powerpoint/2012/main" timeZoneBias="420"/>
      </p:ext>
    </p:extLst>
  </p:cm>
  <p:cm authorId="1" dt="2021-08-27T00:56:42.866" idx="28">
    <p:pos x="7676" y="894"/>
    <p:text>Appka se pustí dvakrát - dovnitř se dá ReadLine
</p:text>
    <p:extLst>
      <p:ext uri="{C676402C-5697-4E1C-873F-D02D1690AC5C}">
        <p15:threadingInfo xmlns:p15="http://schemas.microsoft.com/office/powerpoint/2012/main" timeZoneBias="420">
          <p15:parentCm authorId="1" idx="20"/>
        </p15:threadingInfo>
      </p:ext>
    </p:extLst>
  </p:cm>
  <p:cm authorId="1" dt="2021-08-25T00:44:40.470" idx="21">
    <p:pos x="7772" y="894"/>
    <p:text>Příklad na TPH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3T01:39:09.580" idx="32">
    <p:pos x="7676" y="798"/>
    <p:text>TODO sample pro shadow properties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5T00:52:14.793" idx="23">
    <p:pos x="7676" y="798"/>
    <p:text>Příklady
</p:text>
    <p:extLst>
      <p:ext uri="{C676402C-5697-4E1C-873F-D02D1690AC5C}">
        <p15:threadingInfo xmlns:p15="http://schemas.microsoft.com/office/powerpoint/2012/main" timeZoneBias="420"/>
      </p:ext>
    </p:extLst>
  </p:cm>
  <p:cm authorId="2" dt="2021-08-31T13:48:20.584" idx="14">
    <p:pos x="7676" y="894"/>
    <p:text>✅</p:text>
    <p:extLst>
      <p:ext uri="{C676402C-5697-4E1C-873F-D02D1690AC5C}">
        <p15:threadingInfo xmlns:p15="http://schemas.microsoft.com/office/powerpoint/2012/main" timeZoneBias="-120">
          <p15:parentCm authorId="1" idx="23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30T01:52:11.013" idx="29">
    <p:pos x="7676" y="798"/>
    <p:text>Zmínit nebo ukázat, jak do query filtru dosadit konkrétní ID tenanta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3T01:41:53.850" idx="33">
    <p:pos x="10" y="10"/>
    <p:text>Přidat UserClaim pro FiletedQuery
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D9D34-EBDF-444B-8E61-3132A89E4FC2}" type="datetimeFigureOut">
              <a:rPr lang="cs-CZ" smtClean="0"/>
              <a:t>09.09.2021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23E56-F69C-4878-AA27-04FBC5F7F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999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23E56-F69C-4878-AA27-04FBC5F7F860}" type="slidenum">
              <a:rPr lang="cs-CZ" smtClean="0"/>
              <a:t>42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4774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omasherceg.com/blog" TargetMode="External"/><Relationship Id="rId5" Type="http://schemas.openxmlformats.org/officeDocument/2006/relationships/hyperlink" Target="https://twitter.com/hercegtomas" TargetMode="External"/><Relationship Id="rId4" Type="http://schemas.openxmlformats.org/officeDocument/2006/relationships/hyperlink" Target="mailto:tomas.herceg@riganti.cz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tomas@jecha.net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3BB67-BE1C-4D30-821C-F77F1316F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96752"/>
            <a:ext cx="109728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F3B472-949D-4A26-87A1-3EA270BFA2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970" y="6103648"/>
            <a:ext cx="1671276" cy="5777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3805C1-CE62-4242-A73C-D24282FBB4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5638209"/>
            <a:ext cx="1735778" cy="9308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3139C8-F365-453B-A7F4-D7881FF06FD6}"/>
              </a:ext>
            </a:extLst>
          </p:cNvPr>
          <p:cNvSpPr txBox="1"/>
          <p:nvPr userDrawn="1"/>
        </p:nvSpPr>
        <p:spPr>
          <a:xfrm>
            <a:off x="609600" y="2564904"/>
            <a:ext cx="10972800" cy="3500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Aft>
                <a:spcPts val="300"/>
              </a:spcAft>
              <a:buNone/>
            </a:pPr>
            <a:r>
              <a:rPr lang="cs-CZ" sz="3600" b="1">
                <a:latin typeface="Segoe UI Semilight" panose="020B0402040204020203" pitchFamily="34" charset="0"/>
                <a:cs typeface="Segoe UI Semilight" panose="020B0402040204020203" pitchFamily="34" charset="0"/>
              </a:rPr>
              <a:t>Tomáš Herceg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cs-CZ" sz="2400" i="1">
                <a:latin typeface="Segoe UI Semilight" panose="020B0402040204020203" pitchFamily="34" charset="0"/>
                <a:cs typeface="Segoe UI Semilight" panose="020B0402040204020203" pitchFamily="34" charset="0"/>
              </a:rPr>
              <a:t>CEO @ RIGANTI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cs-CZ" sz="2400" i="1">
                <a:latin typeface="Segoe UI Semilight" panose="020B0402040204020203" pitchFamily="34" charset="0"/>
                <a:cs typeface="Segoe UI Semilight" panose="020B0402040204020203" pitchFamily="34" charset="0"/>
              </a:rPr>
              <a:t>Microsoft Most </a:t>
            </a:r>
            <a:r>
              <a:rPr lang="cs-CZ" sz="2400" i="1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Valuable</a:t>
            </a:r>
            <a:r>
              <a:rPr lang="cs-CZ" sz="2400" i="1">
                <a:latin typeface="Segoe UI Semilight" panose="020B0402040204020203" pitchFamily="34" charset="0"/>
                <a:cs typeface="Segoe UI Semilight" panose="020B0402040204020203" pitchFamily="34" charset="0"/>
              </a:rPr>
              <a:t> Professional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cs-CZ" sz="2400" i="1">
                <a:latin typeface="Segoe UI Semilight" panose="020B0402040204020203" pitchFamily="34" charset="0"/>
                <a:cs typeface="Segoe UI Semilight" panose="020B0402040204020203" pitchFamily="34" charset="0"/>
              </a:rPr>
              <a:t>Microsoft Regional </a:t>
            </a:r>
            <a:r>
              <a:rPr lang="cs-CZ" sz="2400" i="1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Director</a:t>
            </a:r>
            <a:endParaRPr lang="cs-CZ" sz="2400" i="1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cs-CZ" sz="2400">
                <a:latin typeface="Segoe UI Semilight" panose="020B0402040204020203" pitchFamily="34" charset="0"/>
                <a:cs typeface="Segoe UI Semilight" panose="020B0402040204020203" pitchFamily="34" charset="0"/>
                <a:hlinkClick r:id="rId4"/>
              </a:rPr>
              <a:t>tomas.herceg@riganti.cz</a:t>
            </a:r>
            <a:r>
              <a:rPr lang="cs-CZ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cs-CZ" sz="2400">
                <a:latin typeface="Segoe UI Semilight" panose="020B0402040204020203" pitchFamily="34" charset="0"/>
                <a:cs typeface="Segoe UI Semilight" panose="020B0402040204020203" pitchFamily="34" charset="0"/>
                <a:hlinkClick r:id="rId5"/>
              </a:rPr>
              <a:t>@</a:t>
            </a:r>
            <a:r>
              <a:rPr lang="cs-CZ" sz="2400" err="1">
                <a:latin typeface="Segoe UI Semilight" panose="020B0402040204020203" pitchFamily="34" charset="0"/>
                <a:cs typeface="Segoe UI Semilight" panose="020B0402040204020203" pitchFamily="34" charset="0"/>
                <a:hlinkClick r:id="rId5"/>
              </a:rPr>
              <a:t>hercegtomas</a:t>
            </a:r>
            <a:endParaRPr lang="cs-CZ" sz="2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cs-CZ" sz="2400">
                <a:latin typeface="Segoe UI Semilight" panose="020B0402040204020203" pitchFamily="34" charset="0"/>
                <a:cs typeface="Segoe UI Semilight" panose="020B0402040204020203" pitchFamily="34" charset="0"/>
                <a:hlinkClick r:id="rId6"/>
              </a:rPr>
              <a:t>https://tomasherceg.com/blog</a:t>
            </a:r>
            <a:r>
              <a:rPr lang="cs-CZ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  <a:p>
            <a:pPr>
              <a:spcAft>
                <a:spcPts val="300"/>
              </a:spcAft>
            </a:pPr>
            <a:endParaRPr lang="en-US" sz="240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81846B7-B764-44CD-B56C-7DE959A8EA9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2000" y="6127058"/>
            <a:ext cx="2876784" cy="53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8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09.09.2021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836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09.09.2021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113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09.09.2021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076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09.09.2021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875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26"/>
          <p:cNvSpPr>
            <a:spLocks noGrp="1"/>
          </p:cNvSpPr>
          <p:nvPr>
            <p:ph type="title"/>
          </p:nvPr>
        </p:nvSpPr>
        <p:spPr>
          <a:xfrm>
            <a:off x="781105" y="1132706"/>
            <a:ext cx="10766987" cy="1440161"/>
          </a:xfrm>
        </p:spPr>
        <p:txBody>
          <a:bodyPr anchor="b">
            <a:normAutofit/>
          </a:bodyPr>
          <a:lstStyle>
            <a:lvl1pPr algn="l"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257615" y="2852937"/>
            <a:ext cx="9676771" cy="2016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Tomáš Jecha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Microsoft Most Valuable Professional (MVP)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Vývojář, softwarový architekt, lektor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  <a:hlinkClick r:id="rId2"/>
              </a:rPr>
              <a:t>tomas@jecha.net</a:t>
            </a: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/>
          <a:srcRect l="6254" t="1" r="49208" b="29452"/>
          <a:stretch/>
        </p:blipFill>
        <p:spPr>
          <a:xfrm>
            <a:off x="-48683" y="4434320"/>
            <a:ext cx="12240683" cy="242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4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3BB67-BE1C-4D30-821C-F77F1316F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96752"/>
            <a:ext cx="109728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F3B472-949D-4A26-87A1-3EA270BFA2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970" y="6103648"/>
            <a:ext cx="1671276" cy="5777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3805C1-CE62-4242-A73C-D24282FBB4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5638209"/>
            <a:ext cx="1735778" cy="9308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3139C8-F365-453B-A7F4-D7881FF06FD6}"/>
              </a:ext>
            </a:extLst>
          </p:cNvPr>
          <p:cNvSpPr txBox="1"/>
          <p:nvPr userDrawn="1"/>
        </p:nvSpPr>
        <p:spPr>
          <a:xfrm>
            <a:off x="609600" y="3648944"/>
            <a:ext cx="10972800" cy="185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Aft>
                <a:spcPts val="300"/>
              </a:spcAft>
              <a:buNone/>
            </a:pPr>
            <a:r>
              <a:rPr lang="cs-CZ" sz="8800" b="1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DEMO</a:t>
            </a:r>
            <a:endParaRPr lang="cs-CZ" sz="2400">
              <a:solidFill>
                <a:schemeClr val="bg1">
                  <a:lumMod val="8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spcAft>
                <a:spcPts val="300"/>
              </a:spcAft>
            </a:pPr>
            <a:endParaRPr lang="en-US" sz="240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6A303A3-2511-4C8B-9485-1AF430306D0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0" y="6150469"/>
            <a:ext cx="2876784" cy="53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6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Kó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85010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600" y="1268761"/>
            <a:ext cx="10972800" cy="485740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09.09.2021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476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ó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85010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600" y="1268761"/>
            <a:ext cx="10972800" cy="485740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09.09.2021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272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cs-CZ" noProof="0"/>
              <a:t>Kliknutím lze upravit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09.09.2021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608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09.09.2021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984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09.09.2021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179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09.09.2021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658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09.09.2021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490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E7B4EAE2-05D7-4CED-BE1F-5C52B46909EC}" type="datetimeFigureOut">
              <a:rPr lang="cs-CZ" smtClean="0"/>
              <a:pPr/>
              <a:t>09.09.2021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F2EBF021-38D6-4A97-A4E5-5C0777749F2E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510268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800" b="0" baseline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www.dotNETcollege.cz</a:t>
            </a:r>
            <a:endParaRPr lang="cs-CZ" sz="1800" b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66701" y="0"/>
            <a:ext cx="1508819" cy="127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6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10" r:id="rId2"/>
    <p:sldLayoutId id="2147483711" r:id="rId3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E7B4EAE2-05D7-4CED-BE1F-5C52B46909EC}" type="datetimeFigureOut">
              <a:rPr lang="cs-CZ" smtClean="0"/>
              <a:pPr/>
              <a:t>09.09.2021</a:t>
            </a:fld>
            <a:endParaRPr lang="cs-CZ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13"/>
          <a:srcRect l="6254" t="2" r="50778" b="52969"/>
          <a:stretch/>
        </p:blipFill>
        <p:spPr>
          <a:xfrm>
            <a:off x="431371" y="6021412"/>
            <a:ext cx="11760629" cy="863973"/>
          </a:xfrm>
          <a:prstGeom prst="rect">
            <a:avLst/>
          </a:prstGeom>
        </p:spPr>
      </p:pic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F2EBF021-38D6-4A97-A4E5-5C0777749F2E}" type="slidenum">
              <a:rPr lang="cs-CZ" smtClean="0"/>
              <a:pPr/>
              <a:t>‹#›</a:t>
            </a:fld>
            <a:endParaRPr lang="cs-CZ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363968"/>
            <a:ext cx="12192000" cy="510268"/>
            <a:chOff x="0" y="0"/>
            <a:chExt cx="9144000" cy="51026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144000" cy="510268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 b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14"/>
            <a:srcRect b="26336"/>
            <a:stretch/>
          </p:blipFill>
          <p:spPr>
            <a:xfrm>
              <a:off x="8298414" y="0"/>
              <a:ext cx="563962" cy="510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72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cli/powershell#scaffold-dbcontext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efcore" TargetMode="Externa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tables/specify-computed-columns-in-a-table?view=sql-server-ver15#to-add-a-computed-column-when-creating-a-table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saving/cascade-delete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.microsoft.com/platform/support/policy" TargetMode="Externa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hyperlink" Target="https://dotnet.microsoft.com/platform/support/policy" TargetMode="Externa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hyperlink" Target="https://dotnet.microsoft.com/platform/support/policy" TargetMode="Externa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ef/core/miscellaneous/connection-resiliency#transaction-commit-failure-and-the-idempotency-issue" TargetMode="External"/><Relationship Id="rId2" Type="http://schemas.openxmlformats.org/officeDocument/2006/relationships/hyperlink" Target="https://dotnet.microsoft.com/platform/support/policy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.microsoft.com/platform/support/policy" TargetMode="Externa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platform/support/polic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ef/core/providers/sql-server/functions" TargetMode="External"/><Relationship Id="rId2" Type="http://schemas.openxmlformats.org/officeDocument/2006/relationships/hyperlink" Target="https://dotnet.microsoft.com/platform/support/policy" TargetMode="Externa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odeling/value-conversions?tabs=data-annotations#built-in-converters" TargetMode="Externa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.microsoft.com/platform/support/policy" TargetMode="Externa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efcore/blob/0ba16959c7c4f38f9162101966a6f863ba707120/src/EFCore/Internal/DbContextFactory.cs" TargetMode="Externa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what-is-new/ef-core-6.0/breaking-changes#on-delete" TargetMode="Externa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efcore/issues/1906" TargetMode="Externa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what-is-new/ef-core-6.0/plan" TargetMode="Externa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efcore/issues?q=is%3Aissue+is%3Aopen+sort%3Areactions-%2B1-desc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ef/efcore-and-ef6/" TargetMode="External"/><Relationship Id="rId2" Type="http://schemas.openxmlformats.org/officeDocument/2006/relationships/hyperlink" Target="https://docs.microsoft.com/en-us/ef/efcore-and-ef6/porting/" TargetMode="Externa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dapper-tutorial.net/dapper" TargetMode="Externa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performance/caching/memory?view=aspnetcore-5.0" TargetMode="External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A75E-A1B1-4582-BD36-4ABF46CD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800601"/>
            <a:ext cx="9323917" cy="566739"/>
          </a:xfrm>
        </p:spPr>
        <p:txBody>
          <a:bodyPr>
            <a:noAutofit/>
          </a:bodyPr>
          <a:lstStyle/>
          <a:p>
            <a:r>
              <a:rPr lang="cs-CZ" sz="4000">
                <a:latin typeface="Segoe UI"/>
                <a:cs typeface="Segoe UI"/>
              </a:rPr>
              <a:t>Optimální používání EF CORE</a:t>
            </a:r>
            <a:br>
              <a:rPr lang="en-US" sz="4000"/>
            </a:br>
            <a:endParaRPr lang="en-US" sz="4000">
              <a:latin typeface="Segoe UI"/>
              <a:cs typeface="Segoe U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35A9-550D-4AE0-BDCB-738714201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4964908"/>
            <a:ext cx="9323917" cy="804863"/>
          </a:xfrm>
        </p:spPr>
        <p:txBody>
          <a:bodyPr>
            <a:normAutofit/>
          </a:bodyPr>
          <a:lstStyle/>
          <a:p>
            <a:r>
              <a:rPr lang="en-US" sz="2800"/>
              <a:t>Maxim Du</a:t>
            </a:r>
            <a:r>
              <a:rPr lang="cs-CZ" sz="2800"/>
              <a:t>žij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0580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BC79-5E91-4843-A0DA-FF0FD549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Úvod – EF </a:t>
            </a:r>
            <a:r>
              <a:rPr lang="cs-CZ" err="1"/>
              <a:t>Core</a:t>
            </a:r>
            <a:r>
              <a:rPr lang="cs-CZ"/>
              <a:t> přístupy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136E-EB4D-435C-9BDB-1C8337B3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761"/>
            <a:ext cx="11582400" cy="485740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cs-CZ" sz="3200">
                <a:latin typeface="Segoe UI Light"/>
                <a:cs typeface="Segoe UI Light"/>
              </a:rPr>
              <a:t>Database </a:t>
            </a:r>
            <a:r>
              <a:rPr lang="cs-CZ" sz="3200" err="1">
                <a:latin typeface="Segoe UI Light"/>
                <a:cs typeface="Segoe UI Light"/>
              </a:rPr>
              <a:t>First</a:t>
            </a:r>
            <a:endParaRPr lang="cs-CZ" sz="3200">
              <a:latin typeface="Segoe UI Light"/>
              <a:cs typeface="Segoe UI Light"/>
            </a:endParaRPr>
          </a:p>
          <a:p>
            <a:pPr marL="8001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cs-CZ" sz="3200">
                <a:latin typeface="Segoe UI Light"/>
                <a:cs typeface="Segoe UI Light"/>
              </a:rPr>
              <a:t>Pracuje se s již vytvořenou databází </a:t>
            </a:r>
            <a:endParaRPr lang="cs-CZ" sz="3200">
              <a:latin typeface="Segoe UI Light" pitchFamily="34" charset="0"/>
              <a:cs typeface="Segoe UI Light" pitchFamily="34" charset="0"/>
            </a:endParaRPr>
          </a:p>
          <a:p>
            <a:pPr marL="8001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cs-CZ" sz="3200">
                <a:latin typeface="Segoe UI Light"/>
                <a:cs typeface="Segoe UI Light"/>
              </a:rPr>
              <a:t>Vytvoří se entity pro tabulky a </a:t>
            </a:r>
            <a:r>
              <a:rPr lang="cs-CZ" sz="3200" err="1">
                <a:latin typeface="Segoe UI Light"/>
                <a:cs typeface="Segoe UI Light"/>
              </a:rPr>
              <a:t>views</a:t>
            </a:r>
            <a:endParaRPr lang="cs-CZ" sz="3200">
              <a:latin typeface="Segoe UI Light" pitchFamily="34" charset="0"/>
              <a:cs typeface="Segoe UI Light" pitchFamily="34" charset="0"/>
            </a:endParaRPr>
          </a:p>
          <a:p>
            <a:pPr marL="8001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cs-CZ" sz="3200">
                <a:latin typeface="Segoe UI Light"/>
                <a:cs typeface="Segoe UI Light"/>
              </a:rPr>
              <a:t>Vytvoří se </a:t>
            </a:r>
            <a:r>
              <a:rPr lang="cs-CZ" sz="3200" err="1">
                <a:latin typeface="Segoe UI Light"/>
                <a:cs typeface="Segoe UI Light"/>
              </a:rPr>
              <a:t>DbContext</a:t>
            </a:r>
            <a:endParaRPr lang="cs-CZ" sz="3200">
              <a:latin typeface="Segoe UI Light"/>
              <a:cs typeface="Segoe UI Light"/>
            </a:endParaRPr>
          </a:p>
          <a:p>
            <a:pPr marL="800100" lvl="1" indent="-342900">
              <a:lnSpc>
                <a:spcPct val="80000"/>
              </a:lnSpc>
              <a:buFont typeface="Arial" pitchFamily="34" charset="0"/>
              <a:buChar char="•"/>
            </a:pPr>
            <a:endParaRPr lang="cs-CZ" sz="3200">
              <a:latin typeface="Segoe UI Light"/>
              <a:cs typeface="Segoe UI Light"/>
            </a:endParaRPr>
          </a:p>
          <a:p>
            <a:pPr marL="8001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cs-CZ" sz="2600" err="1">
                <a:latin typeface="Consolas"/>
                <a:cs typeface="Segoe UI Light"/>
              </a:rPr>
              <a:t>Scaffold-DbContext</a:t>
            </a:r>
            <a:r>
              <a:rPr lang="cs-CZ" sz="2600">
                <a:latin typeface="Consolas"/>
                <a:cs typeface="Segoe UI Light"/>
              </a:rPr>
              <a:t> 'Data Source=(</a:t>
            </a:r>
            <a:r>
              <a:rPr lang="cs-CZ" sz="2600" err="1">
                <a:latin typeface="Consolas"/>
                <a:cs typeface="Segoe UI Light"/>
              </a:rPr>
              <a:t>localdb</a:t>
            </a:r>
            <a:r>
              <a:rPr lang="cs-CZ" sz="2600">
                <a:latin typeface="Consolas"/>
                <a:cs typeface="Segoe UI Light"/>
              </a:rPr>
              <a:t>)\</a:t>
            </a:r>
            <a:r>
              <a:rPr lang="cs-CZ" sz="2600" err="1">
                <a:latin typeface="Consolas"/>
                <a:cs typeface="Segoe UI Light"/>
              </a:rPr>
              <a:t>MSSQLLocalDB;Initial</a:t>
            </a:r>
            <a:r>
              <a:rPr lang="cs-CZ" sz="2600">
                <a:latin typeface="Consolas"/>
                <a:cs typeface="Segoe UI Light"/>
              </a:rPr>
              <a:t> </a:t>
            </a:r>
            <a:r>
              <a:rPr lang="cs-CZ" sz="2600" err="1">
                <a:latin typeface="Consolas"/>
                <a:cs typeface="Segoe UI Light"/>
              </a:rPr>
              <a:t>Catalog</a:t>
            </a:r>
            <a:r>
              <a:rPr lang="cs-CZ" sz="2600">
                <a:latin typeface="Consolas"/>
                <a:cs typeface="Segoe UI Light"/>
              </a:rPr>
              <a:t>=DotNetCollege.EFCore.Sample1' </a:t>
            </a:r>
            <a:r>
              <a:rPr lang="cs-CZ" sz="2600" err="1">
                <a:latin typeface="Consolas"/>
                <a:cs typeface="Segoe UI Light"/>
              </a:rPr>
              <a:t>Microsoft.EntityFrameworkCore.SqlServer</a:t>
            </a:r>
            <a:r>
              <a:rPr lang="cs-CZ" sz="2600">
                <a:latin typeface="Consolas"/>
                <a:cs typeface="Segoe UI Light"/>
              </a:rPr>
              <a:t> –</a:t>
            </a:r>
            <a:r>
              <a:rPr lang="cs-CZ" sz="2600" err="1">
                <a:latin typeface="Consolas"/>
                <a:cs typeface="Segoe UI Light"/>
              </a:rPr>
              <a:t>OutputDir</a:t>
            </a:r>
            <a:r>
              <a:rPr lang="cs-CZ" sz="2600">
                <a:latin typeface="Consolas"/>
                <a:cs typeface="Segoe UI Light"/>
              </a:rPr>
              <a:t> </a:t>
            </a:r>
            <a:r>
              <a:rPr lang="cs-CZ" sz="2600" err="1">
                <a:latin typeface="Consolas"/>
                <a:cs typeface="Segoe UI Light"/>
              </a:rPr>
              <a:t>GeneratedModel</a:t>
            </a:r>
            <a:endParaRPr lang="cs-CZ" sz="2600">
              <a:latin typeface="Consolas"/>
              <a:cs typeface="Segoe UI Light"/>
            </a:endParaRPr>
          </a:p>
          <a:p>
            <a:pPr marL="800100" lvl="1" indent="-342900">
              <a:lnSpc>
                <a:spcPct val="80000"/>
              </a:lnSpc>
              <a:buFont typeface="Arial" pitchFamily="34" charset="0"/>
              <a:buChar char="•"/>
            </a:pPr>
            <a:endParaRPr lang="cs-CZ" sz="3200">
              <a:latin typeface="Segoe UI Light" pitchFamily="34" charset="0"/>
              <a:cs typeface="Segoe UI Light" pitchFamily="34" charset="0"/>
            </a:endParaRPr>
          </a:p>
          <a:p>
            <a:pPr marL="8001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cs-CZ" sz="2400">
                <a:latin typeface="Consolas"/>
                <a:cs typeface="Segoe UI Light"/>
                <a:hlinkClick r:id="rId2"/>
              </a:rPr>
              <a:t>https://docs.microsoft.com/en-us/ef/core/cli/powershell#scaffold-dbcontext</a:t>
            </a:r>
            <a:r>
              <a:rPr lang="cs-CZ" sz="3200">
                <a:latin typeface="Consolas"/>
                <a:cs typeface="Segoe UI Light"/>
              </a:rPr>
              <a:t> </a:t>
            </a:r>
            <a:endParaRPr lang="cs-CZ" sz="3200">
              <a:latin typeface="Segoe UI Light" pitchFamily="34" charset="0"/>
              <a:cs typeface="Segoe UI Light"/>
            </a:endParaRPr>
          </a:p>
          <a:p>
            <a:pPr marL="800100" lvl="1" indent="-342900">
              <a:lnSpc>
                <a:spcPct val="80000"/>
              </a:lnSpc>
              <a:buFont typeface="Arial" pitchFamily="34" charset="0"/>
              <a:buChar char="•"/>
            </a:pPr>
            <a:endParaRPr lang="cs-CZ" sz="3200">
              <a:latin typeface="Segoe UI Light" pitchFamily="34" charset="0"/>
              <a:cs typeface="Segoe UI Light" pitchFamily="34" charset="0"/>
            </a:endParaRPr>
          </a:p>
          <a:p>
            <a:pPr marL="342900" indent="-342900">
              <a:lnSpc>
                <a:spcPct val="80000"/>
              </a:lnSpc>
              <a:buFont typeface="Arial" pitchFamily="34" charset="0"/>
              <a:buChar char="•"/>
            </a:pPr>
            <a:endParaRPr lang="cs-CZ" sz="3200">
              <a:latin typeface="Segoe UI Light" pitchFamily="34" charset="0"/>
              <a:cs typeface="Segoe UI Light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16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01DCEE-5392-49D6-AEB7-18816F3A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3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961A2E-081B-4D35-8B07-7F498741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>
                <a:latin typeface="Segoe UI"/>
                <a:cs typeface="Segoe UI"/>
              </a:rPr>
              <a:t>Code</a:t>
            </a:r>
            <a:r>
              <a:rPr lang="cs-CZ">
                <a:latin typeface="Segoe UI"/>
                <a:cs typeface="Segoe UI"/>
              </a:rPr>
              <a:t> </a:t>
            </a:r>
            <a:r>
              <a:rPr lang="cs-CZ" err="1">
                <a:latin typeface="Segoe UI"/>
                <a:cs typeface="Segoe UI"/>
              </a:rPr>
              <a:t>First</a:t>
            </a:r>
            <a:r>
              <a:rPr lang="cs-CZ">
                <a:latin typeface="Segoe UI"/>
                <a:cs typeface="Segoe UI"/>
              </a:rPr>
              <a:t> - Model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1707F19-6874-4527-960B-AC803A409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cs-CZ">
                <a:latin typeface="Segoe UI Light"/>
                <a:cs typeface="Segoe UI Light"/>
              </a:rPr>
              <a:t>Jak definovat vazby mezi tabulkami</a:t>
            </a:r>
            <a:endParaRPr lang="cs-CZ"/>
          </a:p>
          <a:p>
            <a:pPr lvl="1"/>
            <a:r>
              <a:rPr lang="cs-CZ">
                <a:latin typeface="Segoe UI Light"/>
                <a:cs typeface="Segoe UI Light"/>
              </a:rPr>
              <a:t>Nadřazená entita musí mít public </a:t>
            </a:r>
            <a:r>
              <a:rPr lang="cs-CZ" err="1">
                <a:latin typeface="Segoe UI Light"/>
                <a:cs typeface="Segoe UI Light"/>
              </a:rPr>
              <a:t>property</a:t>
            </a:r>
            <a:r>
              <a:rPr lang="cs-CZ">
                <a:latin typeface="Segoe UI Light"/>
                <a:cs typeface="Segoe UI Light"/>
              </a:rPr>
              <a:t> typu podřazené entity</a:t>
            </a:r>
          </a:p>
          <a:p>
            <a:endParaRPr lang="cs-CZ">
              <a:latin typeface="Segoe UI Light"/>
              <a:cs typeface="Segoe UI Light"/>
            </a:endParaRPr>
          </a:p>
          <a:p>
            <a:endParaRPr lang="cs-CZ">
              <a:latin typeface="Segoe UI Light"/>
              <a:cs typeface="Segoe UI Light"/>
            </a:endParaRPr>
          </a:p>
          <a:p>
            <a:endParaRPr lang="cs-CZ">
              <a:latin typeface="Segoe UI Light"/>
              <a:cs typeface="Segoe UI Light"/>
            </a:endParaRPr>
          </a:p>
          <a:p>
            <a:endParaRPr lang="en-US" sz="2400">
              <a:latin typeface="Segoe UI Light"/>
              <a:cs typeface="Segoe UI Light"/>
            </a:endParaRPr>
          </a:p>
          <a:p>
            <a:r>
              <a:rPr lang="cs-CZ" sz="2400">
                <a:latin typeface="Segoe UI Light"/>
                <a:cs typeface="Segoe UI Light"/>
              </a:rPr>
              <a:t>Cizí klíč jako samostatná vlastnost entity není nutná, ale doporučuje se taktéž přidat</a:t>
            </a:r>
            <a:endParaRPr lang="en-US" sz="2400">
              <a:latin typeface="Segoe UI Light"/>
              <a:cs typeface="Segoe UI Light"/>
            </a:endParaRPr>
          </a:p>
          <a:p>
            <a:r>
              <a:rPr lang="en-US" sz="2400" err="1">
                <a:latin typeface="Segoe UI Light"/>
                <a:cs typeface="Segoe UI Light"/>
              </a:rPr>
              <a:t>Vlastnost</a:t>
            </a:r>
            <a:r>
              <a:rPr lang="en-US" sz="2400">
                <a:latin typeface="Segoe UI Light"/>
                <a:cs typeface="Segoe UI Light"/>
              </a:rPr>
              <a:t> </a:t>
            </a:r>
            <a:r>
              <a:rPr lang="en-US" sz="2400">
                <a:latin typeface="Consolas" panose="020B0609020204030204" pitchFamily="49" charset="0"/>
                <a:cs typeface="Segoe UI Light"/>
              </a:rPr>
              <a:t>List&lt;Product&gt;</a:t>
            </a:r>
            <a:r>
              <a:rPr lang="en-US" sz="2400"/>
              <a:t> je </a:t>
            </a:r>
            <a:r>
              <a:rPr lang="en-US" sz="2400" err="1"/>
              <a:t>nepovinn</a:t>
            </a:r>
            <a:r>
              <a:rPr lang="cs-CZ" sz="2400"/>
              <a:t>á</a:t>
            </a:r>
            <a:endParaRPr lang="en-US" sz="2400"/>
          </a:p>
          <a:p>
            <a:pPr lvl="1"/>
            <a:r>
              <a:rPr lang="en-US" sz="2000" err="1">
                <a:latin typeface="Segoe UI Light"/>
                <a:cs typeface="Segoe UI Light"/>
              </a:rPr>
              <a:t>Pokud</a:t>
            </a:r>
            <a:r>
              <a:rPr lang="en-US" sz="2000">
                <a:latin typeface="Segoe UI Light"/>
                <a:cs typeface="Segoe UI Light"/>
              </a:rPr>
              <a:t> </a:t>
            </a:r>
            <a:r>
              <a:rPr lang="en-US" sz="2000">
                <a:latin typeface="Consolas" panose="020B0609020204030204" pitchFamily="49" charset="0"/>
                <a:cs typeface="Segoe UI Light"/>
              </a:rPr>
              <a:t>Products </a:t>
            </a:r>
            <a:r>
              <a:rPr lang="en-US" sz="2000" err="1"/>
              <a:t>budou</a:t>
            </a:r>
            <a:r>
              <a:rPr lang="en-US" sz="2000"/>
              <a:t> </a:t>
            </a:r>
            <a:r>
              <a:rPr lang="en-US" sz="2000" err="1"/>
              <a:t>obsahovat</a:t>
            </a:r>
            <a:r>
              <a:rPr lang="en-US" sz="2000"/>
              <a:t> </a:t>
            </a:r>
            <a:r>
              <a:rPr lang="en-US" sz="2000" err="1"/>
              <a:t>miliony</a:t>
            </a:r>
            <a:r>
              <a:rPr lang="en-US" sz="2000"/>
              <a:t> </a:t>
            </a:r>
            <a:r>
              <a:rPr lang="cs-CZ" sz="2000"/>
              <a:t>záznamů, je lepší tu vlastnost tam vůbec nedávat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DA9245F-28AA-4515-B01C-C81D9A941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49" y="2932797"/>
            <a:ext cx="3084428" cy="1603903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227CBF3-409F-4CB7-A68D-557AA4A73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531" y="2932797"/>
            <a:ext cx="3589462" cy="166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1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961A2E-081B-4D35-8B07-7F498741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>
                <a:latin typeface="Segoe UI"/>
                <a:cs typeface="Segoe UI"/>
              </a:rPr>
              <a:t>Code</a:t>
            </a:r>
            <a:r>
              <a:rPr lang="cs-CZ">
                <a:latin typeface="Segoe UI"/>
                <a:cs typeface="Segoe UI"/>
              </a:rPr>
              <a:t> </a:t>
            </a:r>
            <a:r>
              <a:rPr lang="cs-CZ" err="1">
                <a:latin typeface="Segoe UI"/>
                <a:cs typeface="Segoe UI"/>
              </a:rPr>
              <a:t>First</a:t>
            </a:r>
            <a:r>
              <a:rPr lang="cs-CZ">
                <a:latin typeface="Segoe UI"/>
                <a:cs typeface="Segoe UI"/>
              </a:rPr>
              <a:t> - Model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1707F19-6874-4527-960B-AC803A409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latin typeface="Segoe UI Light"/>
                <a:cs typeface="Segoe UI Light"/>
              </a:rPr>
              <a:t>Které datové typy lze standardně používat</a:t>
            </a:r>
            <a:endParaRPr lang="en-US">
              <a:latin typeface="Segoe UI Light"/>
              <a:cs typeface="Segoe UI Light"/>
            </a:endParaRPr>
          </a:p>
          <a:p>
            <a:pPr lvl="1"/>
            <a:r>
              <a:rPr lang="cs-CZ" err="1">
                <a:latin typeface="Segoe UI Light"/>
                <a:cs typeface="Segoe UI Light"/>
              </a:rPr>
              <a:t>Int</a:t>
            </a:r>
            <a:r>
              <a:rPr lang="cs-CZ">
                <a:latin typeface="Segoe UI Light"/>
                <a:cs typeface="Segoe UI Light"/>
              </a:rPr>
              <a:t>, </a:t>
            </a:r>
            <a:r>
              <a:rPr lang="cs-CZ" err="1">
                <a:latin typeface="Segoe UI Light"/>
                <a:cs typeface="Segoe UI Light"/>
              </a:rPr>
              <a:t>string</a:t>
            </a:r>
            <a:r>
              <a:rPr lang="cs-CZ">
                <a:latin typeface="Segoe UI Light"/>
                <a:cs typeface="Segoe UI Light"/>
              </a:rPr>
              <a:t>, </a:t>
            </a:r>
            <a:r>
              <a:rPr lang="cs-CZ" err="1">
                <a:latin typeface="Segoe UI Light"/>
                <a:cs typeface="Segoe UI Light"/>
              </a:rPr>
              <a:t>DateTime</a:t>
            </a:r>
            <a:r>
              <a:rPr lang="cs-CZ">
                <a:latin typeface="Segoe UI Light"/>
                <a:cs typeface="Segoe UI Light"/>
              </a:rPr>
              <a:t>, long … viz. další slide</a:t>
            </a:r>
          </a:p>
          <a:p>
            <a:r>
              <a:rPr lang="cs-CZ">
                <a:latin typeface="Segoe UI Light"/>
                <a:cs typeface="Segoe UI Light"/>
              </a:rPr>
              <a:t>Stejně jako ve velkém EF existují zabudované konvence</a:t>
            </a:r>
          </a:p>
          <a:p>
            <a:r>
              <a:rPr lang="cs-CZ">
                <a:latin typeface="Segoe UI Light"/>
                <a:cs typeface="Segoe UI Light"/>
              </a:rPr>
              <a:t>Anotace</a:t>
            </a:r>
          </a:p>
          <a:p>
            <a:r>
              <a:rPr lang="cs-CZ" err="1">
                <a:latin typeface="Segoe UI Light"/>
                <a:cs typeface="Segoe UI Light"/>
              </a:rPr>
              <a:t>Configuraci</a:t>
            </a:r>
            <a:r>
              <a:rPr lang="cs-CZ">
                <a:latin typeface="Segoe UI Light"/>
                <a:cs typeface="Segoe UI Light"/>
              </a:rPr>
              <a:t> lze přepsat </a:t>
            </a:r>
            <a:r>
              <a:rPr lang="en-US" err="1">
                <a:latin typeface="Segoe UI Light"/>
                <a:cs typeface="Segoe UI Light"/>
              </a:rPr>
              <a:t>pomoc</a:t>
            </a:r>
            <a:r>
              <a:rPr lang="cs-CZ">
                <a:latin typeface="Segoe UI Light"/>
                <a:cs typeface="Segoe UI Light"/>
              </a:rPr>
              <a:t>í </a:t>
            </a:r>
            <a:r>
              <a:rPr lang="cs-CZ" err="1">
                <a:latin typeface="Segoe UI Light"/>
                <a:cs typeface="Segoe UI Light"/>
              </a:rPr>
              <a:t>FluentAPI</a:t>
            </a:r>
            <a:r>
              <a:rPr lang="cs-CZ">
                <a:latin typeface="Segoe UI Light"/>
                <a:cs typeface="Segoe UI Light"/>
              </a:rPr>
              <a:t> a má před anotacemi přednost</a:t>
            </a:r>
          </a:p>
          <a:p>
            <a:pPr lvl="1"/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OnModelCreating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ModelBuilder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modelBuilder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cs-CZ" sz="3200"/>
          </a:p>
        </p:txBody>
      </p:sp>
    </p:spTree>
    <p:extLst>
      <p:ext uri="{BB962C8B-B14F-4D97-AF65-F5344CB8AC3E}">
        <p14:creationId xmlns:p14="http://schemas.microsoft.com/office/powerpoint/2010/main" val="116947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6AA3C6-703A-4FE6-ABEC-495EF95B6B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642386"/>
              </p:ext>
            </p:extLst>
          </p:nvPr>
        </p:nvGraphicFramePr>
        <p:xfrm>
          <a:off x="609600" y="0"/>
          <a:ext cx="10972800" cy="614786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195415019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818248542"/>
                    </a:ext>
                  </a:extLst>
                </a:gridCol>
              </a:tblGrid>
              <a:tr h="360301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C#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Microsoft.EntityFrameworkCore.SqlServer</a:t>
                      </a:r>
                      <a:endParaRPr lang="en-US" sz="200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934378785"/>
                  </a:ext>
                </a:extLst>
              </a:tr>
              <a:tr h="390326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int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int 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033248759"/>
                  </a:ext>
                </a:extLst>
              </a:tr>
              <a:tr h="390326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string 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nvarchar</a:t>
                      </a:r>
                      <a:r>
                        <a:rPr lang="en-US" sz="2000" dirty="0"/>
                        <a:t>(Max) 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66833874"/>
                  </a:ext>
                </a:extLst>
              </a:tr>
              <a:tr h="390326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decimal 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decimal(18,2) 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95671830"/>
                  </a:ext>
                </a:extLst>
              </a:tr>
              <a:tr h="390326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float 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real 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14781719"/>
                  </a:ext>
                </a:extLst>
              </a:tr>
              <a:tr h="390326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byte[] 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varbinary(Max) 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913323610"/>
                  </a:ext>
                </a:extLst>
              </a:tr>
              <a:tr h="390326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datetime 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Datetime2(7)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930850107"/>
                  </a:ext>
                </a:extLst>
              </a:tr>
              <a:tr h="390326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bool 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bit 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495245208"/>
                  </a:ext>
                </a:extLst>
              </a:tr>
              <a:tr h="390326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byte 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err="1"/>
                        <a:t>tinyint</a:t>
                      </a:r>
                      <a:r>
                        <a:rPr lang="en-US" sz="2000"/>
                        <a:t> 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528603779"/>
                  </a:ext>
                </a:extLst>
              </a:tr>
              <a:tr h="390326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short 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err="1"/>
                        <a:t>smallint</a:t>
                      </a:r>
                      <a:r>
                        <a:rPr lang="en-US" sz="2000"/>
                        <a:t> 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405099779"/>
                  </a:ext>
                </a:extLst>
              </a:tr>
              <a:tr h="390326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long 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bigint 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173271369"/>
                  </a:ext>
                </a:extLst>
              </a:tr>
              <a:tr h="390326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double 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float 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2889127"/>
                  </a:ext>
                </a:extLst>
              </a:tr>
              <a:tr h="390326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char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err="1"/>
                        <a:t>nvarchar</a:t>
                      </a:r>
                      <a:r>
                        <a:rPr lang="en-US" sz="2000"/>
                        <a:t>(1) 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969180010"/>
                  </a:ext>
                </a:extLst>
              </a:tr>
              <a:tr h="390326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sbyte 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err="1"/>
                        <a:t>smallint</a:t>
                      </a:r>
                      <a:endParaRPr lang="en-US" sz="200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455050574"/>
                  </a:ext>
                </a:extLst>
              </a:tr>
              <a:tr h="600501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object 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No mapping </a:t>
                      </a:r>
                    </a:p>
                    <a:p>
                      <a:pPr algn="l"/>
                      <a:r>
                        <a:rPr lang="en-US" sz="12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InvalidOperationException</a:t>
                      </a:r>
                      <a:r>
                        <a:rPr lang="en-US" sz="1200" dirty="0"/>
                        <a:t>(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'object', which is not a supported primitive type</a:t>
                      </a:r>
                      <a:r>
                        <a:rPr lang="en-US" sz="1200" dirty="0"/>
                        <a:t>) 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474725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55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B4A53A-A6E9-4962-9D3D-69AAEF95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0"/>
            <a:ext cx="10972800" cy="1143000"/>
          </a:xfrm>
        </p:spPr>
        <p:txBody>
          <a:bodyPr>
            <a:normAutofit/>
          </a:bodyPr>
          <a:lstStyle/>
          <a:p>
            <a:r>
              <a:rPr lang="cs-CZ"/>
              <a:t>EF Core - </a:t>
            </a:r>
            <a:r>
              <a:rPr lang="cs-CZ" err="1"/>
              <a:t>Code</a:t>
            </a:r>
            <a:r>
              <a:rPr lang="cs-CZ"/>
              <a:t> </a:t>
            </a:r>
            <a:r>
              <a:rPr lang="cs-CZ" err="1"/>
              <a:t>First</a:t>
            </a:r>
            <a:br>
              <a:rPr lang="en-US"/>
            </a:br>
            <a:r>
              <a:rPr lang="cs-CZ" sz="2700"/>
              <a:t>Sample1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5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961A2E-081B-4D35-8B07-7F498741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>
                <a:latin typeface="Segoe UI"/>
                <a:cs typeface="Segoe UI"/>
              </a:rPr>
              <a:t>Code</a:t>
            </a:r>
            <a:r>
              <a:rPr lang="cs-CZ">
                <a:latin typeface="Segoe UI"/>
                <a:cs typeface="Segoe UI"/>
              </a:rPr>
              <a:t> </a:t>
            </a:r>
            <a:r>
              <a:rPr lang="cs-CZ" err="1">
                <a:latin typeface="Segoe UI"/>
                <a:cs typeface="Segoe UI"/>
              </a:rPr>
              <a:t>First</a:t>
            </a:r>
            <a:r>
              <a:rPr lang="cs-CZ">
                <a:latin typeface="Segoe UI"/>
                <a:cs typeface="Segoe UI"/>
              </a:rPr>
              <a:t> – </a:t>
            </a:r>
            <a:r>
              <a:rPr lang="en-US">
                <a:latin typeface="Segoe UI"/>
                <a:cs typeface="Segoe UI"/>
              </a:rPr>
              <a:t>Views mapping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1707F19-6874-4527-960B-AC803A409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P</a:t>
            </a:r>
            <a:r>
              <a:rPr lang="cs-CZ" sz="3200" err="1"/>
              <a:t>ři</a:t>
            </a:r>
            <a:r>
              <a:rPr lang="cs-CZ" sz="3200"/>
              <a:t> Database </a:t>
            </a:r>
            <a:r>
              <a:rPr lang="cs-CZ" sz="3200" err="1"/>
              <a:t>first</a:t>
            </a:r>
            <a:r>
              <a:rPr lang="cs-CZ" sz="3200"/>
              <a:t> přístupu se vytvoří </a:t>
            </a:r>
            <a:r>
              <a:rPr lang="cs-CZ" sz="3200" err="1"/>
              <a:t>view</a:t>
            </a:r>
            <a:r>
              <a:rPr lang="cs-CZ" sz="3200"/>
              <a:t> entity</a:t>
            </a:r>
          </a:p>
          <a:p>
            <a:r>
              <a:rPr lang="en-US" sz="3200"/>
              <a:t>V</a:t>
            </a:r>
            <a:r>
              <a:rPr lang="cs-CZ" sz="3200" err="1"/>
              <a:t>ytvářet</a:t>
            </a:r>
            <a:r>
              <a:rPr lang="cs-CZ" sz="3200"/>
              <a:t> View z </a:t>
            </a:r>
            <a:r>
              <a:rPr lang="cs-CZ" sz="3200" err="1"/>
              <a:t>kodu</a:t>
            </a:r>
            <a:r>
              <a:rPr lang="cs-CZ" sz="3200"/>
              <a:t> lze pouze ručně pomocí migrace</a:t>
            </a:r>
            <a:endParaRPr lang="cs-CZ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3200" err="1">
                <a:solidFill>
                  <a:srgbClr val="000000"/>
                </a:solidFill>
                <a:latin typeface="Consolas" panose="020B0609020204030204" pitchFamily="49" charset="0"/>
              </a:rPr>
              <a:t>migrationBuilder.Sql</a:t>
            </a:r>
            <a:r>
              <a:rPr lang="en-US" sz="3200">
                <a:solidFill>
                  <a:srgbClr val="000000"/>
                </a:solidFill>
                <a:latin typeface="Consolas" panose="020B0609020204030204" pitchFamily="49" charset="0"/>
              </a:rPr>
              <a:t>("CREATE VIEW</a:t>
            </a:r>
            <a:r>
              <a:rPr lang="cs-CZ" sz="3200">
                <a:solidFill>
                  <a:srgbClr val="000000"/>
                </a:solidFill>
                <a:latin typeface="Consolas" panose="020B0609020204030204" pitchFamily="49" charset="0"/>
              </a:rPr>
              <a:t>…)</a:t>
            </a:r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708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B4A53A-A6E9-4962-9D3D-69AAEF95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0"/>
            <a:ext cx="10972800" cy="1143000"/>
          </a:xfrm>
        </p:spPr>
        <p:txBody>
          <a:bodyPr>
            <a:normAutofit/>
          </a:bodyPr>
          <a:lstStyle/>
          <a:p>
            <a:r>
              <a:rPr lang="cs-CZ"/>
              <a:t>EF </a:t>
            </a:r>
            <a:r>
              <a:rPr lang="cs-CZ" err="1"/>
              <a:t>Core</a:t>
            </a:r>
            <a:r>
              <a:rPr lang="cs-CZ"/>
              <a:t> – </a:t>
            </a:r>
            <a:r>
              <a:rPr lang="en-US" err="1"/>
              <a:t>Mapo</a:t>
            </a:r>
            <a:r>
              <a:rPr lang="cs-CZ"/>
              <a:t>vání </a:t>
            </a:r>
            <a:r>
              <a:rPr lang="cs-CZ" err="1"/>
              <a:t>view</a:t>
            </a:r>
            <a:br>
              <a:rPr lang="en-US"/>
            </a:br>
            <a:r>
              <a:rPr lang="cs-CZ" sz="2700"/>
              <a:t>Sample1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2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961A2E-081B-4D35-8B07-7F498741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>
                <a:latin typeface="Segoe UI"/>
                <a:cs typeface="Segoe UI"/>
              </a:rPr>
              <a:t>Code</a:t>
            </a:r>
            <a:r>
              <a:rPr lang="cs-CZ">
                <a:latin typeface="Segoe UI"/>
                <a:cs typeface="Segoe UI"/>
              </a:rPr>
              <a:t> </a:t>
            </a:r>
            <a:r>
              <a:rPr lang="cs-CZ" err="1">
                <a:latin typeface="Segoe UI"/>
                <a:cs typeface="Segoe UI"/>
              </a:rPr>
              <a:t>First</a:t>
            </a:r>
            <a:r>
              <a:rPr lang="cs-CZ">
                <a:latin typeface="Segoe UI"/>
                <a:cs typeface="Segoe UI"/>
              </a:rPr>
              <a:t> – </a:t>
            </a:r>
            <a:r>
              <a:rPr lang="cs-CZ" err="1">
                <a:latin typeface="Segoe UI"/>
                <a:cs typeface="Segoe UI"/>
              </a:rPr>
              <a:t>Functions</a:t>
            </a:r>
            <a:r>
              <a:rPr lang="en-US">
                <a:latin typeface="Segoe UI"/>
                <a:cs typeface="Segoe UI"/>
              </a:rPr>
              <a:t> mapping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1707F19-6874-4527-960B-AC803A409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1199018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P</a:t>
            </a:r>
            <a:r>
              <a:rPr lang="cs-CZ" sz="3200" err="1"/>
              <a:t>ři</a:t>
            </a:r>
            <a:r>
              <a:rPr lang="cs-CZ" sz="3200"/>
              <a:t> Database </a:t>
            </a:r>
            <a:r>
              <a:rPr lang="cs-CZ" sz="3200" err="1"/>
              <a:t>first</a:t>
            </a:r>
            <a:r>
              <a:rPr lang="cs-CZ" sz="3200"/>
              <a:t> přístupu jsou funkce ignorovány</a:t>
            </a:r>
          </a:p>
          <a:p>
            <a:r>
              <a:rPr lang="en-US" sz="3200"/>
              <a:t>V</a:t>
            </a:r>
            <a:r>
              <a:rPr lang="cs-CZ" sz="3200" err="1"/>
              <a:t>ytvářet</a:t>
            </a:r>
            <a:r>
              <a:rPr lang="cs-CZ" sz="3200"/>
              <a:t> funkce z </a:t>
            </a:r>
            <a:r>
              <a:rPr lang="cs-CZ" sz="3200" err="1"/>
              <a:t>kodu</a:t>
            </a:r>
            <a:r>
              <a:rPr lang="cs-CZ" sz="3200"/>
              <a:t> lze pouze ručně pomocí migrace</a:t>
            </a:r>
            <a:endParaRPr lang="cs-CZ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3200" err="1">
                <a:solidFill>
                  <a:srgbClr val="000000"/>
                </a:solidFill>
                <a:latin typeface="Consolas" panose="020B0609020204030204" pitchFamily="49" charset="0"/>
              </a:rPr>
              <a:t>migrationBuilder.Sql</a:t>
            </a:r>
            <a:r>
              <a:rPr lang="en-US" sz="3200">
                <a:solidFill>
                  <a:srgbClr val="000000"/>
                </a:solidFill>
                <a:latin typeface="Consolas" panose="020B0609020204030204" pitchFamily="49" charset="0"/>
              </a:rPr>
              <a:t>("CREATE </a:t>
            </a:r>
            <a:r>
              <a:rPr lang="cs-CZ" sz="3200">
                <a:solidFill>
                  <a:srgbClr val="000000"/>
                </a:solidFill>
                <a:latin typeface="Consolas" panose="020B0609020204030204" pitchFamily="49" charset="0"/>
              </a:rPr>
              <a:t>FUNCTION…)</a:t>
            </a:r>
          </a:p>
          <a:p>
            <a:endParaRPr lang="cs-CZ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cs-CZ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DbFunction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b="1" err="1">
                <a:solidFill>
                  <a:srgbClr val="A31515"/>
                </a:solidFill>
                <a:latin typeface="Consolas" panose="020B0609020204030204" pitchFamily="49" charset="0"/>
              </a:rPr>
              <a:t>GetProductsByPercentage</a:t>
            </a:r>
            <a:r>
              <a:rPr lang="en-US" sz="1600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b="1" err="1">
                <a:solidFill>
                  <a:srgbClr val="A31515"/>
                </a:solidFill>
                <a:latin typeface="Consolas" panose="020B0609020204030204" pitchFamily="49" charset="0"/>
              </a:rPr>
              <a:t>dbo</a:t>
            </a:r>
            <a:r>
              <a:rPr lang="en-US" sz="1600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cs-CZ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>
                <a:solidFill>
                  <a:srgbClr val="0000FF"/>
                </a:solidFill>
                <a:latin typeface="Consolas"/>
                <a:cs typeface="Segoe UI Light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  <a:cs typeface="Segoe UI Light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  <a:cs typeface="Segoe UI Light"/>
              </a:rPr>
              <a:t>IQueryable</a:t>
            </a:r>
            <a:r>
              <a:rPr lang="en-US" sz="1600" b="1">
                <a:solidFill>
                  <a:srgbClr val="000000"/>
                </a:solidFill>
                <a:latin typeface="Consolas"/>
                <a:cs typeface="Segoe UI Light"/>
              </a:rPr>
              <a:t>&lt;</a:t>
            </a:r>
            <a:r>
              <a:rPr lang="cs-CZ" sz="1600" b="1" err="1">
                <a:solidFill>
                  <a:srgbClr val="000000"/>
                </a:solidFill>
                <a:latin typeface="Consolas"/>
                <a:cs typeface="Segoe UI Light"/>
              </a:rPr>
              <a:t>GetProductsByPercentage</a:t>
            </a:r>
            <a:r>
              <a:rPr lang="en-US" sz="1600" b="1">
                <a:solidFill>
                  <a:srgbClr val="000000"/>
                </a:solidFill>
                <a:latin typeface="Consolas"/>
                <a:cs typeface="Segoe UI Light"/>
              </a:rPr>
              <a:t>Result&gt; </a:t>
            </a:r>
            <a:r>
              <a:rPr lang="cs-CZ" sz="1600" b="1" err="1">
                <a:solidFill>
                  <a:srgbClr val="000000"/>
                </a:solidFill>
                <a:latin typeface="Consolas"/>
                <a:cs typeface="Segoe UI Light"/>
              </a:rPr>
              <a:t>GetProductsByPercentage</a:t>
            </a:r>
            <a:r>
              <a:rPr lang="en-US" sz="1600" b="1">
                <a:solidFill>
                  <a:srgbClr val="000000"/>
                </a:solidFill>
                <a:latin typeface="Consolas"/>
                <a:cs typeface="Segoe UI Light"/>
              </a:rPr>
              <a:t>(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percentValue</a:t>
            </a:r>
            <a:r>
              <a:rPr lang="en-US" sz="1600" b="1">
                <a:solidFill>
                  <a:srgbClr val="000000"/>
                </a:solidFill>
                <a:latin typeface="Consolas"/>
                <a:cs typeface="Segoe UI Light"/>
              </a:rPr>
              <a:t>)</a:t>
            </a:r>
            <a:br>
              <a:rPr lang="en-US" sz="1600" b="1">
                <a:solidFill>
                  <a:srgbClr val="000000"/>
                </a:solidFill>
                <a:latin typeface="Consolas"/>
                <a:cs typeface="Segoe UI Light"/>
              </a:rPr>
            </a:br>
            <a:r>
              <a:rPr lang="en-US" sz="1600" b="1">
                <a:solidFill>
                  <a:srgbClr val="000000"/>
                </a:solidFill>
                <a:latin typeface="Consolas"/>
                <a:cs typeface="Segoe UI Light"/>
              </a:rPr>
              <a:t>    =&gt; </a:t>
            </a:r>
            <a:r>
              <a:rPr lang="en-US" sz="1600" b="1" err="1">
                <a:solidFill>
                  <a:srgbClr val="000000"/>
                </a:solidFill>
                <a:latin typeface="Consolas"/>
                <a:cs typeface="Segoe UI Light"/>
              </a:rPr>
              <a:t>FromExpression</a:t>
            </a:r>
            <a:r>
              <a:rPr lang="en-US" sz="1600" b="1">
                <a:solidFill>
                  <a:srgbClr val="000000"/>
                </a:solidFill>
                <a:latin typeface="Consolas"/>
                <a:cs typeface="Segoe UI Light"/>
              </a:rPr>
              <a:t>(() =&gt; </a:t>
            </a:r>
            <a:r>
              <a:rPr lang="en-US" sz="1600" b="1" err="1">
                <a:solidFill>
                  <a:srgbClr val="000000"/>
                </a:solidFill>
                <a:latin typeface="Consolas"/>
                <a:cs typeface="Segoe UI Light"/>
              </a:rPr>
              <a:t>GetLeaseBestPrices</a:t>
            </a:r>
            <a:r>
              <a:rPr lang="en-US" sz="1600" b="1">
                <a:solidFill>
                  <a:srgbClr val="000000"/>
                </a:solidFill>
                <a:latin typeface="Consolas"/>
                <a:cs typeface="Segoe UI Light"/>
              </a:rPr>
              <a:t>(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percentValue</a:t>
            </a:r>
            <a:r>
              <a:rPr lang="en-US" sz="1600" b="1">
                <a:solidFill>
                  <a:srgbClr val="000000"/>
                </a:solidFill>
                <a:latin typeface="Consolas"/>
                <a:cs typeface="Segoe UI Light"/>
              </a:rPr>
              <a:t>));</a:t>
            </a:r>
            <a:endParaRPr lang="cs-CZ" sz="1600" b="1">
              <a:solidFill>
                <a:srgbClr val="000000"/>
              </a:solidFill>
              <a:latin typeface="Consolas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594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B4A53A-A6E9-4962-9D3D-69AAEF95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0"/>
            <a:ext cx="10972800" cy="1143000"/>
          </a:xfrm>
        </p:spPr>
        <p:txBody>
          <a:bodyPr>
            <a:normAutofit/>
          </a:bodyPr>
          <a:lstStyle/>
          <a:p>
            <a:r>
              <a:rPr lang="cs-CZ"/>
              <a:t>EF </a:t>
            </a:r>
            <a:r>
              <a:rPr lang="cs-CZ" err="1"/>
              <a:t>Core</a:t>
            </a:r>
            <a:r>
              <a:rPr lang="cs-CZ"/>
              <a:t> – Mapování funkcí</a:t>
            </a:r>
            <a:br>
              <a:rPr lang="en-US"/>
            </a:br>
            <a:r>
              <a:rPr lang="cs-CZ" sz="2700"/>
              <a:t>Sample1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8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353700-D805-4D6A-82CE-2C0CA234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Kdy použít </a:t>
            </a:r>
            <a:r>
              <a:rPr lang="cs-CZ" err="1"/>
              <a:t>Code</a:t>
            </a:r>
            <a:r>
              <a:rPr lang="cs-CZ"/>
              <a:t> </a:t>
            </a:r>
            <a:r>
              <a:rPr lang="cs-CZ" err="1"/>
              <a:t>First</a:t>
            </a:r>
            <a:r>
              <a:rPr lang="cs-CZ"/>
              <a:t> a kdy Database </a:t>
            </a:r>
            <a:r>
              <a:rPr lang="cs-CZ" err="1"/>
              <a:t>first</a:t>
            </a:r>
            <a:r>
              <a:rPr lang="cs-CZ"/>
              <a:t>?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3DC80-9433-4C1C-B9EB-50FC7B2CCB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err="1"/>
              <a:t>Code</a:t>
            </a:r>
            <a:r>
              <a:rPr lang="cs-CZ"/>
              <a:t> </a:t>
            </a:r>
            <a:r>
              <a:rPr lang="cs-CZ" err="1"/>
              <a:t>first</a:t>
            </a:r>
            <a:r>
              <a:rPr lang="cs-CZ"/>
              <a:t> nepotřebuje databázové odborníky při startu projektu</a:t>
            </a:r>
          </a:p>
          <a:p>
            <a:pPr lvl="1"/>
            <a:r>
              <a:rPr lang="cs-CZ"/>
              <a:t>Databázový odborník pro každý datový provider</a:t>
            </a:r>
          </a:p>
          <a:p>
            <a:r>
              <a:rPr lang="cs-CZ"/>
              <a:t>Vývoj projektu začíná od domény</a:t>
            </a:r>
          </a:p>
          <a:p>
            <a:r>
              <a:rPr lang="cs-CZ"/>
              <a:t>Databáze se často mění po celou dobu vývoje</a:t>
            </a:r>
          </a:p>
          <a:p>
            <a:r>
              <a:rPr lang="cs-CZ"/>
              <a:t>Poněkud jednodušší pro začátečníky</a:t>
            </a:r>
          </a:p>
          <a:p>
            <a:r>
              <a:rPr lang="cs-CZ"/>
              <a:t>Logika je na business vrstvě, databáze je „hloupá“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7D845C-02AC-4907-A561-BC34775F67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/>
              <a:t>Database </a:t>
            </a:r>
            <a:r>
              <a:rPr lang="cs-CZ" err="1"/>
              <a:t>first</a:t>
            </a:r>
            <a:r>
              <a:rPr lang="cs-CZ"/>
              <a:t> vývoj projektu od databáze</a:t>
            </a:r>
          </a:p>
          <a:p>
            <a:r>
              <a:rPr lang="cs-CZ"/>
              <a:t>Databáze je „chytrá“ – obsahuje složitější </a:t>
            </a:r>
            <a:r>
              <a:rPr lang="cs-CZ" err="1"/>
              <a:t>triggery</a:t>
            </a:r>
            <a:r>
              <a:rPr lang="cs-CZ"/>
              <a:t> a procedury</a:t>
            </a:r>
          </a:p>
          <a:p>
            <a:r>
              <a:rPr lang="cs-CZ"/>
              <a:t>Databáze je pod správou databázových expertů</a:t>
            </a:r>
          </a:p>
          <a:p>
            <a:r>
              <a:rPr lang="cs-CZ"/>
              <a:t>Jedná se spíše o organizační, než technické rozhodnutí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9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BC79-5E91-4843-A0DA-FF0FD549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Úvod – EF </a:t>
            </a:r>
            <a:r>
              <a:rPr lang="cs-CZ" err="1"/>
              <a:t>Core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136E-EB4D-435C-9BDB-1C8337B3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761"/>
            <a:ext cx="11582400" cy="48574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cs-CZ" sz="3200" dirty="0">
                <a:latin typeface="Segoe UI Light"/>
                <a:cs typeface="Segoe UI Light"/>
              </a:rPr>
              <a:t>Pokročilé ORM</a:t>
            </a:r>
            <a:r>
              <a:rPr lang="en-US" sz="3200" dirty="0">
                <a:latin typeface="Segoe UI Light"/>
                <a:cs typeface="Segoe UI Light"/>
              </a:rPr>
              <a:t> (Object–relational mapping)</a:t>
            </a:r>
            <a:endParaRPr lang="cs-CZ" sz="3200" dirty="0">
              <a:latin typeface="Segoe UI Light"/>
              <a:cs typeface="Segoe UI Ligh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Segoe UI Light"/>
                <a:cs typeface="Segoe UI Light"/>
              </a:rPr>
              <a:t>N</a:t>
            </a:r>
            <a:r>
              <a:rPr lang="cs-CZ" sz="3200" dirty="0" err="1">
                <a:latin typeface="Segoe UI Light"/>
                <a:cs typeface="Segoe UI Light"/>
              </a:rPr>
              <a:t>ástroj</a:t>
            </a:r>
            <a:r>
              <a:rPr lang="cs-CZ" sz="3200" dirty="0">
                <a:latin typeface="Segoe UI Light"/>
                <a:cs typeface="Segoe UI Light"/>
              </a:rPr>
              <a:t>, který umožňuje komunikovat s databází pomocí objektově orientovaného jazyka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3200" dirty="0">
                <a:latin typeface="Segoe UI Light"/>
                <a:cs typeface="Segoe UI Light"/>
              </a:rPr>
              <a:t>Mapování POCO objektů ze SQL tabulek nebo funkcí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cs-CZ" sz="3000" dirty="0" err="1">
                <a:latin typeface="Segoe UI Light"/>
                <a:cs typeface="Segoe UI Light"/>
              </a:rPr>
              <a:t>Plain</a:t>
            </a:r>
            <a:r>
              <a:rPr lang="cs-CZ" sz="3000" dirty="0">
                <a:latin typeface="Segoe UI Light"/>
                <a:cs typeface="Segoe UI Light"/>
              </a:rPr>
              <a:t> </a:t>
            </a:r>
            <a:r>
              <a:rPr lang="cs-CZ" sz="3000" dirty="0" err="1">
                <a:latin typeface="Segoe UI Light"/>
                <a:cs typeface="Segoe UI Light"/>
              </a:rPr>
              <a:t>Old</a:t>
            </a:r>
            <a:r>
              <a:rPr lang="cs-CZ" sz="3000" dirty="0">
                <a:latin typeface="Segoe UI Light"/>
                <a:cs typeface="Segoe UI Light"/>
              </a:rPr>
              <a:t> CLR Objects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cs-CZ" sz="3200" dirty="0">
                <a:latin typeface="Segoe UI Light"/>
                <a:cs typeface="Segoe UI Light"/>
              </a:rPr>
              <a:t>EF Core</a:t>
            </a:r>
          </a:p>
          <a:p>
            <a:pPr marL="342900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3000" dirty="0">
                <a:latin typeface="Segoe UI Light"/>
                <a:cs typeface="Segoe UI Light"/>
              </a:rPr>
              <a:t>Open source, </a:t>
            </a:r>
            <a:r>
              <a:rPr lang="en-US" sz="3000" dirty="0" err="1">
                <a:latin typeface="Segoe UI Light"/>
                <a:cs typeface="Segoe UI Light"/>
              </a:rPr>
              <a:t>multiplatformn</a:t>
            </a:r>
            <a:r>
              <a:rPr lang="cs-CZ" sz="3000" dirty="0">
                <a:latin typeface="Segoe UI Light"/>
                <a:cs typeface="Segoe UI Light"/>
              </a:rPr>
              <a:t>í</a:t>
            </a:r>
          </a:p>
          <a:p>
            <a:pPr marL="8001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cs-CZ" sz="3000" dirty="0">
                <a:latin typeface="Segoe UI Light"/>
                <a:cs typeface="Segoe UI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https://docs.microsoft.com/en-us/ef/</a:t>
            </a:r>
          </a:p>
          <a:p>
            <a:pPr marL="8001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cs-CZ" sz="3000" dirty="0">
                <a:latin typeface="Segoe UI Light"/>
                <a:cs typeface="Segoe UI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https://github.com/dotnet/efcore</a:t>
            </a:r>
            <a:endParaRPr lang="cs-CZ" sz="3000" dirty="0">
              <a:latin typeface="Segoe UI Light"/>
              <a:cs typeface="Segoe UI Ligh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cs-CZ" sz="1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01DCEE-5392-49D6-AEB7-18816F3A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380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BC79-5E91-4843-A0DA-FF0FD549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>
                <a:latin typeface="Segoe UI"/>
                <a:cs typeface="Segoe UI"/>
              </a:rPr>
              <a:t>Code</a:t>
            </a:r>
            <a:r>
              <a:rPr lang="cs-CZ">
                <a:latin typeface="Segoe UI"/>
                <a:cs typeface="Segoe UI"/>
              </a:rPr>
              <a:t> </a:t>
            </a:r>
            <a:r>
              <a:rPr lang="cs-CZ" err="1">
                <a:latin typeface="Segoe UI"/>
                <a:cs typeface="Segoe UI"/>
              </a:rPr>
              <a:t>First</a:t>
            </a:r>
            <a:r>
              <a:rPr lang="cs-CZ">
                <a:latin typeface="Segoe UI"/>
                <a:cs typeface="Segoe UI"/>
              </a:rPr>
              <a:t> –</a:t>
            </a:r>
            <a:r>
              <a:rPr lang="en-US">
                <a:latin typeface="Segoe UI"/>
                <a:cs typeface="Segoe UI"/>
              </a:rPr>
              <a:t> </a:t>
            </a:r>
            <a:r>
              <a:rPr lang="cs-CZ"/>
              <a:t>Základní anotace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136E-EB4D-435C-9BDB-1C8337B3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761"/>
            <a:ext cx="11582400" cy="4857404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4000">
                <a:latin typeface="Segoe UI Light"/>
                <a:cs typeface="Segoe UI Light"/>
              </a:rPr>
              <a:t>Seznam a rozbor anotací</a:t>
            </a:r>
            <a:endParaRPr lang="en-US" sz="4000">
              <a:latin typeface="Segoe UI Light"/>
              <a:cs typeface="Segoe UI Ligh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cs-CZ" sz="3100">
                <a:latin typeface="Consolas"/>
                <a:cs typeface="Segoe UI Light"/>
              </a:rPr>
              <a:t>[Table("</a:t>
            </a:r>
            <a:r>
              <a:rPr lang="en-US" sz="3100" err="1">
                <a:latin typeface="Consolas"/>
                <a:cs typeface="Segoe UI Light"/>
              </a:rPr>
              <a:t>TableName</a:t>
            </a:r>
            <a:r>
              <a:rPr lang="cs-CZ" sz="3100">
                <a:latin typeface="Consolas"/>
                <a:cs typeface="Segoe UI Light"/>
              </a:rPr>
              <a:t>", </a:t>
            </a:r>
            <a:r>
              <a:rPr lang="cs-CZ" sz="3100" err="1">
                <a:latin typeface="Consolas"/>
                <a:cs typeface="Segoe UI Light"/>
              </a:rPr>
              <a:t>Schema</a:t>
            </a:r>
            <a:r>
              <a:rPr lang="cs-CZ" sz="3100">
                <a:latin typeface="Consolas"/>
                <a:cs typeface="Segoe UI Light"/>
              </a:rPr>
              <a:t>="</a:t>
            </a:r>
            <a:r>
              <a:rPr lang="en-US" sz="3100" err="1">
                <a:latin typeface="Consolas"/>
                <a:cs typeface="Segoe UI Light"/>
              </a:rPr>
              <a:t>SchemaName</a:t>
            </a:r>
            <a:r>
              <a:rPr lang="cs-CZ" sz="3100">
                <a:latin typeface="Consolas"/>
                <a:cs typeface="Segoe UI Light"/>
              </a:rPr>
              <a:t>")]</a:t>
            </a:r>
            <a:endParaRPr lang="en-US" sz="3100">
              <a:latin typeface="Consolas"/>
              <a:cs typeface="Segoe UI Ligh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100">
                <a:latin typeface="Consolas"/>
                <a:cs typeface="Segoe UI Light"/>
              </a:rPr>
              <a:t>[Column(</a:t>
            </a:r>
            <a:r>
              <a:rPr lang="cs-CZ" sz="3100">
                <a:latin typeface="Consolas"/>
                <a:cs typeface="Segoe UI Light"/>
              </a:rPr>
              <a:t>"</a:t>
            </a:r>
            <a:r>
              <a:rPr lang="en-US" sz="3100" err="1">
                <a:latin typeface="Consolas"/>
                <a:cs typeface="Segoe UI Light"/>
              </a:rPr>
              <a:t>ColumnName</a:t>
            </a:r>
            <a:r>
              <a:rPr lang="en-US" sz="3100">
                <a:latin typeface="Consolas"/>
                <a:cs typeface="Segoe UI Light"/>
              </a:rPr>
              <a:t>", Order = 2, TypeName = "</a:t>
            </a:r>
            <a:r>
              <a:rPr lang="en-US" sz="3100" err="1">
                <a:latin typeface="Consolas"/>
                <a:cs typeface="Segoe UI Light"/>
              </a:rPr>
              <a:t>nvarchar</a:t>
            </a:r>
            <a:r>
              <a:rPr lang="en-US" sz="3100">
                <a:latin typeface="Consolas"/>
                <a:cs typeface="Segoe UI Light"/>
              </a:rPr>
              <a:t>(100)")]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cs-CZ" sz="3100">
                <a:latin typeface="Consolas"/>
                <a:cs typeface="Segoe UI Light"/>
              </a:rPr>
              <a:t>[</a:t>
            </a:r>
            <a:r>
              <a:rPr lang="cs-CZ" sz="3100" err="1">
                <a:latin typeface="Consolas"/>
                <a:cs typeface="Segoe UI Light"/>
              </a:rPr>
              <a:t>ForeignKey</a:t>
            </a:r>
            <a:r>
              <a:rPr lang="cs-CZ" sz="3100">
                <a:latin typeface="Consolas"/>
                <a:cs typeface="Segoe UI Light"/>
              </a:rPr>
              <a:t>("</a:t>
            </a:r>
            <a:r>
              <a:rPr lang="cs-CZ" sz="3100" err="1">
                <a:latin typeface="Consolas"/>
                <a:cs typeface="Segoe UI Light"/>
              </a:rPr>
              <a:t>Author</a:t>
            </a:r>
            <a:r>
              <a:rPr lang="cs-CZ" sz="3100">
                <a:latin typeface="Consolas"/>
                <a:cs typeface="Segoe UI Light"/>
              </a:rPr>
              <a:t>")]</a:t>
            </a:r>
            <a:endParaRPr lang="en-US" sz="3100">
              <a:latin typeface="Consolas"/>
              <a:cs typeface="Segoe UI Ligh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100">
                <a:latin typeface="Consolas"/>
                <a:cs typeface="Segoe UI Light"/>
              </a:rPr>
              <a:t>[</a:t>
            </a:r>
            <a:r>
              <a:rPr lang="en-US" sz="3100" err="1">
                <a:latin typeface="Consolas"/>
                <a:cs typeface="Segoe UI Light"/>
              </a:rPr>
              <a:t>DatabaseGenerated</a:t>
            </a:r>
            <a:r>
              <a:rPr lang="en-US" sz="3100">
                <a:latin typeface="Consolas"/>
                <a:cs typeface="Segoe UI Light"/>
              </a:rPr>
              <a:t>]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100">
                <a:latin typeface="Consolas"/>
                <a:cs typeface="Segoe UI Light"/>
              </a:rPr>
              <a:t>Computed - </a:t>
            </a:r>
            <a:r>
              <a:rPr lang="en-US" sz="3600" err="1">
                <a:latin typeface="Segoe UI Light"/>
                <a:cs typeface="Segoe UI Light"/>
              </a:rPr>
              <a:t>neposílá</a:t>
            </a:r>
            <a:r>
              <a:rPr lang="en-US" sz="3600">
                <a:latin typeface="Segoe UI Light"/>
                <a:cs typeface="Segoe UI Light"/>
              </a:rPr>
              <a:t> se ani </a:t>
            </a:r>
            <a:r>
              <a:rPr lang="en-US" sz="3600" err="1">
                <a:latin typeface="Segoe UI Light"/>
                <a:cs typeface="Segoe UI Light"/>
              </a:rPr>
              <a:t>při</a:t>
            </a:r>
            <a:r>
              <a:rPr lang="en-US" sz="3600">
                <a:latin typeface="Segoe UI Light"/>
                <a:cs typeface="Segoe UI Light"/>
              </a:rPr>
              <a:t> INSERT ani </a:t>
            </a:r>
            <a:r>
              <a:rPr lang="en-US" sz="3600" err="1">
                <a:latin typeface="Segoe UI Light"/>
                <a:cs typeface="Segoe UI Light"/>
              </a:rPr>
              <a:t>při</a:t>
            </a:r>
            <a:r>
              <a:rPr lang="en-US" sz="3600">
                <a:latin typeface="Segoe UI Light"/>
                <a:cs typeface="Segoe UI Light"/>
              </a:rPr>
              <a:t> UPDATE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600">
                <a:latin typeface="Consolas"/>
                <a:cs typeface="Segoe UI Light"/>
                <a:hlinkClick r:id="rId2"/>
              </a:rPr>
              <a:t>https://docs.microsoft.com/en-us/sql/relational-databases/tables/specify-computed-columns-in-a-table?view=sql-server-ver15#to-add-a-computed-column-when-creating-a-table</a:t>
            </a:r>
            <a:r>
              <a:rPr lang="en-US" sz="2600">
                <a:latin typeface="Consolas"/>
                <a:cs typeface="Segoe UI Light"/>
              </a:rPr>
              <a:t> 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100">
                <a:latin typeface="Consolas"/>
                <a:cs typeface="Segoe UI Light"/>
              </a:rPr>
              <a:t>Identity - </a:t>
            </a:r>
            <a:r>
              <a:rPr lang="en-US" sz="3600" err="1">
                <a:latin typeface="Segoe UI Light"/>
                <a:cs typeface="Segoe UI Light"/>
              </a:rPr>
              <a:t>neposílá</a:t>
            </a:r>
            <a:r>
              <a:rPr lang="en-US" sz="3600">
                <a:latin typeface="Segoe UI Light"/>
                <a:cs typeface="Segoe UI Light"/>
              </a:rPr>
              <a:t> se </a:t>
            </a:r>
            <a:r>
              <a:rPr lang="en-US" sz="3600" err="1">
                <a:latin typeface="Segoe UI Light"/>
                <a:cs typeface="Segoe UI Light"/>
              </a:rPr>
              <a:t>při</a:t>
            </a:r>
            <a:r>
              <a:rPr lang="en-US" sz="3600">
                <a:latin typeface="Segoe UI Light"/>
                <a:cs typeface="Segoe UI Light"/>
              </a:rPr>
              <a:t> INSERT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100">
                <a:latin typeface="Consolas"/>
                <a:cs typeface="Segoe UI Light"/>
              </a:rPr>
              <a:t>None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cs-CZ" sz="3100">
                <a:latin typeface="Consolas"/>
                <a:cs typeface="Segoe UI Light"/>
              </a:rPr>
              <a:t>[</a:t>
            </a:r>
            <a:r>
              <a:rPr lang="cs-CZ" sz="3100" err="1">
                <a:latin typeface="Consolas"/>
                <a:cs typeface="Segoe UI Light"/>
              </a:rPr>
              <a:t>NotMapped</a:t>
            </a:r>
            <a:r>
              <a:rPr lang="cs-CZ" sz="3100">
                <a:latin typeface="Consolas"/>
                <a:cs typeface="Segoe UI Light"/>
              </a:rPr>
              <a:t>]</a:t>
            </a:r>
            <a:endParaRPr lang="en-US" sz="3100">
              <a:latin typeface="Consolas"/>
              <a:cs typeface="Segoe UI Ligh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100">
                <a:latin typeface="Consolas"/>
                <a:cs typeface="Segoe UI Light"/>
              </a:rPr>
              <a:t>[</a:t>
            </a:r>
            <a:r>
              <a:rPr lang="en-US" sz="3100" err="1">
                <a:latin typeface="Consolas"/>
                <a:cs typeface="Segoe UI Light"/>
              </a:rPr>
              <a:t>StringLength</a:t>
            </a:r>
            <a:r>
              <a:rPr lang="en-US" sz="3100">
                <a:latin typeface="Consolas"/>
                <a:cs typeface="Segoe UI Light"/>
              </a:rPr>
              <a:t>], [Required]</a:t>
            </a:r>
            <a:endParaRPr lang="en-US" sz="3100">
              <a:cs typeface="Segoe UI Ligh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100">
                <a:latin typeface="Consolas"/>
                <a:cs typeface="Segoe UI Light"/>
              </a:rPr>
              <a:t>[</a:t>
            </a:r>
            <a:r>
              <a:rPr lang="en-US" sz="3100" err="1">
                <a:latin typeface="Consolas"/>
                <a:cs typeface="Segoe UI Light"/>
              </a:rPr>
              <a:t>ConcurrencyCheck</a:t>
            </a:r>
            <a:r>
              <a:rPr lang="en-US" sz="3100">
                <a:latin typeface="Consolas"/>
                <a:cs typeface="Segoe UI Light"/>
              </a:rPr>
              <a:t>], [</a:t>
            </a:r>
            <a:r>
              <a:rPr lang="en-US" sz="3100" err="1">
                <a:latin typeface="Consolas"/>
                <a:cs typeface="Segoe UI Light"/>
              </a:rPr>
              <a:t>KeyLess</a:t>
            </a:r>
            <a:r>
              <a:rPr lang="en-US" sz="3100">
                <a:latin typeface="Consolas"/>
                <a:cs typeface="Segoe UI Light"/>
              </a:rPr>
              <a:t>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>
              <a:cs typeface="Segoe UI Ligh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cs-CZ" sz="3000">
              <a:latin typeface="Segoe UI Light"/>
              <a:cs typeface="Segoe U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01DCEE-5392-49D6-AEB7-18816F3A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97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B4A53A-A6E9-4962-9D3D-69AAEF95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0"/>
            <a:ext cx="10972800" cy="1143000"/>
          </a:xfrm>
        </p:spPr>
        <p:txBody>
          <a:bodyPr>
            <a:normAutofit/>
          </a:bodyPr>
          <a:lstStyle/>
          <a:p>
            <a:r>
              <a:rPr lang="cs-CZ"/>
              <a:t>Ukázka anotací</a:t>
            </a:r>
            <a:br>
              <a:rPr lang="en-US"/>
            </a:br>
            <a:r>
              <a:rPr lang="en-US" sz="2700"/>
              <a:t>Sample2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5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961A2E-081B-4D35-8B07-7F498741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latin typeface="Segoe UI"/>
                <a:cs typeface="Segoe UI"/>
              </a:rPr>
              <a:t>EF Core Migrace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1707F19-6874-4527-960B-AC803A409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latin typeface="Segoe UI Light"/>
                <a:cs typeface="Segoe UI Light"/>
              </a:rPr>
              <a:t>Co je migrace a proč je používat?</a:t>
            </a:r>
            <a:endParaRPr lang="en-US">
              <a:latin typeface="Segoe UI Light"/>
              <a:cs typeface="Segoe UI Light"/>
            </a:endParaRPr>
          </a:p>
          <a:p>
            <a:pPr lvl="1"/>
            <a:r>
              <a:rPr lang="cs-CZ">
                <a:latin typeface="Segoe UI Light"/>
                <a:cs typeface="Segoe UI Light"/>
              </a:rPr>
              <a:t>Způsob společně pracovat nad měnícím se modelem databáze</a:t>
            </a:r>
          </a:p>
          <a:p>
            <a:r>
              <a:rPr lang="cs-CZ">
                <a:latin typeface="Segoe UI Light"/>
                <a:cs typeface="Segoe UI Light"/>
              </a:rPr>
              <a:t>Alternativní řešení</a:t>
            </a:r>
            <a:endParaRPr lang="en-US">
              <a:latin typeface="Segoe UI Light"/>
              <a:cs typeface="Segoe UI Light"/>
            </a:endParaRPr>
          </a:p>
          <a:p>
            <a:pPr lvl="1"/>
            <a:r>
              <a:rPr lang="cs-CZ">
                <a:latin typeface="Segoe UI Light"/>
                <a:cs typeface="Segoe UI Light"/>
              </a:rPr>
              <a:t>SQL </a:t>
            </a:r>
            <a:r>
              <a:rPr lang="cs-CZ" err="1">
                <a:latin typeface="Segoe UI Light"/>
                <a:cs typeface="Segoe UI Light"/>
              </a:rPr>
              <a:t>change</a:t>
            </a:r>
            <a:r>
              <a:rPr lang="cs-CZ">
                <a:latin typeface="Segoe UI Light"/>
                <a:cs typeface="Segoe UI Light"/>
              </a:rPr>
              <a:t> scripty, SQL Server Data </a:t>
            </a:r>
            <a:r>
              <a:rPr lang="cs-CZ" err="1">
                <a:latin typeface="Segoe UI Light"/>
                <a:cs typeface="Segoe UI Light"/>
              </a:rPr>
              <a:t>Tools</a:t>
            </a:r>
            <a:endParaRPr lang="cs-CZ">
              <a:latin typeface="Segoe UI Light"/>
              <a:cs typeface="Segoe UI Light"/>
            </a:endParaRPr>
          </a:p>
          <a:p>
            <a:r>
              <a:rPr lang="cs-CZ">
                <a:latin typeface="Segoe UI Light"/>
                <a:cs typeface="Segoe UI Light"/>
              </a:rPr>
              <a:t>EF </a:t>
            </a:r>
            <a:r>
              <a:rPr lang="cs-CZ" err="1">
                <a:latin typeface="Segoe UI Light"/>
                <a:cs typeface="Segoe UI Light"/>
              </a:rPr>
              <a:t>Core</a:t>
            </a:r>
            <a:r>
              <a:rPr lang="cs-CZ">
                <a:latin typeface="Segoe UI Light"/>
                <a:cs typeface="Segoe UI Light"/>
              </a:rPr>
              <a:t> migrace</a:t>
            </a:r>
          </a:p>
          <a:p>
            <a:pPr lvl="1"/>
            <a:r>
              <a:rPr lang="cs-CZ">
                <a:latin typeface="Segoe UI Light"/>
                <a:cs typeface="Segoe UI Light"/>
              </a:rPr>
              <a:t>Snadné verzování</a:t>
            </a:r>
            <a:endParaRPr lang="en-US">
              <a:latin typeface="Segoe UI Light"/>
              <a:cs typeface="Segoe UI Light"/>
            </a:endParaRPr>
          </a:p>
          <a:p>
            <a:pPr lvl="1"/>
            <a:r>
              <a:rPr lang="en-US">
                <a:latin typeface="Segoe UI Light"/>
                <a:cs typeface="Segoe UI Light"/>
              </a:rPr>
              <a:t>Sou</a:t>
            </a:r>
            <a:r>
              <a:rPr lang="cs-CZ">
                <a:latin typeface="Segoe UI Light"/>
                <a:cs typeface="Segoe UI Light"/>
              </a:rPr>
              <a:t>částí migrací jsou i </a:t>
            </a:r>
            <a:r>
              <a:rPr lang="cs-CZ" err="1">
                <a:latin typeface="Segoe UI Light"/>
                <a:cs typeface="Segoe UI Light"/>
              </a:rPr>
              <a:t>seed</a:t>
            </a:r>
            <a:r>
              <a:rPr lang="cs-CZ">
                <a:latin typeface="Segoe UI Light"/>
                <a:cs typeface="Segoe UI Light"/>
              </a:rPr>
              <a:t> data</a:t>
            </a:r>
          </a:p>
          <a:p>
            <a:pPr lvl="1"/>
            <a:r>
              <a:rPr lang="cs-CZ">
                <a:latin typeface="Segoe UI Light"/>
                <a:cs typeface="Segoe UI Light"/>
              </a:rPr>
              <a:t>Databázový </a:t>
            </a:r>
            <a:r>
              <a:rPr lang="cs-CZ" err="1">
                <a:latin typeface="Segoe UI Light"/>
                <a:cs typeface="Segoe UI Light"/>
              </a:rPr>
              <a:t>snapshot</a:t>
            </a:r>
            <a:endParaRPr lang="cs-CZ"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1337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961A2E-081B-4D35-8B07-7F498741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latin typeface="Segoe UI"/>
                <a:cs typeface="Segoe UI"/>
              </a:rPr>
              <a:t>EF </a:t>
            </a:r>
            <a:r>
              <a:rPr lang="cs-CZ" err="1">
                <a:latin typeface="Segoe UI"/>
                <a:cs typeface="Segoe UI"/>
              </a:rPr>
              <a:t>Core</a:t>
            </a:r>
            <a:r>
              <a:rPr lang="cs-CZ">
                <a:latin typeface="Segoe UI"/>
                <a:cs typeface="Segoe UI"/>
              </a:rPr>
              <a:t> </a:t>
            </a:r>
            <a:r>
              <a:rPr lang="en-US">
                <a:latin typeface="Segoe UI"/>
                <a:cs typeface="Segoe UI"/>
              </a:rPr>
              <a:t>Tools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1707F19-6874-4527-960B-AC803A409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cs-CZ" sz="5100" dirty="0" err="1">
                <a:latin typeface="Consolas" panose="020B0609020204030204" pitchFamily="49" charset="0"/>
                <a:cs typeface="Segoe UI Light"/>
              </a:rPr>
              <a:t>Install-Package</a:t>
            </a:r>
            <a:r>
              <a:rPr lang="cs-CZ" sz="5100" dirty="0">
                <a:latin typeface="Consolas" panose="020B0609020204030204" pitchFamily="49" charset="0"/>
                <a:cs typeface="Segoe UI Light"/>
              </a:rPr>
              <a:t> </a:t>
            </a:r>
            <a:r>
              <a:rPr lang="cs-CZ" sz="5100" dirty="0" err="1">
                <a:latin typeface="Consolas" panose="020B0609020204030204" pitchFamily="49" charset="0"/>
                <a:cs typeface="Segoe UI Light"/>
              </a:rPr>
              <a:t>Microsoft.EntityFrameworkCore.Tools</a:t>
            </a:r>
            <a:endParaRPr lang="cs-CZ" sz="5100" dirty="0">
              <a:latin typeface="Consolas" panose="020B0609020204030204" pitchFamily="49" charset="0"/>
              <a:cs typeface="Segoe UI Light"/>
            </a:endParaRPr>
          </a:p>
          <a:p>
            <a:endParaRPr lang="en-US" sz="3800" dirty="0">
              <a:latin typeface="Consolas" panose="020B0609020204030204" pitchFamily="49" charset="0"/>
              <a:cs typeface="Segoe UI Light"/>
            </a:endParaRPr>
          </a:p>
          <a:p>
            <a:r>
              <a:rPr lang="en-US" sz="3400" dirty="0"/>
              <a:t>N</a:t>
            </a:r>
            <a:r>
              <a:rPr lang="cs-CZ" sz="3400" dirty="0" err="1"/>
              <a:t>ástroj</a:t>
            </a:r>
            <a:r>
              <a:rPr lang="cs-CZ" sz="3400" dirty="0"/>
              <a:t> na vytváření migrací a skriptů</a:t>
            </a:r>
          </a:p>
          <a:p>
            <a:pPr lvl="1"/>
            <a:r>
              <a:rPr lang="cs-CZ" sz="3400" dirty="0">
                <a:solidFill>
                  <a:srgbClr val="000000"/>
                </a:solidFill>
              </a:rPr>
              <a:t>Přidání nových migrací 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Add-Migration</a:t>
            </a:r>
            <a:endParaRPr lang="cs-CZ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3400" dirty="0">
                <a:solidFill>
                  <a:srgbClr val="000000"/>
                </a:solidFill>
              </a:rPr>
              <a:t>Shození celé databáze 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Drop-Database</a:t>
            </a:r>
            <a:endParaRPr lang="cs-CZ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3400" dirty="0">
                <a:solidFill>
                  <a:srgbClr val="000000"/>
                </a:solidFill>
              </a:rPr>
              <a:t>Načtení aktuálních informací o </a:t>
            </a:r>
            <a:r>
              <a:rPr lang="cs-CZ" sz="3400" dirty="0" err="1">
                <a:solidFill>
                  <a:srgbClr val="000000"/>
                </a:solidFill>
              </a:rPr>
              <a:t>DbContextu</a:t>
            </a:r>
            <a:r>
              <a:rPr lang="cs-CZ" sz="3400" dirty="0">
                <a:solidFill>
                  <a:srgbClr val="000000"/>
                </a:solidFill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Get-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cs-CZ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3400" dirty="0">
                <a:solidFill>
                  <a:srgbClr val="000000"/>
                </a:solidFill>
              </a:rPr>
              <a:t>Výpis migrací 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Get-Migration </a:t>
            </a:r>
            <a:endParaRPr lang="cs-CZ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3400" dirty="0">
                <a:solidFill>
                  <a:srgbClr val="000000"/>
                </a:solidFill>
              </a:rPr>
              <a:t>Smazání poslední migrace 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Remove-Migration </a:t>
            </a:r>
            <a:endParaRPr lang="cs-CZ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3400" dirty="0">
                <a:solidFill>
                  <a:srgbClr val="000000"/>
                </a:solidFill>
              </a:rPr>
              <a:t>Vytvoření modelu z existující databáze (Database </a:t>
            </a:r>
            <a:r>
              <a:rPr lang="cs-CZ" sz="3400" dirty="0" err="1">
                <a:solidFill>
                  <a:srgbClr val="000000"/>
                </a:solidFill>
              </a:rPr>
              <a:t>first</a:t>
            </a:r>
            <a:r>
              <a:rPr lang="cs-CZ" sz="3400" dirty="0">
                <a:solidFill>
                  <a:srgbClr val="000000"/>
                </a:solidFill>
              </a:rPr>
              <a:t>) 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Scaffold-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cs-CZ" sz="3400" dirty="0">
              <a:solidFill>
                <a:srgbClr val="000000"/>
              </a:solidFill>
            </a:endParaRPr>
          </a:p>
          <a:p>
            <a:pPr lvl="1"/>
            <a:r>
              <a:rPr lang="cs-CZ" sz="3400" dirty="0">
                <a:solidFill>
                  <a:srgbClr val="000000"/>
                </a:solidFill>
              </a:rPr>
              <a:t>Vytvoření SQL skriptu z existující databáze 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Script-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</a:t>
            </a:r>
            <a:endParaRPr lang="cs-CZ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3400" dirty="0">
                <a:solidFill>
                  <a:srgbClr val="000000"/>
                </a:solidFill>
              </a:rPr>
              <a:t>Vytvoření SQL skriptu z existující migrace 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Script-Migration</a:t>
            </a:r>
            <a:endParaRPr lang="cs-CZ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3400" dirty="0">
                <a:solidFill>
                  <a:srgbClr val="000000"/>
                </a:solidFill>
              </a:rPr>
              <a:t>Populace změn do databáze 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Update-Database</a:t>
            </a:r>
            <a:endParaRPr lang="cs-CZ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100" dirty="0">
                <a:solidFill>
                  <a:srgbClr val="000000"/>
                </a:solidFill>
                <a:latin typeface="Consolas" panose="020B0609020204030204" pitchFamily="49" charset="0"/>
              </a:rPr>
              <a:t>Get-Help </a:t>
            </a:r>
            <a:r>
              <a:rPr lang="en-US" sz="5100" dirty="0" err="1">
                <a:solidFill>
                  <a:srgbClr val="000000"/>
                </a:solidFill>
                <a:latin typeface="Consolas" panose="020B0609020204030204" pitchFamily="49" charset="0"/>
              </a:rPr>
              <a:t>about_EntityFrameworkCore</a:t>
            </a:r>
            <a:endParaRPr lang="cs-CZ" sz="5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10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961A2E-081B-4D35-8B07-7F498741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latin typeface="Segoe UI"/>
                <a:cs typeface="Segoe UI"/>
              </a:rPr>
              <a:t>EF </a:t>
            </a:r>
            <a:r>
              <a:rPr lang="cs-CZ" err="1">
                <a:latin typeface="Segoe UI"/>
                <a:cs typeface="Segoe UI"/>
              </a:rPr>
              <a:t>Core</a:t>
            </a:r>
            <a:r>
              <a:rPr lang="cs-CZ">
                <a:latin typeface="Segoe UI"/>
                <a:cs typeface="Segoe UI"/>
              </a:rPr>
              <a:t> </a:t>
            </a:r>
            <a:r>
              <a:rPr lang="en-US">
                <a:latin typeface="Segoe UI"/>
                <a:cs typeface="Segoe UI"/>
              </a:rPr>
              <a:t>Tools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1707F19-6874-4527-960B-AC803A409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685800" indent="-571500">
              <a:lnSpc>
                <a:spcPct val="80000"/>
              </a:lnSpc>
            </a:pPr>
            <a:r>
              <a:rPr lang="cs-CZ" sz="4000" err="1">
                <a:solidFill>
                  <a:srgbClr val="000000"/>
                </a:solidFill>
                <a:latin typeface="Consolas" panose="020B0609020204030204" pitchFamily="49" charset="0"/>
              </a:rPr>
              <a:t>Add-Migration</a:t>
            </a:r>
            <a:r>
              <a:rPr lang="cs-CZ" sz="4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4000" err="1">
                <a:solidFill>
                  <a:srgbClr val="000000"/>
                </a:solidFill>
                <a:latin typeface="Consolas" panose="020B0609020204030204" pitchFamily="49" charset="0"/>
              </a:rPr>
              <a:t>Initial</a:t>
            </a:r>
            <a:endParaRPr lang="cs-CZ" sz="4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85850" lvl="1" indent="-571500">
              <a:lnSpc>
                <a:spcPct val="80000"/>
              </a:lnSpc>
            </a:pPr>
            <a:r>
              <a:rPr lang="cs-CZ" sz="360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Vytvoří se počáteční migrace </a:t>
            </a:r>
          </a:p>
          <a:p>
            <a:pPr marL="1085850" lvl="1" indent="-571500">
              <a:lnSpc>
                <a:spcPct val="80000"/>
              </a:lnSpc>
            </a:pPr>
            <a:r>
              <a:rPr lang="cs-CZ" sz="3600">
                <a:solidFill>
                  <a:srgbClr val="000000"/>
                </a:solidFill>
                <a:latin typeface="Segoe UI Light"/>
                <a:cs typeface="Segoe UI Light"/>
              </a:rPr>
              <a:t>Vytvoří se </a:t>
            </a:r>
            <a:r>
              <a:rPr lang="cs-CZ" sz="3600" err="1">
                <a:solidFill>
                  <a:srgbClr val="000000"/>
                </a:solidFill>
                <a:latin typeface="Consolas" panose="020B0609020204030204" pitchFamily="49" charset="0"/>
                <a:cs typeface="Segoe UI Light"/>
              </a:rPr>
              <a:t>AppDbContextModelSnapshot.cs</a:t>
            </a:r>
            <a:r>
              <a:rPr lang="cs-CZ" sz="3600">
                <a:solidFill>
                  <a:srgbClr val="000000"/>
                </a:solidFill>
                <a:latin typeface="Segoe UI Light"/>
                <a:cs typeface="Segoe UI Light"/>
              </a:rPr>
              <a:t> je popsán „</a:t>
            </a:r>
            <a:r>
              <a:rPr lang="cs-CZ" sz="3600" err="1">
                <a:solidFill>
                  <a:srgbClr val="000000"/>
                </a:solidFill>
                <a:latin typeface="Segoe UI Light"/>
                <a:cs typeface="Segoe UI Light"/>
              </a:rPr>
              <a:t>předpokládáný</a:t>
            </a:r>
            <a:r>
              <a:rPr lang="cs-CZ" sz="3600">
                <a:solidFill>
                  <a:srgbClr val="000000"/>
                </a:solidFill>
                <a:latin typeface="Segoe UI Light"/>
                <a:cs typeface="Segoe UI Light"/>
              </a:rPr>
              <a:t>“ model databáze</a:t>
            </a:r>
          </a:p>
          <a:p>
            <a:pPr marL="1485900" lvl="2" indent="-571500">
              <a:lnSpc>
                <a:spcPct val="80000"/>
              </a:lnSpc>
            </a:pPr>
            <a:r>
              <a:rPr lang="cs-CZ" sz="3200">
                <a:solidFill>
                  <a:srgbClr val="000000"/>
                </a:solidFill>
                <a:latin typeface="Segoe UI Light"/>
                <a:cs typeface="Segoe UI Light"/>
              </a:rPr>
              <a:t>Při vytvoření další migrace se tento model používá pro zjištění co se změnilo od poslední migrace</a:t>
            </a:r>
            <a:endParaRPr lang="en-US" sz="3200">
              <a:solidFill>
                <a:srgbClr val="000000"/>
              </a:solidFill>
              <a:latin typeface="Segoe UI Light"/>
              <a:cs typeface="Segoe UI Light"/>
            </a:endParaRPr>
          </a:p>
          <a:p>
            <a:pPr marL="1085850" lvl="1" indent="-571500">
              <a:lnSpc>
                <a:spcPct val="80000"/>
              </a:lnSpc>
            </a:pPr>
            <a:r>
              <a:rPr lang="en-US" sz="3600">
                <a:solidFill>
                  <a:srgbClr val="000000"/>
                </a:solidFill>
                <a:latin typeface="Segoe UI Light"/>
                <a:cs typeface="Segoe UI Light"/>
              </a:rPr>
              <a:t>Vy</a:t>
            </a:r>
            <a:r>
              <a:rPr lang="cs-CZ" sz="3600">
                <a:solidFill>
                  <a:srgbClr val="000000"/>
                </a:solidFill>
                <a:latin typeface="Segoe UI Light"/>
                <a:cs typeface="Segoe UI Light"/>
              </a:rPr>
              <a:t>tvoří se </a:t>
            </a:r>
            <a:r>
              <a:rPr lang="cs-CZ" sz="3600" err="1">
                <a:solidFill>
                  <a:srgbClr val="000000"/>
                </a:solidFill>
                <a:latin typeface="Consolas"/>
                <a:cs typeface="Segoe UI Light"/>
              </a:rPr>
              <a:t>Designer.cs</a:t>
            </a:r>
            <a:r>
              <a:rPr lang="cs-CZ" sz="3600">
                <a:solidFill>
                  <a:srgbClr val="000000"/>
                </a:solidFill>
                <a:latin typeface="Segoe UI Light"/>
                <a:cs typeface="Segoe UI Light"/>
              </a:rPr>
              <a:t> který se používá pokud bude potřeba se do této konkrétní migrace vrátit</a:t>
            </a:r>
          </a:p>
          <a:p>
            <a:pPr marL="1085850" lvl="1" indent="-571500">
              <a:lnSpc>
                <a:spcPct val="80000"/>
              </a:lnSpc>
            </a:pPr>
            <a:r>
              <a:rPr lang="cs-CZ" sz="3600">
                <a:solidFill>
                  <a:srgbClr val="000000"/>
                </a:solidFill>
                <a:latin typeface="Segoe UI Light"/>
                <a:cs typeface="Segoe UI Light"/>
              </a:rPr>
              <a:t>Do databáze se EF </a:t>
            </a:r>
            <a:r>
              <a:rPr lang="cs-CZ" sz="3600" err="1">
                <a:solidFill>
                  <a:srgbClr val="000000"/>
                </a:solidFill>
                <a:latin typeface="Segoe UI Light"/>
                <a:cs typeface="Segoe UI Light"/>
              </a:rPr>
              <a:t>Core</a:t>
            </a:r>
            <a:r>
              <a:rPr lang="cs-CZ" sz="3600">
                <a:solidFill>
                  <a:srgbClr val="000000"/>
                </a:solidFill>
                <a:latin typeface="Segoe UI Light"/>
                <a:cs typeface="Segoe UI Light"/>
              </a:rPr>
              <a:t> vůbec nekouká</a:t>
            </a:r>
          </a:p>
        </p:txBody>
      </p:sp>
    </p:spTree>
    <p:extLst>
      <p:ext uri="{BB962C8B-B14F-4D97-AF65-F5344CB8AC3E}">
        <p14:creationId xmlns:p14="http://schemas.microsoft.com/office/powerpoint/2010/main" val="182794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961A2E-081B-4D35-8B07-7F498741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latin typeface="Segoe UI"/>
                <a:cs typeface="Segoe UI"/>
              </a:rPr>
              <a:t>EF </a:t>
            </a:r>
            <a:r>
              <a:rPr lang="cs-CZ" err="1">
                <a:latin typeface="Segoe UI"/>
                <a:cs typeface="Segoe UI"/>
              </a:rPr>
              <a:t>Core</a:t>
            </a:r>
            <a:r>
              <a:rPr lang="cs-CZ">
                <a:latin typeface="Segoe UI"/>
                <a:cs typeface="Segoe UI"/>
              </a:rPr>
              <a:t> </a:t>
            </a:r>
            <a:r>
              <a:rPr lang="en-US">
                <a:latin typeface="Segoe UI"/>
                <a:cs typeface="Segoe UI"/>
              </a:rPr>
              <a:t>Tools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1707F19-6874-4527-960B-AC803A409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685800" indent="-571500">
              <a:lnSpc>
                <a:spcPct val="80000"/>
              </a:lnSpc>
            </a:pPr>
            <a:r>
              <a:rPr lang="cs-CZ" sz="4000">
                <a:solidFill>
                  <a:srgbClr val="000000"/>
                </a:solidFill>
                <a:latin typeface="Consolas" panose="020B0609020204030204" pitchFamily="49" charset="0"/>
              </a:rPr>
              <a:t>Update-database</a:t>
            </a:r>
          </a:p>
          <a:p>
            <a:pPr marL="1085850" lvl="1" indent="-571500">
              <a:lnSpc>
                <a:spcPct val="80000"/>
              </a:lnSpc>
            </a:pPr>
            <a:r>
              <a:rPr lang="cs-CZ" sz="360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Vytvoří se databáze, pokud ještě nebyla vytvořená</a:t>
            </a:r>
          </a:p>
          <a:p>
            <a:pPr marL="1085850" lvl="1" indent="-571500">
              <a:lnSpc>
                <a:spcPct val="80000"/>
              </a:lnSpc>
            </a:pPr>
            <a:r>
              <a:rPr lang="cs-CZ" sz="3600">
                <a:solidFill>
                  <a:srgbClr val="000000"/>
                </a:solidFill>
              </a:rPr>
              <a:t>Z databáze se načtou záznamy z tabulky </a:t>
            </a:r>
            <a:r>
              <a:rPr lang="cs-CZ" sz="3600">
                <a:solidFill>
                  <a:srgbClr val="000000"/>
                </a:solidFill>
                <a:latin typeface="Consolas" panose="020B0609020204030204" pitchFamily="49" charset="0"/>
              </a:rPr>
              <a:t>__</a:t>
            </a:r>
            <a:r>
              <a:rPr lang="cs-CZ" sz="3600" err="1">
                <a:solidFill>
                  <a:srgbClr val="000000"/>
                </a:solidFill>
                <a:latin typeface="Consolas" panose="020B0609020204030204" pitchFamily="49" charset="0"/>
              </a:rPr>
              <a:t>EFMigrationsHistory</a:t>
            </a:r>
            <a:endParaRPr lang="cs-CZ" sz="3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85850" lvl="1" indent="-571500">
              <a:lnSpc>
                <a:spcPct val="80000"/>
              </a:lnSpc>
            </a:pPr>
            <a:r>
              <a:rPr lang="cs-CZ" sz="360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Podle poslední aplikované migrace z tabulky se nové migrace začnou aplikovat</a:t>
            </a:r>
          </a:p>
          <a:p>
            <a:pPr marL="1485900" lvl="2" indent="-571500">
              <a:lnSpc>
                <a:spcPct val="80000"/>
              </a:lnSpc>
            </a:pPr>
            <a:r>
              <a:rPr lang="cs-CZ" sz="3200">
                <a:solidFill>
                  <a:srgbClr val="000000"/>
                </a:solidFill>
              </a:rPr>
              <a:t>Začnou se provádět </a:t>
            </a:r>
            <a:r>
              <a:rPr lang="cs-CZ" sz="3200">
                <a:solidFill>
                  <a:srgbClr val="000000"/>
                </a:solidFill>
                <a:latin typeface="Consolas" panose="020B0609020204030204" pitchFamily="49" charset="0"/>
              </a:rPr>
              <a:t>Up</a:t>
            </a:r>
            <a:r>
              <a:rPr lang="cs-CZ" sz="3200">
                <a:solidFill>
                  <a:srgbClr val="000000"/>
                </a:solidFill>
              </a:rPr>
              <a:t> metody</a:t>
            </a:r>
          </a:p>
          <a:p>
            <a:pPr marL="1085850" lvl="1" indent="-571500">
              <a:lnSpc>
                <a:spcPct val="80000"/>
              </a:lnSpc>
            </a:pPr>
            <a:r>
              <a:rPr lang="cs-CZ" sz="3600">
                <a:solidFill>
                  <a:srgbClr val="000000"/>
                </a:solidFill>
              </a:rPr>
              <a:t>Po každé aplikované migraci se zapíše záznam do </a:t>
            </a:r>
            <a:r>
              <a:rPr lang="cs-CZ" sz="3600">
                <a:solidFill>
                  <a:srgbClr val="000000"/>
                </a:solidFill>
                <a:latin typeface="Consolas" panose="020B0609020204030204" pitchFamily="49" charset="0"/>
              </a:rPr>
              <a:t>__</a:t>
            </a:r>
            <a:r>
              <a:rPr lang="cs-CZ" sz="3600" err="1">
                <a:solidFill>
                  <a:srgbClr val="000000"/>
                </a:solidFill>
                <a:latin typeface="Consolas" panose="020B0609020204030204" pitchFamily="49" charset="0"/>
              </a:rPr>
              <a:t>EFMigrationsHistory</a:t>
            </a:r>
            <a:r>
              <a:rPr lang="cs-CZ" sz="3600">
                <a:solidFill>
                  <a:srgbClr val="000000"/>
                </a:solidFill>
                <a:latin typeface="Consolas" panose="020B0609020204030204" pitchFamily="49" charset="0"/>
                <a:cs typeface="Segoe UI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245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B4A53A-A6E9-4962-9D3D-69AAEF95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0"/>
            <a:ext cx="10972800" cy="1143000"/>
          </a:xfrm>
        </p:spPr>
        <p:txBody>
          <a:bodyPr>
            <a:normAutofit/>
          </a:bodyPr>
          <a:lstStyle/>
          <a:p>
            <a:r>
              <a:rPr lang="en-US" err="1"/>
              <a:t>Uk</a:t>
            </a:r>
            <a:r>
              <a:rPr lang="cs-CZ" err="1"/>
              <a:t>ázka</a:t>
            </a:r>
            <a:r>
              <a:rPr lang="cs-CZ"/>
              <a:t> migrací</a:t>
            </a:r>
            <a:br>
              <a:rPr lang="en-US"/>
            </a:br>
            <a:r>
              <a:rPr lang="en-US" sz="2700"/>
              <a:t>Sample3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0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961A2E-081B-4D35-8B07-7F498741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>
                <a:latin typeface="Segoe UI"/>
                <a:cs typeface="Segoe UI"/>
              </a:rPr>
              <a:t>Code</a:t>
            </a:r>
            <a:r>
              <a:rPr lang="cs-CZ">
                <a:latin typeface="Segoe UI"/>
                <a:cs typeface="Segoe UI"/>
              </a:rPr>
              <a:t> </a:t>
            </a:r>
            <a:r>
              <a:rPr lang="cs-CZ" err="1">
                <a:latin typeface="Segoe UI"/>
                <a:cs typeface="Segoe UI"/>
              </a:rPr>
              <a:t>First</a:t>
            </a:r>
            <a:r>
              <a:rPr lang="cs-CZ">
                <a:latin typeface="Segoe UI"/>
                <a:cs typeface="Segoe UI"/>
              </a:rPr>
              <a:t> – Model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1707F19-6874-4527-960B-AC803A409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685800" indent="-571500">
              <a:lnSpc>
                <a:spcPct val="80000"/>
              </a:lnSpc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DeleteBehavior.Cascade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85850" lvl="1" indent="-571500">
              <a:lnSpc>
                <a:spcPct val="80000"/>
              </a:lnSpc>
            </a:pPr>
            <a:r>
              <a:rPr lang="cs-CZ" sz="3200" dirty="0">
                <a:solidFill>
                  <a:srgbClr val="000000"/>
                </a:solidFill>
              </a:rPr>
              <a:t>Defaultní chování</a:t>
            </a:r>
          </a:p>
          <a:p>
            <a:pPr marL="1085850" lvl="1" indent="-571500">
              <a:lnSpc>
                <a:spcPct val="80000"/>
              </a:lnSpc>
            </a:pPr>
            <a:r>
              <a:rPr lang="cs-CZ" sz="3200" dirty="0">
                <a:solidFill>
                  <a:srgbClr val="000000"/>
                </a:solidFill>
              </a:rPr>
              <a:t>Závislé entity jsou smazané spolu s rodičem</a:t>
            </a:r>
            <a:endParaRPr lang="cs-CZ" sz="5400" dirty="0">
              <a:solidFill>
                <a:srgbClr val="000000"/>
              </a:solidFill>
            </a:endParaRPr>
          </a:p>
          <a:p>
            <a:pPr marL="685800" indent="-571500">
              <a:lnSpc>
                <a:spcPct val="80000"/>
              </a:lnSpc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DeleteBehavior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Restrict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85850" lvl="1" indent="-571500">
              <a:lnSpc>
                <a:spcPct val="80000"/>
              </a:lnSpc>
            </a:pPr>
            <a:r>
              <a:rPr lang="cs-CZ" sz="3600" dirty="0">
                <a:solidFill>
                  <a:srgbClr val="000000"/>
                </a:solidFill>
              </a:rPr>
              <a:t>Ve smyslu omezení toho mazání</a:t>
            </a:r>
          </a:p>
          <a:p>
            <a:pPr marL="1085850" lvl="1" indent="-571500">
              <a:lnSpc>
                <a:spcPct val="80000"/>
              </a:lnSpc>
            </a:pPr>
            <a:r>
              <a:rPr lang="cs-CZ" sz="3600" dirty="0">
                <a:solidFill>
                  <a:srgbClr val="000000"/>
                </a:solidFill>
                <a:latin typeface="Segoe UI Light"/>
                <a:cs typeface="Segoe UI Light"/>
              </a:rPr>
              <a:t>V SQL serveru funguje stejně jako </a:t>
            </a:r>
            <a:r>
              <a:rPr lang="cs-CZ" sz="3600" dirty="0" err="1">
                <a:solidFill>
                  <a:srgbClr val="000000"/>
                </a:solidFill>
                <a:latin typeface="Consolas"/>
                <a:cs typeface="Segoe UI Light"/>
              </a:rPr>
              <a:t>NoAction</a:t>
            </a:r>
            <a:endParaRPr lang="cs-CZ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85850" lvl="1" indent="-571500">
              <a:lnSpc>
                <a:spcPct val="80000"/>
              </a:lnSpc>
            </a:pPr>
            <a:r>
              <a:rPr lang="cs-CZ" sz="3600" dirty="0">
                <a:solidFill>
                  <a:srgbClr val="000000"/>
                </a:solidFill>
              </a:rPr>
              <a:t>Pokud jsou vazby nepovinné, nastaví na </a:t>
            </a:r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cs-CZ" sz="3600" dirty="0">
                <a:solidFill>
                  <a:srgbClr val="000000"/>
                </a:solidFill>
              </a:rPr>
              <a:t>, jinak vyhodí výjimku</a:t>
            </a:r>
          </a:p>
          <a:p>
            <a:pPr marL="685800" indent="-571500">
              <a:lnSpc>
                <a:spcPct val="80000"/>
              </a:lnSpc>
            </a:pPr>
            <a:r>
              <a:rPr lang="cs-CZ" dirty="0">
                <a:solidFill>
                  <a:srgbClr val="000000"/>
                </a:solidFill>
              </a:rPr>
              <a:t>Načtení závislých entit  a jejich relace hrají roli na tom která akce mazání se provede</a:t>
            </a:r>
          </a:p>
          <a:p>
            <a:pPr marL="1085850" lvl="1" indent="-571500">
              <a:lnSpc>
                <a:spcPct val="80000"/>
              </a:lnSpc>
            </a:pPr>
            <a:r>
              <a:rPr lang="cs-CZ" dirty="0">
                <a:solidFill>
                  <a:srgbClr val="000000"/>
                </a:solidFill>
                <a:hlinkClick r:id="rId2"/>
              </a:rPr>
              <a:t>https://docs.microsoft.com/en-us/ef/core/saving/cascade-delete</a:t>
            </a:r>
            <a:endParaRPr lang="cs-CZ" dirty="0">
              <a:solidFill>
                <a:srgbClr val="000000"/>
              </a:solidFill>
            </a:endParaRPr>
          </a:p>
          <a:p>
            <a:pPr marL="1085850" lvl="1" indent="-571500">
              <a:lnSpc>
                <a:spcPct val="80000"/>
              </a:lnSpc>
            </a:pPr>
            <a:endParaRPr lang="cs-CZ" dirty="0">
              <a:solidFill>
                <a:srgbClr val="000000"/>
              </a:solidFill>
            </a:endParaRPr>
          </a:p>
          <a:p>
            <a:pPr marL="1085850" lvl="1" indent="-571500">
              <a:lnSpc>
                <a:spcPct val="80000"/>
              </a:lnSpc>
            </a:pPr>
            <a:endParaRPr lang="cs-CZ" sz="3600" dirty="0">
              <a:solidFill>
                <a:srgbClr val="000000"/>
              </a:solidFill>
            </a:endParaRPr>
          </a:p>
          <a:p>
            <a:pPr marL="685800" indent="-571500">
              <a:lnSpc>
                <a:spcPct val="80000"/>
              </a:lnSpc>
            </a:pPr>
            <a:endParaRPr lang="cs-CZ" sz="4000" dirty="0">
              <a:solidFill>
                <a:srgbClr val="000000"/>
              </a:solidFill>
            </a:endParaRPr>
          </a:p>
          <a:p>
            <a:pPr marL="685800" indent="-571500">
              <a:lnSpc>
                <a:spcPct val="80000"/>
              </a:lnSpc>
            </a:pPr>
            <a:endParaRPr lang="en-US" sz="3600" dirty="0">
              <a:solidFill>
                <a:srgbClr val="000000"/>
              </a:solidFill>
            </a:endParaRPr>
          </a:p>
          <a:p>
            <a:pPr marL="685800" indent="-571500">
              <a:lnSpc>
                <a:spcPct val="80000"/>
              </a:lnSpc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71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961A2E-081B-4D35-8B07-7F498741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>
                <a:latin typeface="Segoe UI"/>
                <a:cs typeface="Segoe UI"/>
              </a:rPr>
              <a:t>Code</a:t>
            </a:r>
            <a:r>
              <a:rPr lang="cs-CZ">
                <a:latin typeface="Segoe UI"/>
                <a:cs typeface="Segoe UI"/>
              </a:rPr>
              <a:t> </a:t>
            </a:r>
            <a:r>
              <a:rPr lang="cs-CZ" err="1">
                <a:latin typeface="Segoe UI"/>
                <a:cs typeface="Segoe UI"/>
              </a:rPr>
              <a:t>First</a:t>
            </a:r>
            <a:r>
              <a:rPr lang="cs-CZ">
                <a:latin typeface="Segoe UI"/>
                <a:cs typeface="Segoe UI"/>
              </a:rPr>
              <a:t> - Model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1707F19-6874-4527-960B-AC803A409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71500" indent="-457200">
              <a:lnSpc>
                <a:spcPct val="80000"/>
              </a:lnSpc>
            </a:pPr>
            <a:r>
              <a:rPr lang="cs-CZ" sz="4000">
                <a:solidFill>
                  <a:srgbClr val="000000"/>
                </a:solidFill>
              </a:rPr>
              <a:t>Povinná vazba</a:t>
            </a:r>
          </a:p>
          <a:p>
            <a:pPr marL="971550" lvl="1" indent="-457200">
              <a:lnSpc>
                <a:spcPct val="80000"/>
              </a:lnSpc>
            </a:pPr>
            <a:r>
              <a:rPr lang="cs-CZ" sz="3600">
                <a:solidFill>
                  <a:srgbClr val="000000"/>
                </a:solidFill>
              </a:rPr>
              <a:t>Vázané entity jsou načtené </a:t>
            </a:r>
            <a:r>
              <a:rPr lang="cs-CZ" sz="3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3600" err="1">
                <a:solidFill>
                  <a:srgbClr val="000000"/>
                </a:solidFill>
                <a:latin typeface="Consolas" panose="020B0609020204030204" pitchFamily="49" charset="0"/>
              </a:rPr>
              <a:t>Cascade</a:t>
            </a:r>
            <a:r>
              <a:rPr lang="cs-CZ" sz="3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971550" lvl="1" indent="-457200">
              <a:lnSpc>
                <a:spcPct val="80000"/>
              </a:lnSpc>
            </a:pPr>
            <a:r>
              <a:rPr lang="cs-CZ" sz="3600">
                <a:solidFill>
                  <a:srgbClr val="000000"/>
                </a:solidFill>
              </a:rPr>
              <a:t>Vázané entity jsou nenačtené</a:t>
            </a:r>
            <a:r>
              <a:rPr lang="en-US" sz="3600">
                <a:solidFill>
                  <a:srgbClr val="000000"/>
                </a:solidFill>
              </a:rPr>
              <a:t> </a:t>
            </a:r>
            <a:r>
              <a:rPr lang="cs-CZ" sz="3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3600" err="1">
                <a:solidFill>
                  <a:srgbClr val="000000"/>
                </a:solidFill>
                <a:latin typeface="Consolas" panose="020B0609020204030204" pitchFamily="49" charset="0"/>
              </a:rPr>
              <a:t>Cascade</a:t>
            </a:r>
            <a:r>
              <a:rPr lang="cs-CZ" sz="3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cs-CZ" sz="3600">
              <a:solidFill>
                <a:srgbClr val="000000"/>
              </a:solidFill>
            </a:endParaRPr>
          </a:p>
          <a:p>
            <a:pPr marL="571500" indent="-457200">
              <a:lnSpc>
                <a:spcPct val="80000"/>
              </a:lnSpc>
            </a:pPr>
            <a:r>
              <a:rPr lang="cs-CZ" sz="4000">
                <a:solidFill>
                  <a:srgbClr val="000000"/>
                </a:solidFill>
              </a:rPr>
              <a:t>Nepovinná vazba</a:t>
            </a:r>
          </a:p>
          <a:p>
            <a:pPr marL="971550" lvl="1" indent="-457200">
              <a:lnSpc>
                <a:spcPct val="80000"/>
              </a:lnSpc>
            </a:pPr>
            <a:r>
              <a:rPr lang="cs-CZ" sz="3600">
                <a:solidFill>
                  <a:srgbClr val="000000"/>
                </a:solidFill>
              </a:rPr>
              <a:t>Vázané entity jsou načtené </a:t>
            </a:r>
            <a:r>
              <a:rPr lang="cs-CZ" sz="3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3600" err="1">
                <a:solidFill>
                  <a:srgbClr val="000000"/>
                </a:solidFill>
                <a:latin typeface="Consolas" panose="020B0609020204030204" pitchFamily="49" charset="0"/>
              </a:rPr>
              <a:t>ClientSetNull</a:t>
            </a:r>
            <a:r>
              <a:rPr lang="cs-CZ" sz="3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cs-CZ" sz="3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71550" lvl="1" indent="-457200">
              <a:lnSpc>
                <a:spcPct val="80000"/>
              </a:lnSpc>
            </a:pPr>
            <a:r>
              <a:rPr lang="cs-CZ" sz="3600">
                <a:solidFill>
                  <a:srgbClr val="000000"/>
                </a:solidFill>
              </a:rPr>
              <a:t>Vázané entity jsou nenačtené </a:t>
            </a:r>
            <a:r>
              <a:rPr lang="cs-CZ" sz="3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360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cs-CZ" sz="3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371600" lvl="2" indent="-457200">
              <a:lnSpc>
                <a:spcPct val="80000"/>
              </a:lnSpc>
            </a:pPr>
            <a:r>
              <a:rPr lang="cs-CZ" sz="3200">
                <a:solidFill>
                  <a:srgbClr val="000000"/>
                </a:solidFill>
              </a:rPr>
              <a:t>Musíme jasně stanovit </a:t>
            </a:r>
            <a:r>
              <a:rPr lang="cs-CZ" sz="3200" err="1">
                <a:solidFill>
                  <a:srgbClr val="000000"/>
                </a:solidFill>
                <a:latin typeface="Consolas" panose="020B0609020204030204" pitchFamily="49" charset="0"/>
              </a:rPr>
              <a:t>Cascade</a:t>
            </a:r>
            <a:r>
              <a:rPr lang="cs-CZ" sz="3200">
                <a:solidFill>
                  <a:srgbClr val="000000"/>
                </a:solidFill>
              </a:rPr>
              <a:t> nebo </a:t>
            </a:r>
            <a:r>
              <a:rPr lang="cs-CZ" sz="3200" err="1">
                <a:solidFill>
                  <a:srgbClr val="000000"/>
                </a:solidFill>
                <a:latin typeface="Consolas" panose="020B0609020204030204" pitchFamily="49" charset="0"/>
              </a:rPr>
              <a:t>SetNull</a:t>
            </a:r>
            <a:endParaRPr lang="cs-CZ" sz="3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71550" lvl="1" indent="-457200">
              <a:lnSpc>
                <a:spcPct val="80000"/>
              </a:lnSpc>
            </a:pPr>
            <a:endParaRPr lang="cs-CZ" sz="3600">
              <a:solidFill>
                <a:srgbClr val="000000"/>
              </a:solidFill>
            </a:endParaRPr>
          </a:p>
          <a:p>
            <a:pPr marL="1085850" lvl="1" indent="-571500">
              <a:lnSpc>
                <a:spcPct val="80000"/>
              </a:lnSpc>
            </a:pPr>
            <a:endParaRPr lang="cs-CZ" sz="4400">
              <a:solidFill>
                <a:srgbClr val="000000"/>
              </a:solidFill>
            </a:endParaRPr>
          </a:p>
          <a:p>
            <a:pPr marL="685800" indent="-571500">
              <a:lnSpc>
                <a:spcPct val="80000"/>
              </a:lnSpc>
            </a:pPr>
            <a:endParaRPr lang="cs-CZ" sz="4800">
              <a:solidFill>
                <a:srgbClr val="000000"/>
              </a:solidFill>
            </a:endParaRPr>
          </a:p>
          <a:p>
            <a:pPr marL="685800" indent="-571500">
              <a:lnSpc>
                <a:spcPct val="80000"/>
              </a:lnSpc>
            </a:pPr>
            <a:endParaRPr lang="en-US" sz="4400">
              <a:solidFill>
                <a:srgbClr val="000000"/>
              </a:solidFill>
            </a:endParaRPr>
          </a:p>
          <a:p>
            <a:pPr marL="685800" indent="-571500">
              <a:lnSpc>
                <a:spcPct val="80000"/>
              </a:lnSpc>
            </a:pPr>
            <a:endParaRPr lang="en-US" sz="4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02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B4A53A-A6E9-4962-9D3D-69AAEF95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0"/>
            <a:ext cx="10972800" cy="1143000"/>
          </a:xfrm>
        </p:spPr>
        <p:txBody>
          <a:bodyPr>
            <a:normAutofit/>
          </a:bodyPr>
          <a:lstStyle/>
          <a:p>
            <a:r>
              <a:rPr lang="cs-CZ"/>
              <a:t>Chování při mazání</a:t>
            </a:r>
            <a:br>
              <a:rPr lang="en-US"/>
            </a:br>
            <a:r>
              <a:rPr lang="en-US" sz="2700"/>
              <a:t>Sample3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3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BC79-5E91-4843-A0DA-FF0FD549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Úvod – EF </a:t>
            </a:r>
            <a:r>
              <a:rPr lang="cs-CZ" err="1"/>
              <a:t>Core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136E-EB4D-435C-9BDB-1C8337B3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761"/>
            <a:ext cx="11582400" cy="48574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cs-CZ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Aktuální stabilní verze 5.0.9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3200">
                <a:latin typeface="Segoe UI Light" panose="020B0502040204020203" pitchFamily="34" charset="0"/>
                <a:cs typeface="Segoe UI Light" panose="020B0502040204020203" pitchFamily="34" charset="0"/>
              </a:rPr>
              <a:t>Verze 6.0 vychází společně s </a:t>
            </a:r>
            <a:r>
              <a:rPr lang="cs-CZ" sz="3200" err="1">
                <a:latin typeface="Segoe UI Light" panose="020B0502040204020203" pitchFamily="34" charset="0"/>
                <a:cs typeface="Segoe UI Light" panose="020B0502040204020203" pitchFamily="34" charset="0"/>
              </a:rPr>
              <a:t>releasem</a:t>
            </a:r>
            <a:r>
              <a:rPr lang="cs-CZ" sz="3200">
                <a:latin typeface="Segoe UI Light" panose="020B0502040204020203" pitchFamily="34" charset="0"/>
                <a:cs typeface="Segoe UI Light" panose="020B0502040204020203" pitchFamily="34" charset="0"/>
              </a:rPr>
              <a:t> .NET 6 za měsíc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01DCEE-5392-49D6-AEB7-18816F3A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84F072B-A7D6-4A9F-B2A3-F64B4AD7D4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96" y="2552701"/>
            <a:ext cx="11642808" cy="331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31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961A2E-081B-4D35-8B07-7F498741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Segoe UI"/>
                <a:cs typeface="Segoe UI"/>
              </a:rPr>
              <a:t>Code</a:t>
            </a:r>
            <a:r>
              <a:rPr lang="cs-CZ" dirty="0">
                <a:latin typeface="Segoe UI"/>
                <a:cs typeface="Segoe UI"/>
              </a:rPr>
              <a:t> </a:t>
            </a:r>
            <a:r>
              <a:rPr lang="cs-CZ" dirty="0" err="1">
                <a:latin typeface="Segoe UI"/>
                <a:cs typeface="Segoe UI"/>
              </a:rPr>
              <a:t>First</a:t>
            </a:r>
            <a:r>
              <a:rPr lang="cs-CZ" dirty="0">
                <a:latin typeface="Segoe UI"/>
                <a:cs typeface="Segoe UI"/>
              </a:rPr>
              <a:t> – </a:t>
            </a:r>
            <a:r>
              <a:rPr lang="en-US" dirty="0">
                <a:latin typeface="Segoe UI"/>
                <a:cs typeface="Segoe UI"/>
              </a:rPr>
              <a:t>Change tracker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1707F19-6874-4527-960B-AC803A409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1085850" lvl="1" indent="-571500">
              <a:lnSpc>
                <a:spcPct val="80000"/>
              </a:lnSpc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Added</a:t>
            </a:r>
            <a:r>
              <a:rPr lang="cs-CZ" sz="3600" dirty="0">
                <a:solidFill>
                  <a:srgbClr val="000000"/>
                </a:solidFill>
              </a:rPr>
              <a:t> (nová entita, přidat můžu i přidáním do existující </a:t>
            </a:r>
            <a:r>
              <a:rPr lang="cs-CZ" sz="3600" dirty="0" err="1">
                <a:solidFill>
                  <a:srgbClr val="000000"/>
                </a:solidFill>
              </a:rPr>
              <a:t>trackované</a:t>
            </a:r>
            <a:r>
              <a:rPr lang="cs-CZ" sz="3600" dirty="0">
                <a:solidFill>
                  <a:srgbClr val="000000"/>
                </a:solidFill>
              </a:rPr>
              <a:t> entity)</a:t>
            </a:r>
            <a:endParaRPr lang="en-US" sz="3600" dirty="0">
              <a:solidFill>
                <a:srgbClr val="000000"/>
              </a:solidFill>
            </a:endParaRPr>
          </a:p>
          <a:p>
            <a:pPr marL="1085850" lvl="1" indent="-571500">
              <a:lnSpc>
                <a:spcPct val="80000"/>
              </a:lnSpc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Modified</a:t>
            </a:r>
            <a:r>
              <a:rPr lang="cs-CZ" sz="3600" dirty="0">
                <a:solidFill>
                  <a:srgbClr val="000000"/>
                </a:solidFill>
              </a:rPr>
              <a:t> (došlo ke změně)</a:t>
            </a:r>
            <a:endParaRPr lang="en-US" sz="3600" dirty="0">
              <a:solidFill>
                <a:srgbClr val="000000"/>
              </a:solidFill>
            </a:endParaRPr>
          </a:p>
          <a:p>
            <a:pPr marL="1085850" lvl="1" indent="-571500">
              <a:lnSpc>
                <a:spcPct val="80000"/>
              </a:lnSpc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Deleted</a:t>
            </a:r>
            <a:r>
              <a:rPr lang="cs-CZ" sz="3600" dirty="0">
                <a:solidFill>
                  <a:srgbClr val="000000"/>
                </a:solidFill>
              </a:rPr>
              <a:t> (entita se považuje za smazanou)</a:t>
            </a:r>
            <a:endParaRPr lang="en-US" sz="3600" dirty="0">
              <a:solidFill>
                <a:srgbClr val="000000"/>
              </a:solidFill>
            </a:endParaRPr>
          </a:p>
          <a:p>
            <a:pPr marL="1085850" lvl="1" indent="-571500">
              <a:lnSpc>
                <a:spcPct val="80000"/>
              </a:lnSpc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Unchanged</a:t>
            </a:r>
            <a:r>
              <a:rPr lang="en-US" sz="3600" dirty="0">
                <a:solidFill>
                  <a:srgbClr val="000000"/>
                </a:solidFill>
              </a:rPr>
              <a:t> (</a:t>
            </a:r>
            <a:r>
              <a:rPr lang="en-US" sz="3600" dirty="0" err="1">
                <a:solidFill>
                  <a:srgbClr val="000000"/>
                </a:solidFill>
              </a:rPr>
              <a:t>entita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dirty="0" err="1">
                <a:solidFill>
                  <a:srgbClr val="000000"/>
                </a:solidFill>
              </a:rPr>
              <a:t>vyta</a:t>
            </a:r>
            <a:r>
              <a:rPr lang="cs-CZ" sz="3600" dirty="0" err="1">
                <a:solidFill>
                  <a:srgbClr val="000000"/>
                </a:solidFill>
              </a:rPr>
              <a:t>žená</a:t>
            </a:r>
            <a:r>
              <a:rPr lang="cs-CZ" sz="3600" dirty="0">
                <a:solidFill>
                  <a:srgbClr val="000000"/>
                </a:solidFill>
              </a:rPr>
              <a:t> a </a:t>
            </a:r>
            <a:r>
              <a:rPr lang="cs-CZ" sz="3600" dirty="0" err="1">
                <a:solidFill>
                  <a:srgbClr val="000000"/>
                </a:solidFill>
              </a:rPr>
              <a:t>trackovaná</a:t>
            </a:r>
            <a:r>
              <a:rPr lang="cs-CZ" sz="3600" dirty="0">
                <a:solidFill>
                  <a:srgbClr val="000000"/>
                </a:solidFill>
              </a:rPr>
              <a:t> a není změněná</a:t>
            </a:r>
            <a:r>
              <a:rPr lang="en-US" sz="3600" dirty="0">
                <a:solidFill>
                  <a:srgbClr val="000000"/>
                </a:solidFill>
              </a:rPr>
              <a:t>)</a:t>
            </a:r>
          </a:p>
          <a:p>
            <a:pPr marL="1085850" lvl="1" indent="-571500">
              <a:lnSpc>
                <a:spcPct val="80000"/>
              </a:lnSpc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Detached</a:t>
            </a:r>
            <a:r>
              <a:rPr lang="cs-CZ" sz="3600" dirty="0">
                <a:solidFill>
                  <a:srgbClr val="000000"/>
                </a:solidFill>
              </a:rPr>
              <a:t> (entita je mimo </a:t>
            </a:r>
            <a:r>
              <a:rPr lang="cs-CZ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</a:t>
            </a:r>
            <a:r>
              <a:rPr lang="cs-CZ" sz="3600" dirty="0">
                <a:solidFill>
                  <a:srgbClr val="000000"/>
                </a:solidFill>
              </a:rPr>
              <a:t>)</a:t>
            </a:r>
          </a:p>
          <a:p>
            <a:pPr marL="685800" indent="-571500">
              <a:lnSpc>
                <a:spcPct val="80000"/>
              </a:lnSpc>
            </a:pPr>
            <a:r>
              <a:rPr lang="cs-CZ" dirty="0">
                <a:solidFill>
                  <a:srgbClr val="000000"/>
                </a:solidFill>
              </a:rPr>
              <a:t>Výjimkou jsou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NoKey</a:t>
            </a:r>
            <a:r>
              <a:rPr lang="cs-CZ" dirty="0">
                <a:solidFill>
                  <a:srgbClr val="000000"/>
                </a:solidFill>
              </a:rPr>
              <a:t> entity – ty nejsou </a:t>
            </a:r>
            <a:r>
              <a:rPr lang="cs-CZ" dirty="0" err="1">
                <a:solidFill>
                  <a:srgbClr val="000000"/>
                </a:solidFill>
              </a:rPr>
              <a:t>trackované</a:t>
            </a:r>
            <a:r>
              <a:rPr lang="cs-CZ" dirty="0">
                <a:solidFill>
                  <a:srgbClr val="000000"/>
                </a:solidFill>
              </a:rPr>
              <a:t> nikdy </a:t>
            </a:r>
          </a:p>
          <a:p>
            <a:pPr marL="1085850" lvl="1" indent="-571500">
              <a:lnSpc>
                <a:spcPct val="80000"/>
              </a:lnSpc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Unable to track an instance of type '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ProductView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' because it does not have a primary key</a:t>
            </a:r>
            <a:endParaRPr lang="cs-CZ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0" indent="-571500">
              <a:lnSpc>
                <a:spcPct val="80000"/>
              </a:lnSpc>
            </a:pPr>
            <a:endParaRPr lang="cs-CZ" dirty="0">
              <a:solidFill>
                <a:srgbClr val="000000"/>
              </a:solidFill>
            </a:endParaRPr>
          </a:p>
          <a:p>
            <a:pPr marL="685800" indent="-571500">
              <a:lnSpc>
                <a:spcPct val="80000"/>
              </a:lnSpc>
            </a:pPr>
            <a:endParaRPr lang="en-US" sz="3600" dirty="0">
              <a:solidFill>
                <a:srgbClr val="000000"/>
              </a:solidFill>
            </a:endParaRPr>
          </a:p>
          <a:p>
            <a:pPr marL="685800" indent="-571500">
              <a:lnSpc>
                <a:spcPct val="80000"/>
              </a:lnSpc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84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961A2E-081B-4D35-8B07-7F498741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Segoe UI"/>
                <a:cs typeface="Segoe UI"/>
              </a:rPr>
              <a:t>Code</a:t>
            </a:r>
            <a:r>
              <a:rPr lang="cs-CZ" dirty="0">
                <a:latin typeface="Segoe UI"/>
                <a:cs typeface="Segoe UI"/>
              </a:rPr>
              <a:t> </a:t>
            </a:r>
            <a:r>
              <a:rPr lang="cs-CZ" dirty="0" err="1">
                <a:latin typeface="Segoe UI"/>
                <a:cs typeface="Segoe UI"/>
              </a:rPr>
              <a:t>First</a:t>
            </a:r>
            <a:r>
              <a:rPr lang="cs-CZ" dirty="0">
                <a:latin typeface="Segoe UI"/>
                <a:cs typeface="Segoe UI"/>
              </a:rPr>
              <a:t> – </a:t>
            </a:r>
            <a:r>
              <a:rPr lang="en-US" dirty="0">
                <a:latin typeface="Segoe UI"/>
                <a:cs typeface="Segoe UI"/>
              </a:rPr>
              <a:t>Change tracker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1707F19-6874-4527-960B-AC803A409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71500" indent="-457200">
              <a:lnSpc>
                <a:spcPct val="80000"/>
              </a:lnSpc>
            </a:pPr>
            <a:r>
              <a:rPr lang="cs-CZ" dirty="0">
                <a:solidFill>
                  <a:srgbClr val="000000"/>
                </a:solidFill>
              </a:rPr>
              <a:t>Vypnutí </a:t>
            </a:r>
            <a:r>
              <a:rPr lang="cs-CZ" dirty="0" err="1">
                <a:solidFill>
                  <a:srgbClr val="000000"/>
                </a:solidFill>
              </a:rPr>
              <a:t>trackeru</a:t>
            </a:r>
            <a:endParaRPr lang="cs-CZ" dirty="0">
              <a:solidFill>
                <a:srgbClr val="000000"/>
              </a:solidFill>
            </a:endParaRPr>
          </a:p>
          <a:p>
            <a:pPr marL="971550" lvl="1" indent="-457200">
              <a:lnSpc>
                <a:spcPct val="80000"/>
              </a:lnSpc>
            </a:pPr>
            <a:r>
              <a:rPr lang="cs-CZ" dirty="0">
                <a:solidFill>
                  <a:srgbClr val="000000"/>
                </a:solidFill>
              </a:rPr>
              <a:t>Jde nastavit i globálně</a:t>
            </a:r>
          </a:p>
          <a:p>
            <a:pPr marL="971550" lvl="1" indent="-457200">
              <a:lnSpc>
                <a:spcPct val="80000"/>
              </a:lnSpc>
            </a:pPr>
            <a:r>
              <a:rPr lang="cs-CZ" dirty="0">
                <a:solidFill>
                  <a:srgbClr val="000000"/>
                </a:solidFill>
              </a:rPr>
              <a:t>Je vhodné pouze pro čtení</a:t>
            </a:r>
          </a:p>
          <a:p>
            <a:pPr marL="971550" lvl="1" indent="-457200">
              <a:lnSpc>
                <a:spcPct val="80000"/>
              </a:lnSpc>
            </a:pP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AsNoTracking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571500" indent="-457200">
              <a:lnSpc>
                <a:spcPct val="80000"/>
              </a:lnSpc>
            </a:pPr>
            <a:r>
              <a:rPr lang="cs-CZ" dirty="0">
                <a:solidFill>
                  <a:srgbClr val="000000"/>
                </a:solidFill>
              </a:rPr>
              <a:t>Načtení stejného objektu podle primárního klíče</a:t>
            </a:r>
          </a:p>
          <a:p>
            <a:pPr marL="971550" lvl="1" indent="-457200">
              <a:lnSpc>
                <a:spcPct val="80000"/>
              </a:lnSpc>
            </a:pP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AsNoTrackingWithIdentityResolution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571500" indent="-457200">
              <a:lnSpc>
                <a:spcPct val="80000"/>
              </a:lnSpc>
            </a:pPr>
            <a:endParaRPr lang="cs-CZ" dirty="0">
              <a:solidFill>
                <a:srgbClr val="000000"/>
              </a:solidFill>
            </a:endParaRPr>
          </a:p>
          <a:p>
            <a:pPr marL="685800" indent="-571500">
              <a:lnSpc>
                <a:spcPct val="80000"/>
              </a:lnSpc>
            </a:pPr>
            <a:endParaRPr lang="en-US" sz="3600" dirty="0">
              <a:solidFill>
                <a:srgbClr val="000000"/>
              </a:solidFill>
            </a:endParaRPr>
          </a:p>
          <a:p>
            <a:pPr marL="685800" indent="-571500">
              <a:lnSpc>
                <a:spcPct val="80000"/>
              </a:lnSpc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43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961A2E-081B-4D35-8B07-7F498741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Segoe UI"/>
                <a:cs typeface="Segoe UI"/>
              </a:rPr>
              <a:t>EF Core – Transakce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1707F19-6874-4527-960B-AC803A409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40"/>
            <a:ext cx="10972800" cy="494658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685800" indent="-571500">
              <a:lnSpc>
                <a:spcPct val="80000"/>
              </a:lnSpc>
            </a:pPr>
            <a:r>
              <a:rPr lang="cs-CZ" dirty="0">
                <a:solidFill>
                  <a:srgbClr val="000000"/>
                </a:solidFill>
              </a:rPr>
              <a:t>Základní chování EF je vytvářet transakci pro každé volání metody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SaveChanges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85850" lvl="1" indent="-571500">
              <a:lnSpc>
                <a:spcPct val="80000"/>
              </a:lnSpc>
            </a:pPr>
            <a:r>
              <a:rPr lang="en-US" sz="2400" dirty="0" err="1">
                <a:solidFill>
                  <a:srgbClr val="000000"/>
                </a:solidFill>
              </a:rPr>
              <a:t>Vytvo</a:t>
            </a:r>
            <a:r>
              <a:rPr lang="cs-CZ" sz="2400" dirty="0" err="1">
                <a:solidFill>
                  <a:srgbClr val="000000"/>
                </a:solidFill>
              </a:rPr>
              <a:t>řená</a:t>
            </a:r>
            <a:r>
              <a:rPr lang="cs-CZ" sz="2400" dirty="0">
                <a:solidFill>
                  <a:srgbClr val="000000"/>
                </a:solidFill>
              </a:rPr>
              <a:t> transakce má izolační úroveň 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ReadCommitted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‘</a:t>
            </a:r>
          </a:p>
          <a:p>
            <a:pPr marL="1485900" lvl="2" indent="-571500">
              <a:lnSpc>
                <a:spcPct val="80000"/>
              </a:lnSpc>
            </a:pPr>
            <a:r>
              <a:rPr lang="cs-CZ" sz="2000" dirty="0">
                <a:solidFill>
                  <a:srgbClr val="000000"/>
                </a:solidFill>
              </a:rPr>
              <a:t>Zamkne si záznam zatím co ho čte nebo do něj píše</a:t>
            </a:r>
          </a:p>
          <a:p>
            <a:pPr marL="1485900" lvl="2" indent="-571500">
              <a:lnSpc>
                <a:spcPct val="80000"/>
              </a:lnSpc>
            </a:pPr>
            <a:r>
              <a:rPr lang="cs-CZ" sz="2000" dirty="0">
                <a:solidFill>
                  <a:srgbClr val="000000"/>
                </a:solidFill>
              </a:rPr>
              <a:t>Záznam je zamčený dokud nedojde k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Commit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cs-CZ" sz="2000" dirty="0">
                <a:solidFill>
                  <a:srgbClr val="000000"/>
                </a:solidFill>
              </a:rPr>
              <a:t>nebo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Rollback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685800" indent="-571500">
              <a:lnSpc>
                <a:spcPct val="80000"/>
              </a:lnSpc>
            </a:pP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Database.BeginTransaction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1085850" lvl="1" indent="-571500">
              <a:lnSpc>
                <a:spcPct val="80000"/>
              </a:lnSpc>
            </a:pPr>
            <a:r>
              <a:rPr lang="cs-CZ" dirty="0">
                <a:solidFill>
                  <a:srgbClr val="000000"/>
                </a:solidFill>
              </a:rPr>
              <a:t>API pro vytvoření transakce ručně</a:t>
            </a:r>
            <a:endParaRPr lang="en-US" dirty="0">
              <a:solidFill>
                <a:srgbClr val="000000"/>
              </a:solidFill>
            </a:endParaRPr>
          </a:p>
          <a:p>
            <a:pPr marL="1085850" lvl="1" indent="-571500"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V r</a:t>
            </a:r>
            <a:r>
              <a:rPr lang="cs-CZ" dirty="0" err="1">
                <a:solidFill>
                  <a:srgbClr val="000000"/>
                </a:solidFill>
              </a:rPr>
              <a:t>ámci</a:t>
            </a:r>
            <a:r>
              <a:rPr lang="cs-CZ" dirty="0">
                <a:solidFill>
                  <a:srgbClr val="000000"/>
                </a:solidFill>
              </a:rPr>
              <a:t> transakce každý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SaveChanges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cs-CZ" dirty="0">
                <a:solidFill>
                  <a:srgbClr val="000000"/>
                </a:solidFill>
              </a:rPr>
              <a:t>automaticky vytváří </a:t>
            </a:r>
            <a:r>
              <a:rPr lang="cs-CZ" dirty="0" err="1">
                <a:solidFill>
                  <a:srgbClr val="000000"/>
                </a:solidFill>
              </a:rPr>
              <a:t>savepoint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85850" lvl="1" indent="-571500">
              <a:lnSpc>
                <a:spcPct val="80000"/>
              </a:lnSpc>
            </a:pPr>
            <a:r>
              <a:rPr lang="cs-CZ" dirty="0">
                <a:solidFill>
                  <a:srgbClr val="000000"/>
                </a:solidFill>
              </a:rPr>
              <a:t>Existuje API na vytvoření vlastních </a:t>
            </a:r>
            <a:r>
              <a:rPr lang="cs-CZ" dirty="0" err="1">
                <a:solidFill>
                  <a:srgbClr val="000000"/>
                </a:solidFill>
              </a:rPr>
              <a:t>savepointu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0" indent="-571500">
              <a:lnSpc>
                <a:spcPct val="80000"/>
              </a:lnSpc>
            </a:pPr>
            <a:r>
              <a:rPr lang="cs-CZ" dirty="0">
                <a:solidFill>
                  <a:srgbClr val="000000"/>
                </a:solidFill>
              </a:rPr>
              <a:t>Transakci je taktéž možné sdílet mezi instancemi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DbContextu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85850" lvl="1" indent="-571500">
              <a:lnSpc>
                <a:spcPct val="80000"/>
              </a:lnSpc>
            </a:pP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Database.UseTransaction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79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CC620-C290-4430-A3F2-61ABE410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Transaction</a:t>
            </a:r>
            <a:r>
              <a:rPr lang="cs-CZ" dirty="0"/>
              <a:t> </a:t>
            </a:r>
            <a:r>
              <a:rPr lang="cs-CZ" dirty="0" err="1"/>
              <a:t>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EFD74-3EFC-447F-87D9-28D234A70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Jiná úroveň abstrakce která zajistí, že ty transakce nějakým způsobem zpracuje</a:t>
            </a:r>
          </a:p>
          <a:p>
            <a:r>
              <a:rPr lang="cs-CZ" dirty="0"/>
              <a:t>Distribuované transakce, ale fungují jen na Windows platformě</a:t>
            </a:r>
          </a:p>
          <a:p>
            <a:pPr lvl="1"/>
            <a:r>
              <a:rPr lang="en-US" dirty="0" err="1"/>
              <a:t>Nefunguj</a:t>
            </a:r>
            <a:r>
              <a:rPr lang="cs-CZ" dirty="0"/>
              <a:t>í na .NET Core</a:t>
            </a:r>
            <a:endParaRPr lang="en-US" dirty="0"/>
          </a:p>
          <a:p>
            <a:pPr lvl="1"/>
            <a:r>
              <a:rPr lang="cs-CZ" dirty="0"/>
              <a:t>Dvoufázové </a:t>
            </a:r>
            <a:r>
              <a:rPr lang="cs-CZ" dirty="0" err="1"/>
              <a:t>commity</a:t>
            </a:r>
            <a:endParaRPr lang="cs-CZ" dirty="0"/>
          </a:p>
          <a:p>
            <a:pPr lvl="1"/>
            <a:r>
              <a:rPr lang="cs-CZ" dirty="0"/>
              <a:t>Kompilované na setup</a:t>
            </a:r>
          </a:p>
          <a:p>
            <a:r>
              <a:rPr lang="cs-CZ" dirty="0" err="1"/>
              <a:t>Transaction</a:t>
            </a:r>
            <a:r>
              <a:rPr lang="cs-CZ" dirty="0"/>
              <a:t> </a:t>
            </a:r>
            <a:r>
              <a:rPr lang="cs-CZ" dirty="0" err="1"/>
              <a:t>scope</a:t>
            </a:r>
            <a:r>
              <a:rPr lang="cs-CZ" dirty="0"/>
              <a:t> je jednodušší syntaxi</a:t>
            </a:r>
            <a:r>
              <a:rPr lang="en-US" dirty="0"/>
              <a:t>, ne</a:t>
            </a:r>
            <a:r>
              <a:rPr lang="cs-CZ" dirty="0"/>
              <a:t>ž manuální vytváření transakce nad </a:t>
            </a:r>
            <a:r>
              <a:rPr lang="cs-CZ" dirty="0" err="1">
                <a:latin typeface="Consolas" panose="020B0609020204030204" pitchFamily="49" charset="0"/>
              </a:rPr>
              <a:t>DbContextem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70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BC79-5E91-4843-A0DA-FF0FD549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Historie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136E-EB4D-435C-9BDB-1C8337B3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761"/>
            <a:ext cx="11582400" cy="485740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3200" b="1" dirty="0">
                <a:latin typeface="Segoe UI Light"/>
                <a:cs typeface="Segoe UI Light"/>
              </a:rPr>
              <a:t>EF Core 1.0</a:t>
            </a:r>
            <a:r>
              <a:rPr lang="cs-CZ" sz="3200" b="1" dirty="0">
                <a:latin typeface="Segoe UI Light"/>
                <a:cs typeface="Segoe UI Light"/>
              </a:rPr>
              <a:t> (červen 2016) </a:t>
            </a:r>
            <a:r>
              <a:rPr lang="en-US" sz="3200" b="1" dirty="0">
                <a:latin typeface="Segoe UI Light"/>
                <a:cs typeface="Segoe UI Light"/>
              </a:rPr>
              <a:t>[</a:t>
            </a:r>
            <a:r>
              <a:rPr lang="en-US" sz="3200" b="1" dirty="0">
                <a:latin typeface="Segoe UI Light"/>
                <a:cs typeface="Segoe UI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 of support</a:t>
            </a:r>
            <a:r>
              <a:rPr lang="en-US" sz="3200" b="1" dirty="0">
                <a:latin typeface="Segoe UI Light"/>
                <a:cs typeface="Segoe UI Light"/>
              </a:rPr>
              <a:t>]</a:t>
            </a:r>
            <a:endParaRPr lang="cs-CZ" sz="3200" b="1" dirty="0">
              <a:latin typeface="Segoe UI Light"/>
              <a:cs typeface="Segoe UI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000" dirty="0">
                <a:latin typeface="Segoe UI Light"/>
                <a:cs typeface="Segoe UI Light"/>
              </a:rPr>
              <a:t>Data </a:t>
            </a:r>
            <a:r>
              <a:rPr lang="cs-CZ" sz="3000" dirty="0" err="1">
                <a:latin typeface="Segoe UI Light"/>
                <a:cs typeface="Segoe UI Light"/>
              </a:rPr>
              <a:t>Annotations</a:t>
            </a:r>
            <a:endParaRPr lang="cs-CZ" sz="3000" dirty="0">
              <a:latin typeface="Segoe UI Light"/>
              <a:cs typeface="Segoe UI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000" dirty="0" err="1">
                <a:latin typeface="Segoe UI Light"/>
                <a:cs typeface="Segoe UI Light"/>
              </a:rPr>
              <a:t>One</a:t>
            </a:r>
            <a:r>
              <a:rPr lang="cs-CZ" sz="3000" dirty="0">
                <a:latin typeface="Segoe UI Light"/>
                <a:cs typeface="Segoe UI Light"/>
              </a:rPr>
              <a:t>-to-many and </a:t>
            </a:r>
            <a:r>
              <a:rPr lang="cs-CZ" sz="3000" dirty="0" err="1">
                <a:latin typeface="Segoe UI Light"/>
                <a:cs typeface="Segoe UI Light"/>
              </a:rPr>
              <a:t>One</a:t>
            </a:r>
            <a:r>
              <a:rPr lang="cs-CZ" sz="3000" dirty="0">
                <a:latin typeface="Segoe UI Light"/>
                <a:cs typeface="Segoe UI Light"/>
              </a:rPr>
              <a:t>-to-</a:t>
            </a:r>
            <a:r>
              <a:rPr lang="cs-CZ" sz="3000" dirty="0" err="1">
                <a:latin typeface="Segoe UI Light"/>
                <a:cs typeface="Segoe UI Light"/>
              </a:rPr>
              <a:t>zero</a:t>
            </a:r>
            <a:r>
              <a:rPr lang="cs-CZ" sz="3000" dirty="0">
                <a:latin typeface="Segoe UI Light"/>
                <a:cs typeface="Segoe UI Light"/>
              </a:rPr>
              <a:t>-</a:t>
            </a:r>
            <a:r>
              <a:rPr lang="cs-CZ" sz="3000" dirty="0" err="1">
                <a:latin typeface="Segoe UI Light"/>
                <a:cs typeface="Segoe UI Light"/>
              </a:rPr>
              <a:t>or-one</a:t>
            </a:r>
            <a:r>
              <a:rPr lang="cs-CZ" sz="3000" dirty="0">
                <a:latin typeface="Segoe UI Light"/>
                <a:cs typeface="Segoe UI Light"/>
              </a:rPr>
              <a:t> </a:t>
            </a:r>
            <a:r>
              <a:rPr lang="cs-CZ" sz="3000" dirty="0" err="1">
                <a:latin typeface="Segoe UI Light"/>
                <a:cs typeface="Segoe UI Light"/>
              </a:rPr>
              <a:t>relationships</a:t>
            </a:r>
            <a:endParaRPr lang="cs-CZ" sz="3000" dirty="0">
              <a:latin typeface="Segoe UI Light"/>
              <a:cs typeface="Segoe UI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000" b="1" dirty="0" err="1">
                <a:latin typeface="Segoe UI Light"/>
                <a:cs typeface="Segoe UI Light"/>
              </a:rPr>
              <a:t>Eager</a:t>
            </a:r>
            <a:r>
              <a:rPr lang="cs-CZ" sz="3000" b="1" dirty="0">
                <a:latin typeface="Segoe UI Light"/>
                <a:cs typeface="Segoe UI Light"/>
              </a:rPr>
              <a:t> </a:t>
            </a:r>
            <a:r>
              <a:rPr lang="cs-CZ" sz="3000" b="1" dirty="0" err="1">
                <a:latin typeface="Segoe UI Light"/>
                <a:cs typeface="Segoe UI Light"/>
              </a:rPr>
              <a:t>loading</a:t>
            </a:r>
            <a:endParaRPr lang="cs-CZ" sz="3000" b="1" dirty="0">
              <a:latin typeface="Segoe UI Light"/>
              <a:cs typeface="Segoe UI Ligh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cs-CZ" sz="2800" dirty="0">
                <a:latin typeface="Segoe UI Light"/>
                <a:cs typeface="Segoe UI Light"/>
              </a:rPr>
              <a:t>Načítá všechny příbuzné entity (</a:t>
            </a:r>
            <a:r>
              <a:rPr lang="cs-CZ" sz="2800" dirty="0" err="1">
                <a:latin typeface="Segoe UI Light"/>
                <a:cs typeface="Segoe UI Light"/>
              </a:rPr>
              <a:t>inner</a:t>
            </a:r>
            <a:r>
              <a:rPr lang="cs-CZ" sz="2800" dirty="0">
                <a:latin typeface="Segoe UI Light"/>
                <a:cs typeface="Segoe UI Light"/>
              </a:rPr>
              <a:t> </a:t>
            </a:r>
            <a:r>
              <a:rPr lang="cs-CZ" sz="2800" dirty="0" err="1">
                <a:latin typeface="Segoe UI Light"/>
                <a:cs typeface="Segoe UI Light"/>
              </a:rPr>
              <a:t>joiny</a:t>
            </a:r>
            <a:r>
              <a:rPr lang="cs-CZ" sz="2800" dirty="0">
                <a:latin typeface="Segoe UI Light"/>
                <a:cs typeface="Segoe UI Light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cs-CZ" sz="2800" dirty="0" err="1">
                <a:latin typeface="Segoe UI Light"/>
                <a:cs typeface="Segoe UI Light"/>
              </a:rPr>
              <a:t>Include</a:t>
            </a:r>
            <a:r>
              <a:rPr lang="cs-CZ" sz="2800" dirty="0">
                <a:latin typeface="Segoe UI Light"/>
                <a:cs typeface="Segoe UI Light"/>
              </a:rPr>
              <a:t> a </a:t>
            </a:r>
            <a:r>
              <a:rPr lang="cs-CZ" sz="2800" dirty="0" err="1">
                <a:latin typeface="Segoe UI Light"/>
                <a:cs typeface="Segoe UI Light"/>
              </a:rPr>
              <a:t>ThenInclude</a:t>
            </a:r>
            <a:r>
              <a:rPr lang="cs-CZ" sz="2800" dirty="0">
                <a:latin typeface="Segoe UI Light"/>
                <a:cs typeface="Segoe UI Light"/>
              </a:rPr>
              <a:t> při načtení z databáze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000" b="1" dirty="0" err="1">
                <a:latin typeface="Segoe UI Light"/>
                <a:cs typeface="Segoe UI Light"/>
              </a:rPr>
              <a:t>Key</a:t>
            </a:r>
            <a:r>
              <a:rPr lang="cs-CZ" sz="3000" b="1" dirty="0">
                <a:latin typeface="Segoe UI Light"/>
                <a:cs typeface="Segoe UI Light"/>
              </a:rPr>
              <a:t> </a:t>
            </a:r>
            <a:r>
              <a:rPr lang="cs-CZ" sz="3000" b="1" dirty="0" err="1">
                <a:latin typeface="Segoe UI Light"/>
                <a:cs typeface="Segoe UI Light"/>
              </a:rPr>
              <a:t>value</a:t>
            </a:r>
            <a:r>
              <a:rPr lang="cs-CZ" sz="3000" b="1" dirty="0">
                <a:latin typeface="Segoe UI Light"/>
                <a:cs typeface="Segoe UI Light"/>
              </a:rPr>
              <a:t> </a:t>
            </a:r>
            <a:r>
              <a:rPr lang="cs-CZ" sz="3000" b="1" dirty="0" err="1">
                <a:latin typeface="Segoe UI Light"/>
                <a:cs typeface="Segoe UI Light"/>
              </a:rPr>
              <a:t>generation</a:t>
            </a:r>
            <a:endParaRPr lang="cs-CZ" sz="3000" b="1" dirty="0">
              <a:latin typeface="Segoe UI Light"/>
              <a:cs typeface="Segoe UI Ligh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cs-CZ" sz="2800" dirty="0">
                <a:latin typeface="Segoe UI Light"/>
                <a:cs typeface="Segoe UI Light"/>
              </a:rPr>
              <a:t>Generování klíčů jak na straně serveru, tak klienta</a:t>
            </a:r>
            <a:endParaRPr lang="en-US" sz="2800" dirty="0">
              <a:latin typeface="Segoe UI Light"/>
              <a:cs typeface="Segoe UI Ligh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/>
                <a:cs typeface="Segoe UI Light"/>
              </a:rPr>
              <a:t>short, int, long, </a:t>
            </a:r>
            <a:r>
              <a:rPr lang="en-US" sz="2800" dirty="0" err="1">
                <a:latin typeface="Segoe UI Light"/>
                <a:cs typeface="Segoe UI Light"/>
              </a:rPr>
              <a:t>nebo</a:t>
            </a:r>
            <a:r>
              <a:rPr lang="en-US" sz="2800" dirty="0">
                <a:latin typeface="Segoe UI Light"/>
                <a:cs typeface="Segoe UI Light"/>
              </a:rPr>
              <a:t> </a:t>
            </a:r>
            <a:r>
              <a:rPr lang="en-US" sz="2800" dirty="0" err="1">
                <a:latin typeface="Segoe UI Light"/>
                <a:cs typeface="Segoe UI Light"/>
              </a:rPr>
              <a:t>Guid</a:t>
            </a:r>
            <a:r>
              <a:rPr lang="en-US" sz="2800" dirty="0">
                <a:latin typeface="Segoe UI Light"/>
                <a:cs typeface="Segoe UI Light"/>
              </a:rPr>
              <a:t>, </a:t>
            </a:r>
            <a:r>
              <a:rPr lang="en-US" sz="2800" dirty="0" err="1">
                <a:latin typeface="Segoe UI Light"/>
                <a:cs typeface="Segoe UI Light"/>
              </a:rPr>
              <a:t>pokud</a:t>
            </a:r>
            <a:r>
              <a:rPr lang="en-US" sz="2800" dirty="0">
                <a:latin typeface="Segoe UI Light"/>
                <a:cs typeface="Segoe UI Light"/>
              </a:rPr>
              <a:t> je prim</a:t>
            </a:r>
            <a:r>
              <a:rPr lang="cs-CZ" sz="2800" dirty="0" err="1">
                <a:latin typeface="Segoe UI Light"/>
                <a:cs typeface="Segoe UI Light"/>
              </a:rPr>
              <a:t>ární</a:t>
            </a:r>
            <a:r>
              <a:rPr lang="cs-CZ" sz="2800" dirty="0">
                <a:latin typeface="Segoe UI Light"/>
                <a:cs typeface="Segoe UI Light"/>
              </a:rPr>
              <a:t> klíč, nastaví se automaticky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cs-CZ" sz="11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01DCEE-5392-49D6-AEB7-18816F3A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12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B4A53A-A6E9-4962-9D3D-69AAEF95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/>
              <a:t>Eager loading, Explicit loading, Keys generation</a:t>
            </a:r>
            <a:br>
              <a:rPr lang="en-US"/>
            </a:br>
            <a:r>
              <a:rPr lang="en-US" sz="2400"/>
              <a:t>Sample6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8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BC79-5E91-4843-A0DA-FF0FD549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Historie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136E-EB4D-435C-9BDB-1C8337B3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761"/>
            <a:ext cx="11582400" cy="485740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3500" b="1" dirty="0">
                <a:latin typeface="Segoe UI Light"/>
                <a:cs typeface="Segoe UI Light"/>
              </a:rPr>
              <a:t>EF Core 1.0</a:t>
            </a:r>
            <a:r>
              <a:rPr lang="cs-CZ" sz="3500" b="1" dirty="0">
                <a:latin typeface="Segoe UI Light"/>
                <a:cs typeface="Segoe UI Light"/>
              </a:rPr>
              <a:t> (červen 2016) </a:t>
            </a:r>
            <a:r>
              <a:rPr lang="en-US" sz="3500" b="1" dirty="0">
                <a:latin typeface="Segoe UI Light"/>
                <a:cs typeface="Segoe UI Light"/>
              </a:rPr>
              <a:t>[</a:t>
            </a:r>
            <a:r>
              <a:rPr lang="en-US" sz="3500" b="1" dirty="0">
                <a:latin typeface="Segoe UI Light"/>
                <a:cs typeface="Segoe UI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 of support</a:t>
            </a:r>
            <a:r>
              <a:rPr lang="en-US" sz="3500" b="1" dirty="0">
                <a:latin typeface="Segoe UI Light"/>
                <a:cs typeface="Segoe UI Light"/>
              </a:rPr>
              <a:t>]</a:t>
            </a:r>
            <a:endParaRPr lang="cs-CZ" sz="3500" b="1" dirty="0">
              <a:latin typeface="Segoe UI Light"/>
              <a:cs typeface="Segoe UI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000" dirty="0" err="1">
                <a:latin typeface="Segoe UI Light"/>
                <a:cs typeface="Segoe UI Light"/>
              </a:rPr>
              <a:t>Atomic</a:t>
            </a:r>
            <a:r>
              <a:rPr lang="cs-CZ" sz="3000" dirty="0">
                <a:latin typeface="Segoe UI Light"/>
                <a:cs typeface="Segoe UI Light"/>
              </a:rPr>
              <a:t> </a:t>
            </a:r>
            <a:r>
              <a:rPr lang="cs-CZ" sz="3000" dirty="0" err="1">
                <a:latin typeface="Consolas"/>
                <a:cs typeface="Segoe UI Light"/>
              </a:rPr>
              <a:t>SaveChanges</a:t>
            </a:r>
            <a:r>
              <a:rPr lang="cs-CZ" sz="3000" dirty="0">
                <a:latin typeface="Consolas"/>
                <a:cs typeface="Segoe UI Light"/>
              </a:rPr>
              <a:t>()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cs-CZ" sz="3000" dirty="0">
                <a:latin typeface="Segoe UI Light"/>
                <a:cs typeface="Segoe UI Light"/>
              </a:rPr>
              <a:t>Všechny SQL příkazy se provádí transakčně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000" dirty="0">
                <a:latin typeface="Segoe UI Light"/>
                <a:cs typeface="Segoe UI Light"/>
              </a:rPr>
              <a:t>Nová implementace </a:t>
            </a:r>
            <a:r>
              <a:rPr lang="cs-CZ" sz="3000" dirty="0" err="1">
                <a:latin typeface="Segoe UI Light"/>
                <a:cs typeface="Segoe UI Light"/>
              </a:rPr>
              <a:t>Migrations</a:t>
            </a:r>
            <a:endParaRPr lang="cs-CZ" sz="3000" dirty="0">
              <a:latin typeface="Segoe UI Light"/>
              <a:cs typeface="Segoe UI Light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cs-CZ" sz="3000" dirty="0" err="1">
                <a:latin typeface="Segoe UI Light"/>
                <a:cs typeface="Segoe UI Light"/>
              </a:rPr>
              <a:t>Code</a:t>
            </a:r>
            <a:r>
              <a:rPr lang="cs-CZ" sz="3000" dirty="0">
                <a:latin typeface="Segoe UI Light"/>
                <a:cs typeface="Segoe UI Light"/>
              </a:rPr>
              <a:t> </a:t>
            </a:r>
            <a:r>
              <a:rPr lang="cs-CZ" sz="3000" dirty="0" err="1">
                <a:latin typeface="Segoe UI Light"/>
                <a:cs typeface="Segoe UI Light"/>
              </a:rPr>
              <a:t>first</a:t>
            </a:r>
            <a:r>
              <a:rPr lang="cs-CZ" sz="3000" dirty="0">
                <a:latin typeface="Segoe UI Light"/>
                <a:cs typeface="Segoe UI Light"/>
              </a:rPr>
              <a:t> nebo Database </a:t>
            </a:r>
            <a:r>
              <a:rPr lang="cs-CZ" sz="3000" dirty="0" err="1">
                <a:latin typeface="Segoe UI Light"/>
                <a:cs typeface="Segoe UI Light"/>
              </a:rPr>
              <a:t>first</a:t>
            </a:r>
            <a:r>
              <a:rPr lang="cs-CZ" sz="3000" dirty="0">
                <a:latin typeface="Segoe UI Light"/>
                <a:cs typeface="Segoe UI Light"/>
              </a:rPr>
              <a:t> přístup (</a:t>
            </a:r>
            <a:r>
              <a:rPr lang="cs-CZ" sz="3000" dirty="0" err="1">
                <a:latin typeface="Segoe UI Light"/>
                <a:cs typeface="Segoe UI Light"/>
              </a:rPr>
              <a:t>scaffolding</a:t>
            </a:r>
            <a:r>
              <a:rPr lang="cs-CZ" sz="3000" dirty="0">
                <a:latin typeface="Segoe UI Light"/>
                <a:cs typeface="Segoe UI Light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000" b="1" dirty="0" err="1">
                <a:latin typeface="Segoe UI Light"/>
                <a:cs typeface="Segoe UI Light"/>
              </a:rPr>
              <a:t>Optimistic</a:t>
            </a:r>
            <a:r>
              <a:rPr lang="cs-CZ" sz="3000" b="1" dirty="0">
                <a:latin typeface="Segoe UI Light"/>
                <a:cs typeface="Segoe UI Light"/>
              </a:rPr>
              <a:t> </a:t>
            </a:r>
            <a:r>
              <a:rPr lang="cs-CZ" sz="3000" b="1" dirty="0" err="1">
                <a:latin typeface="Segoe UI Light"/>
                <a:cs typeface="Segoe UI Light"/>
              </a:rPr>
              <a:t>Concurrency</a:t>
            </a:r>
            <a:endParaRPr lang="cs-CZ" sz="3000" b="1" dirty="0">
              <a:latin typeface="Segoe UI Light"/>
              <a:cs typeface="Segoe UI Light"/>
            </a:endParaRP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cs-CZ" sz="3000" dirty="0">
                <a:latin typeface="Segoe UI Light"/>
                <a:cs typeface="Segoe UI Light"/>
              </a:rPr>
              <a:t>V případě, že se entita změní, při </a:t>
            </a:r>
            <a:r>
              <a:rPr lang="cs-CZ" sz="3000" dirty="0" err="1">
                <a:latin typeface="Segoe UI Light"/>
                <a:cs typeface="Segoe UI Light"/>
              </a:rPr>
              <a:t>SaveChanges</a:t>
            </a:r>
            <a:r>
              <a:rPr lang="cs-CZ" sz="3000" dirty="0">
                <a:latin typeface="Segoe UI Light"/>
                <a:cs typeface="Segoe UI Light"/>
              </a:rPr>
              <a:t>() se vyhodí výjimka </a:t>
            </a:r>
            <a:r>
              <a:rPr lang="cs-CZ" sz="3000" dirty="0" err="1">
                <a:latin typeface="Consolas"/>
                <a:cs typeface="Segoe UI Light"/>
              </a:rPr>
              <a:t>DbUpdateConcurrencyException</a:t>
            </a:r>
            <a:endParaRPr lang="cs-CZ" sz="3000" dirty="0">
              <a:latin typeface="Consolas"/>
              <a:cs typeface="Segoe UI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000" b="1" dirty="0">
                <a:latin typeface="Segoe UI Light"/>
                <a:cs typeface="Segoe UI Light"/>
              </a:rPr>
              <a:t>Dědičnost - pouze Table-Per-Hierarchy </a:t>
            </a:r>
            <a:r>
              <a:rPr lang="cs-CZ" sz="3000" b="1" dirty="0" err="1">
                <a:latin typeface="Segoe UI Light"/>
                <a:cs typeface="Segoe UI Light"/>
              </a:rPr>
              <a:t>pattern</a:t>
            </a:r>
            <a:endParaRPr lang="cs-CZ" sz="3000" b="1" dirty="0">
              <a:latin typeface="Segoe UI Light"/>
              <a:cs typeface="Segoe UI Light"/>
            </a:endParaRP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cs-CZ" sz="3000" dirty="0">
                <a:latin typeface="Segoe UI Light"/>
                <a:cs typeface="Segoe UI Light"/>
              </a:rPr>
              <a:t>Při dědičnosti mezi entitami je možnost tyto entity ukládat do stejné tabulky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cs-CZ" sz="11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01DCEE-5392-49D6-AEB7-18816F3A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56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B4A53A-A6E9-4962-9D3D-69AAEF95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0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Optimistic concurrency</a:t>
            </a:r>
            <a:r>
              <a:rPr lang="cs-CZ" dirty="0"/>
              <a:t>, </a:t>
            </a:r>
            <a:r>
              <a:rPr lang="en-US" dirty="0"/>
              <a:t>TPH</a:t>
            </a:r>
            <a:r>
              <a:rPr lang="cs-CZ" dirty="0"/>
              <a:t> i TPT</a:t>
            </a:r>
            <a:br>
              <a:rPr lang="en-US" dirty="0"/>
            </a:br>
            <a:r>
              <a:rPr lang="en-US" sz="2400" dirty="0"/>
              <a:t>Sample7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77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BC79-5E91-4843-A0DA-FF0FD549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Historie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136E-EB4D-435C-9BDB-1C8337B3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761"/>
            <a:ext cx="11582400" cy="485740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3500" b="1" dirty="0">
                <a:latin typeface="Segoe UI Light"/>
                <a:cs typeface="Segoe UI Light"/>
              </a:rPr>
              <a:t>EF Core 1.0</a:t>
            </a:r>
            <a:r>
              <a:rPr lang="cs-CZ" sz="3500" b="1" dirty="0">
                <a:latin typeface="Segoe UI Light"/>
                <a:cs typeface="Segoe UI Light"/>
              </a:rPr>
              <a:t> (červen 2016) </a:t>
            </a:r>
            <a:r>
              <a:rPr lang="en-US" sz="3500" b="1" dirty="0">
                <a:latin typeface="Segoe UI Light"/>
                <a:cs typeface="Segoe UI Light"/>
              </a:rPr>
              <a:t>[</a:t>
            </a:r>
            <a:r>
              <a:rPr lang="en-US" sz="3500" b="1" dirty="0">
                <a:latin typeface="Segoe UI Light"/>
                <a:cs typeface="Segoe UI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 of support</a:t>
            </a:r>
            <a:r>
              <a:rPr lang="en-US" sz="3500" b="1" dirty="0">
                <a:latin typeface="Segoe UI Light"/>
                <a:cs typeface="Segoe UI Light"/>
              </a:rPr>
              <a:t>]</a:t>
            </a:r>
            <a:endParaRPr lang="cs-CZ" sz="3500" b="1" dirty="0">
              <a:latin typeface="Segoe UI Light"/>
              <a:cs typeface="Segoe UI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000" dirty="0" err="1">
                <a:latin typeface="Segoe UI Light"/>
                <a:cs typeface="Segoe UI Light"/>
              </a:rPr>
              <a:t>Shadow</a:t>
            </a:r>
            <a:r>
              <a:rPr lang="cs-CZ" sz="3000" dirty="0">
                <a:latin typeface="Segoe UI Light"/>
                <a:cs typeface="Segoe UI Light"/>
              </a:rPr>
              <a:t> </a:t>
            </a:r>
            <a:r>
              <a:rPr lang="cs-CZ" sz="3000" dirty="0" err="1">
                <a:latin typeface="Segoe UI Light"/>
                <a:cs typeface="Segoe UI Light"/>
              </a:rPr>
              <a:t>state</a:t>
            </a:r>
            <a:r>
              <a:rPr lang="cs-CZ" sz="3000" dirty="0">
                <a:latin typeface="Segoe UI Light"/>
                <a:cs typeface="Segoe UI Light"/>
              </a:rPr>
              <a:t> </a:t>
            </a:r>
            <a:r>
              <a:rPr lang="cs-CZ" sz="3000" dirty="0" err="1">
                <a:latin typeface="Segoe UI Light"/>
                <a:cs typeface="Segoe UI Light"/>
              </a:rPr>
              <a:t>properties</a:t>
            </a:r>
            <a:endParaRPr lang="cs-CZ" sz="3000" dirty="0">
              <a:latin typeface="Segoe UI Light"/>
              <a:cs typeface="Segoe UI Ligh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cs-CZ" sz="2800" dirty="0">
                <a:latin typeface="Segoe UI Light"/>
                <a:cs typeface="Segoe UI Light"/>
              </a:rPr>
              <a:t>Vlastnosti, které nejsou v entitě, ale jsou v databázi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cs-CZ" sz="2800" dirty="0">
                <a:latin typeface="Segoe UI Light"/>
                <a:cs typeface="Segoe UI Light"/>
              </a:rPr>
              <a:t>Je možné s nimi pracovat jako s klasickými vlastnostmi entity pouze přes </a:t>
            </a:r>
            <a:r>
              <a:rPr lang="cs-CZ" sz="2800" dirty="0" err="1">
                <a:cs typeface="Segoe UI Light"/>
              </a:rPr>
              <a:t>ChangeTracker</a:t>
            </a:r>
            <a:r>
              <a:rPr lang="cs-CZ" sz="2800" dirty="0">
                <a:latin typeface="Segoe UI Light"/>
                <a:cs typeface="Segoe UI Light"/>
              </a:rPr>
              <a:t>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cs-CZ" sz="2000" dirty="0" err="1">
                <a:latin typeface="Consolas"/>
                <a:cs typeface="Segoe UI Light"/>
              </a:rPr>
              <a:t>context.Entry</a:t>
            </a:r>
            <a:r>
              <a:rPr lang="cs-CZ" sz="2000" dirty="0">
                <a:latin typeface="Consolas"/>
                <a:cs typeface="Segoe UI Light"/>
              </a:rPr>
              <a:t>(</a:t>
            </a:r>
            <a:r>
              <a:rPr lang="cs-CZ" sz="2000" dirty="0" err="1">
                <a:latin typeface="Consolas"/>
                <a:cs typeface="Segoe UI Light"/>
              </a:rPr>
              <a:t>product</a:t>
            </a:r>
            <a:r>
              <a:rPr lang="cs-CZ" sz="2000" dirty="0">
                <a:latin typeface="Consolas"/>
                <a:cs typeface="Segoe UI Light"/>
              </a:rPr>
              <a:t>).</a:t>
            </a:r>
            <a:r>
              <a:rPr lang="cs-CZ" sz="2000" dirty="0" err="1">
                <a:latin typeface="Consolas"/>
                <a:cs typeface="Segoe UI Light"/>
              </a:rPr>
              <a:t>Property</a:t>
            </a:r>
            <a:r>
              <a:rPr lang="cs-CZ" sz="2000" dirty="0">
                <a:latin typeface="Consolas"/>
                <a:cs typeface="Segoe UI Light"/>
              </a:rPr>
              <a:t>("</a:t>
            </a:r>
            <a:r>
              <a:rPr lang="cs-CZ" sz="2000" dirty="0" err="1">
                <a:latin typeface="Consolas"/>
                <a:cs typeface="Segoe UI Light"/>
              </a:rPr>
              <a:t>ShadowProperty</a:t>
            </a:r>
            <a:r>
              <a:rPr lang="cs-CZ" sz="2000" dirty="0">
                <a:latin typeface="Consolas"/>
                <a:cs typeface="Segoe UI Light"/>
              </a:rPr>
              <a:t>").</a:t>
            </a:r>
            <a:r>
              <a:rPr lang="cs-CZ" sz="2000" dirty="0" err="1">
                <a:latin typeface="Consolas"/>
                <a:cs typeface="Segoe UI Light"/>
              </a:rPr>
              <a:t>CurrentValue</a:t>
            </a:r>
            <a:r>
              <a:rPr lang="cs-CZ" sz="2000" dirty="0">
                <a:latin typeface="Consolas"/>
                <a:cs typeface="Segoe UI Light"/>
              </a:rPr>
              <a:t> = </a:t>
            </a:r>
            <a:r>
              <a:rPr lang="cs-CZ" sz="2000" dirty="0" err="1">
                <a:latin typeface="Consolas"/>
                <a:cs typeface="Segoe UI Light"/>
              </a:rPr>
              <a:t>DateTime.Now</a:t>
            </a:r>
            <a:r>
              <a:rPr lang="cs-CZ" sz="2000" dirty="0">
                <a:latin typeface="Consolas"/>
                <a:cs typeface="Segoe UI Light"/>
              </a:rPr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000" dirty="0" err="1">
                <a:latin typeface="Segoe UI Light"/>
                <a:cs typeface="Segoe UI Light"/>
              </a:rPr>
              <a:t>Alternate</a:t>
            </a:r>
            <a:r>
              <a:rPr lang="cs-CZ" sz="3000" dirty="0">
                <a:latin typeface="Segoe UI Light"/>
                <a:cs typeface="Segoe UI Light"/>
              </a:rPr>
              <a:t> </a:t>
            </a:r>
            <a:r>
              <a:rPr lang="cs-CZ" sz="3000" dirty="0" err="1">
                <a:latin typeface="Segoe UI Light"/>
                <a:cs typeface="Segoe UI Light"/>
              </a:rPr>
              <a:t>keys</a:t>
            </a:r>
            <a:endParaRPr lang="cs-CZ" sz="3000" dirty="0">
              <a:latin typeface="Segoe UI Light"/>
              <a:cs typeface="Segoe UI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000" dirty="0" err="1">
                <a:latin typeface="Segoe UI Light"/>
                <a:cs typeface="Segoe UI Light"/>
              </a:rPr>
              <a:t>Batching</a:t>
            </a:r>
            <a:r>
              <a:rPr lang="cs-CZ" sz="3000" dirty="0">
                <a:latin typeface="Segoe UI Light"/>
                <a:cs typeface="Segoe UI Light"/>
              </a:rPr>
              <a:t> </a:t>
            </a:r>
            <a:r>
              <a:rPr lang="cs-CZ" sz="3000" dirty="0" err="1">
                <a:latin typeface="Segoe UI Light"/>
                <a:cs typeface="Segoe UI Light"/>
              </a:rPr>
              <a:t>of</a:t>
            </a:r>
            <a:r>
              <a:rPr lang="cs-CZ" sz="3000" dirty="0">
                <a:latin typeface="Segoe UI Light"/>
                <a:cs typeface="Segoe UI Light"/>
              </a:rPr>
              <a:t> </a:t>
            </a:r>
            <a:r>
              <a:rPr lang="cs-CZ" sz="3000" dirty="0" err="1">
                <a:latin typeface="Segoe UI Light"/>
                <a:cs typeface="Segoe UI Light"/>
              </a:rPr>
              <a:t>statements</a:t>
            </a:r>
            <a:endParaRPr lang="cs-CZ" sz="3000" dirty="0">
              <a:latin typeface="Segoe UI Light"/>
              <a:cs typeface="Segoe UI Ligh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cs-CZ" sz="2800" dirty="0">
                <a:latin typeface="Segoe UI Light"/>
                <a:cs typeface="Segoe UI Light"/>
              </a:rPr>
              <a:t>Insert, Update, </a:t>
            </a:r>
            <a:r>
              <a:rPr lang="cs-CZ" sz="2800" dirty="0" err="1">
                <a:latin typeface="Segoe UI Light"/>
                <a:cs typeface="Segoe UI Light"/>
              </a:rPr>
              <a:t>Delete</a:t>
            </a:r>
            <a:r>
              <a:rPr lang="cs-CZ" sz="2800" dirty="0">
                <a:latin typeface="Segoe UI Light"/>
                <a:cs typeface="Segoe UI Light"/>
              </a:rPr>
              <a:t> </a:t>
            </a:r>
            <a:r>
              <a:rPr lang="cs-CZ" sz="2800" dirty="0" err="1">
                <a:latin typeface="Segoe UI Light"/>
                <a:cs typeface="Segoe UI Light"/>
              </a:rPr>
              <a:t>commandy</a:t>
            </a:r>
            <a:r>
              <a:rPr lang="cs-CZ" sz="2800" dirty="0">
                <a:latin typeface="Segoe UI Light"/>
                <a:cs typeface="Segoe UI Light"/>
              </a:rPr>
              <a:t> (nebo jejich kombinace) jsou generované dohromady v rámci jednoho </a:t>
            </a:r>
            <a:r>
              <a:rPr lang="cs-CZ" sz="2800" dirty="0" err="1">
                <a:latin typeface="Segoe UI Light"/>
                <a:cs typeface="Segoe UI Light"/>
              </a:rPr>
              <a:t>roundtripu</a:t>
            </a:r>
            <a:r>
              <a:rPr lang="cs-CZ" sz="2800" dirty="0">
                <a:latin typeface="Segoe UI Light"/>
                <a:cs typeface="Segoe UI Light"/>
              </a:rPr>
              <a:t> do databáze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01DCEE-5392-49D6-AEB7-18816F3A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87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BC79-5E91-4843-A0DA-FF0FD549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Historie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136E-EB4D-435C-9BDB-1C8337B3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761"/>
            <a:ext cx="11582400" cy="485740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latin typeface="Segoe UI Light"/>
                <a:cs typeface="Segoe UI Light"/>
              </a:rPr>
              <a:t>EF Core 1.1</a:t>
            </a:r>
            <a:r>
              <a:rPr lang="cs-CZ" sz="3200" b="1" dirty="0">
                <a:latin typeface="Segoe UI Light"/>
                <a:cs typeface="Segoe UI Light"/>
              </a:rPr>
              <a:t> (listopad 2016)</a:t>
            </a:r>
            <a:r>
              <a:rPr lang="en-US" sz="3200" b="1" dirty="0">
                <a:latin typeface="Segoe UI Light"/>
                <a:cs typeface="Segoe UI Light"/>
              </a:rPr>
              <a:t> [</a:t>
            </a:r>
            <a:r>
              <a:rPr lang="en-US" sz="3200" b="1" dirty="0">
                <a:latin typeface="Segoe UI Light"/>
                <a:cs typeface="Segoe UI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 of support</a:t>
            </a:r>
            <a:r>
              <a:rPr lang="en-US" sz="3200" b="1" dirty="0">
                <a:latin typeface="Segoe UI Light"/>
                <a:cs typeface="Segoe UI Light"/>
              </a:rPr>
              <a:t>]</a:t>
            </a:r>
            <a:endParaRPr lang="cs-CZ" sz="3200" b="1" dirty="0">
              <a:latin typeface="Segoe UI Light"/>
              <a:cs typeface="Segoe UI Light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cs-CZ" sz="2800" dirty="0" err="1">
                <a:latin typeface="Segoe UI Light"/>
                <a:cs typeface="Segoe UI Light"/>
              </a:rPr>
              <a:t>Change</a:t>
            </a:r>
            <a:r>
              <a:rPr lang="cs-CZ" sz="2800" dirty="0">
                <a:latin typeface="Segoe UI Light"/>
                <a:cs typeface="Segoe UI Light"/>
              </a:rPr>
              <a:t> </a:t>
            </a:r>
            <a:r>
              <a:rPr lang="cs-CZ" sz="2800" dirty="0" err="1">
                <a:latin typeface="Segoe UI Light"/>
                <a:cs typeface="Segoe UI Light"/>
              </a:rPr>
              <a:t>tracking</a:t>
            </a:r>
            <a:r>
              <a:rPr lang="cs-CZ" sz="2800" dirty="0">
                <a:latin typeface="Segoe UI Light"/>
                <a:cs typeface="Segoe UI Light"/>
              </a:rPr>
              <a:t> API </a:t>
            </a:r>
            <a:r>
              <a:rPr lang="cs-CZ" sz="2800" dirty="0" err="1">
                <a:latin typeface="Segoe UI Light"/>
                <a:cs typeface="Segoe UI Light"/>
              </a:rPr>
              <a:t>from</a:t>
            </a:r>
            <a:r>
              <a:rPr lang="cs-CZ" sz="2800" dirty="0">
                <a:latin typeface="Segoe UI Light"/>
                <a:cs typeface="Segoe UI Light"/>
              </a:rPr>
              <a:t> EF6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cs-CZ" sz="2600" dirty="0" err="1">
                <a:latin typeface="Segoe UI Light"/>
                <a:cs typeface="Segoe UI Light"/>
              </a:rPr>
              <a:t>Reload</a:t>
            </a:r>
            <a:r>
              <a:rPr lang="cs-CZ" sz="2600" dirty="0">
                <a:latin typeface="Segoe UI Light"/>
                <a:cs typeface="Segoe UI Light"/>
              </a:rPr>
              <a:t>, </a:t>
            </a:r>
            <a:r>
              <a:rPr lang="cs-CZ" sz="2600" dirty="0" err="1">
                <a:latin typeface="Segoe UI Light"/>
                <a:cs typeface="Segoe UI Light"/>
              </a:rPr>
              <a:t>GetModifiedProperties</a:t>
            </a:r>
            <a:r>
              <a:rPr lang="cs-CZ" sz="2600" dirty="0">
                <a:latin typeface="Segoe UI Light"/>
                <a:cs typeface="Segoe UI Light"/>
              </a:rPr>
              <a:t>, </a:t>
            </a:r>
            <a:r>
              <a:rPr lang="cs-CZ" sz="2600" dirty="0" err="1">
                <a:latin typeface="Segoe UI Light"/>
                <a:cs typeface="Segoe UI Light"/>
              </a:rPr>
              <a:t>GetDatabaseValues</a:t>
            </a:r>
            <a:endParaRPr lang="cs-CZ" sz="2600" dirty="0">
              <a:latin typeface="Segoe UI Light"/>
              <a:cs typeface="Segoe UI Light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cs-CZ" sz="2800" dirty="0" err="1">
                <a:latin typeface="Segoe UI Light"/>
                <a:cs typeface="Segoe UI Light"/>
              </a:rPr>
              <a:t>DbSet.Find</a:t>
            </a:r>
            <a:r>
              <a:rPr lang="cs-CZ" sz="2800" dirty="0">
                <a:latin typeface="Segoe UI Light"/>
                <a:cs typeface="Segoe UI Light"/>
              </a:rPr>
              <a:t>(</a:t>
            </a:r>
            <a:r>
              <a:rPr lang="cs-CZ" sz="2800" dirty="0" err="1">
                <a:latin typeface="Segoe UI Light"/>
                <a:cs typeface="Segoe UI Light"/>
              </a:rPr>
              <a:t>key</a:t>
            </a:r>
            <a:r>
              <a:rPr lang="cs-CZ" sz="2800" dirty="0">
                <a:latin typeface="Segoe UI Light"/>
                <a:cs typeface="Segoe UI Light"/>
              </a:rPr>
              <a:t>)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cs-CZ" sz="2600" dirty="0">
                <a:latin typeface="Segoe UI Light"/>
                <a:cs typeface="Segoe UI Light"/>
              </a:rPr>
              <a:t>Syntaktický cukr pro načtení entity podle klíče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cs-CZ" sz="2800" dirty="0" err="1">
                <a:latin typeface="Segoe UI Light"/>
                <a:cs typeface="Segoe UI Light"/>
              </a:rPr>
              <a:t>Connection</a:t>
            </a:r>
            <a:r>
              <a:rPr lang="cs-CZ" sz="2800" dirty="0">
                <a:latin typeface="Segoe UI Light"/>
                <a:cs typeface="Segoe UI Light"/>
              </a:rPr>
              <a:t> </a:t>
            </a:r>
            <a:r>
              <a:rPr lang="cs-CZ" sz="2800" dirty="0" err="1">
                <a:latin typeface="Segoe UI Light"/>
                <a:cs typeface="Segoe UI Light"/>
              </a:rPr>
              <a:t>resiliency</a:t>
            </a:r>
            <a:endParaRPr lang="cs-CZ" sz="2800" dirty="0">
              <a:latin typeface="Segoe UI Light"/>
              <a:cs typeface="Segoe UI Light"/>
            </a:endParaRP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cs-CZ" sz="2600" dirty="0" err="1">
                <a:latin typeface="Consolas"/>
                <a:cs typeface="Segoe UI Light"/>
              </a:rPr>
              <a:t>options.EnableRetryOnFailure</a:t>
            </a:r>
            <a:r>
              <a:rPr lang="cs-CZ" sz="2600" dirty="0">
                <a:latin typeface="Consolas"/>
                <a:cs typeface="Segoe UI Light"/>
              </a:rPr>
              <a:t>()</a:t>
            </a:r>
            <a:endParaRPr lang="en-US" sz="2600" dirty="0">
              <a:latin typeface="Consolas"/>
              <a:cs typeface="Segoe UI Light"/>
            </a:endParaRP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cs-CZ" sz="2600" dirty="0">
                <a:latin typeface="Segoe UI Light"/>
                <a:cs typeface="Segoe UI Light"/>
              </a:rPr>
              <a:t>Situace 1: Pokud spojení s databází umře, dotaz se opakuje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cs-CZ" sz="2600" dirty="0">
                <a:latin typeface="Segoe UI Light"/>
                <a:cs typeface="Segoe UI Light"/>
              </a:rPr>
              <a:t>Situace 2: Pokud selže transakce, je možné ji opakovat</a:t>
            </a:r>
            <a:endParaRPr lang="cs-CZ" dirty="0">
              <a:cs typeface="Segoe UI Light"/>
            </a:endParaRPr>
          </a:p>
          <a:p>
            <a:pPr marL="1371600" lvl="2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cs-CZ" sz="2400" dirty="0">
                <a:latin typeface="Segoe UI Light"/>
                <a:cs typeface="Segoe UI Light"/>
              </a:rPr>
              <a:t>Problém ve chvíli, kdy spojení selže během </a:t>
            </a:r>
            <a:r>
              <a:rPr lang="cs-CZ" sz="2400" dirty="0" err="1">
                <a:latin typeface="Segoe UI Light"/>
                <a:cs typeface="Segoe UI Light"/>
              </a:rPr>
              <a:t>commitu</a:t>
            </a:r>
            <a:r>
              <a:rPr lang="cs-CZ" sz="2400" dirty="0">
                <a:latin typeface="Segoe UI Light"/>
                <a:cs typeface="Segoe UI Light"/>
              </a:rPr>
              <a:t> a nedozvíme se výsledek</a:t>
            </a:r>
            <a:endParaRPr lang="cs-CZ" sz="2000" dirty="0">
              <a:cs typeface="Segoe UI Light"/>
            </a:endParaRPr>
          </a:p>
          <a:p>
            <a:pPr marL="1371600" lvl="2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cs-CZ" sz="2000" dirty="0">
                <a:latin typeface="Consolas"/>
                <a:cs typeface="Segoe UI Light"/>
                <a:hlinkClick r:id="rId3"/>
              </a:rPr>
              <a:t>https://docs.microsoft.com/en-us/ef/core/miscellaneous/connection-resiliency#transaction-commit-failure-and-the-idempotency-issue</a:t>
            </a:r>
            <a:r>
              <a:rPr lang="cs-CZ" sz="2000" dirty="0">
                <a:latin typeface="Consolas"/>
                <a:cs typeface="Segoe UI Light"/>
              </a:rPr>
              <a:t> </a:t>
            </a:r>
            <a:endParaRPr lang="cs-CZ" sz="2000" dirty="0">
              <a:cs typeface="Segoe UI Light"/>
            </a:endParaRP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cs-CZ" sz="2600" dirty="0">
              <a:cs typeface="Segoe UI Ligh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cs-CZ" sz="16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01DCEE-5392-49D6-AEB7-18816F3A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24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BC79-5E91-4843-A0DA-FF0FD549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Úvod – EF </a:t>
            </a:r>
            <a:r>
              <a:rPr lang="cs-CZ" err="1"/>
              <a:t>Core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136E-EB4D-435C-9BDB-1C8337B3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1582400" cy="48574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cs-CZ" sz="4400">
                <a:latin typeface="Segoe UI Light"/>
                <a:cs typeface="Segoe UI Light"/>
              </a:rPr>
              <a:t>Podpora různých databázových </a:t>
            </a:r>
            <a:r>
              <a:rPr lang="cs-CZ" sz="4400" err="1">
                <a:latin typeface="Segoe UI Light"/>
                <a:cs typeface="Segoe UI Light"/>
              </a:rPr>
              <a:t>enginů</a:t>
            </a:r>
            <a:endParaRPr lang="cs-CZ" sz="4400">
              <a:latin typeface="Segoe UI Light"/>
              <a:cs typeface="Segoe UI Light"/>
            </a:endParaRPr>
          </a:p>
          <a:p>
            <a:pPr marL="74295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cs-CZ" sz="4000">
                <a:latin typeface="Segoe UI Light"/>
                <a:cs typeface="Segoe UI Light"/>
              </a:rPr>
              <a:t>MSSQL, </a:t>
            </a:r>
            <a:r>
              <a:rPr lang="cs-CZ" sz="4000" err="1">
                <a:latin typeface="Segoe UI Light"/>
                <a:cs typeface="Segoe UI Light"/>
              </a:rPr>
              <a:t>MySQL</a:t>
            </a:r>
            <a:r>
              <a:rPr lang="cs-CZ" sz="4000">
                <a:latin typeface="Segoe UI Light"/>
                <a:cs typeface="Segoe UI Light"/>
              </a:rPr>
              <a:t>, </a:t>
            </a:r>
            <a:r>
              <a:rPr lang="cs-CZ" sz="4000" err="1">
                <a:latin typeface="Segoe UI Light"/>
                <a:cs typeface="Segoe UI Light"/>
              </a:rPr>
              <a:t>PostgreSQL</a:t>
            </a:r>
            <a:endParaRPr lang="cs-CZ" sz="4000">
              <a:latin typeface="Segoe UI Light"/>
              <a:cs typeface="Segoe UI Light"/>
            </a:endParaRPr>
          </a:p>
          <a:p>
            <a:pPr marL="74295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cs-CZ" sz="4000">
                <a:latin typeface="Segoe UI Light"/>
                <a:cs typeface="Segoe UI Light"/>
              </a:rPr>
              <a:t>Oracle, </a:t>
            </a:r>
            <a:r>
              <a:rPr lang="cs-CZ" sz="4000" err="1">
                <a:latin typeface="Segoe UI Light"/>
                <a:cs typeface="Segoe UI Light"/>
              </a:rPr>
              <a:t>Devart</a:t>
            </a:r>
            <a:r>
              <a:rPr lang="cs-CZ" sz="4000">
                <a:latin typeface="Segoe UI Light"/>
                <a:cs typeface="Segoe UI Light"/>
              </a:rPr>
              <a:t>, IBM</a:t>
            </a:r>
          </a:p>
          <a:p>
            <a:pPr marL="74295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cs-CZ" sz="4000">
                <a:latin typeface="Segoe UI Light"/>
                <a:cs typeface="Segoe UI Light"/>
              </a:rPr>
              <a:t>Azure </a:t>
            </a:r>
            <a:r>
              <a:rPr lang="cs-CZ" sz="4000" err="1">
                <a:latin typeface="Segoe UI Light"/>
                <a:cs typeface="Segoe UI Light"/>
              </a:rPr>
              <a:t>Cosmos</a:t>
            </a:r>
            <a:r>
              <a:rPr lang="cs-CZ" sz="4000">
                <a:latin typeface="Segoe UI Light"/>
                <a:cs typeface="Segoe UI Light"/>
              </a:rPr>
              <a:t> DB (SQL API)</a:t>
            </a:r>
          </a:p>
          <a:p>
            <a:pPr marL="74295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cs-CZ" sz="4000" err="1">
                <a:latin typeface="Segoe UI Light"/>
                <a:cs typeface="Segoe UI Light"/>
              </a:rPr>
              <a:t>SQLite</a:t>
            </a:r>
            <a:endParaRPr lang="en-US" sz="4000">
              <a:latin typeface="Segoe UI Light"/>
              <a:cs typeface="Segoe UI Light"/>
            </a:endParaRPr>
          </a:p>
          <a:p>
            <a:pPr marL="74295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4000">
                <a:latin typeface="Segoe UI Light"/>
                <a:cs typeface="Segoe UI Light"/>
              </a:rPr>
              <a:t>Microsoft Access (</a:t>
            </a:r>
            <a:r>
              <a:rPr lang="en-US" sz="4000" err="1">
                <a:latin typeface="Segoe UI Light"/>
                <a:cs typeface="Segoe UI Light"/>
              </a:rPr>
              <a:t>EntityFrameworkCore.Jet</a:t>
            </a:r>
            <a:r>
              <a:rPr lang="en-US" sz="4000">
                <a:latin typeface="Segoe UI Light"/>
                <a:cs typeface="Segoe UI Light"/>
              </a:rPr>
              <a:t>)</a:t>
            </a:r>
          </a:p>
          <a:p>
            <a:pPr marL="74295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4000" err="1">
                <a:latin typeface="Segoe UI Light" pitchFamily="34" charset="0"/>
                <a:cs typeface="Segoe UI Light" pitchFamily="34" charset="0"/>
              </a:rPr>
              <a:t>InMemory</a:t>
            </a:r>
            <a:endParaRPr lang="cs-CZ" sz="4000">
              <a:latin typeface="Segoe UI Light" pitchFamily="34" charset="0"/>
              <a:cs typeface="Segoe UI Light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cs-CZ" sz="105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01DCEE-5392-49D6-AEB7-18816F3A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36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BC79-5E91-4843-A0DA-FF0FD549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Historie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136E-EB4D-435C-9BDB-1C8337B3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761"/>
            <a:ext cx="11582400" cy="48574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>
                <a:latin typeface="Segoe UI Light"/>
                <a:cs typeface="Segoe UI Light"/>
              </a:rPr>
              <a:t>EF Core </a:t>
            </a:r>
            <a:r>
              <a:rPr lang="cs-CZ" sz="4000" b="1">
                <a:latin typeface="Segoe UI Light"/>
                <a:cs typeface="Segoe UI Light"/>
              </a:rPr>
              <a:t>2.0 (srpen 2017)</a:t>
            </a:r>
            <a:r>
              <a:rPr lang="en-US" sz="4000" b="1">
                <a:latin typeface="Segoe UI Light"/>
                <a:cs typeface="Segoe UI Light"/>
              </a:rPr>
              <a:t> [</a:t>
            </a:r>
            <a:r>
              <a:rPr lang="en-US" sz="4000" b="1">
                <a:latin typeface="Segoe UI Light"/>
                <a:cs typeface="Segoe UI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 of support</a:t>
            </a:r>
            <a:r>
              <a:rPr lang="en-US" sz="4000" b="1">
                <a:latin typeface="Segoe UI Light"/>
                <a:cs typeface="Segoe UI Light"/>
              </a:rPr>
              <a:t>]</a:t>
            </a:r>
            <a:endParaRPr lang="cs-CZ" sz="4000" b="1">
              <a:latin typeface="Segoe UI Light"/>
              <a:cs typeface="Segoe UI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600">
                <a:latin typeface="Segoe UI Light"/>
                <a:cs typeface="Segoe UI Light"/>
              </a:rPr>
              <a:t>.NET Standard 2.0 a .NET Framework </a:t>
            </a:r>
            <a:r>
              <a:rPr lang="en-US" sz="3600">
                <a:latin typeface="Segoe UI Light"/>
                <a:cs typeface="Segoe UI Light"/>
              </a:rPr>
              <a:t>^</a:t>
            </a:r>
            <a:r>
              <a:rPr lang="cs-CZ" sz="3600">
                <a:latin typeface="Segoe UI Light"/>
                <a:cs typeface="Segoe UI Light"/>
              </a:rPr>
              <a:t>4.6.1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>
                <a:latin typeface="Segoe UI Light"/>
                <a:cs typeface="Segoe UI Light"/>
              </a:rPr>
              <a:t>Table splitting (Table sharing)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3600">
                <a:latin typeface="Segoe UI Light"/>
                <a:cs typeface="Segoe UI Light"/>
              </a:rPr>
              <a:t>Dvě entity, ale jedna tabulka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3600">
                <a:latin typeface="Segoe UI Light"/>
                <a:cs typeface="Segoe UI Light"/>
              </a:rPr>
              <a:t>1:1 závislost a klíč je sdílený pro obě entity</a:t>
            </a:r>
            <a:endParaRPr lang="en-US" sz="3600">
              <a:latin typeface="Segoe UI Light"/>
              <a:cs typeface="Segoe UI Light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3200" err="1">
                <a:latin typeface="Segoe UI Light"/>
                <a:cs typeface="Segoe UI Light"/>
              </a:rPr>
              <a:t>SeedData</a:t>
            </a:r>
            <a:r>
              <a:rPr lang="en-US" sz="3200">
                <a:latin typeface="Segoe UI Light"/>
                <a:cs typeface="Segoe UI Light"/>
              </a:rPr>
              <a:t> se </a:t>
            </a:r>
            <a:r>
              <a:rPr lang="en-US" sz="3200" err="1">
                <a:latin typeface="Segoe UI Light"/>
                <a:cs typeface="Segoe UI Light"/>
              </a:rPr>
              <a:t>mus</a:t>
            </a:r>
            <a:r>
              <a:rPr lang="cs-CZ" sz="3200">
                <a:latin typeface="Segoe UI Light"/>
                <a:cs typeface="Segoe UI Light"/>
              </a:rPr>
              <a:t>í specifikovat pro každou entitu zvlášť</a:t>
            </a:r>
            <a:endParaRPr lang="en-US" sz="3200">
              <a:latin typeface="Segoe UI Light"/>
              <a:cs typeface="Segoe UI Ligh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>
                <a:latin typeface="Segoe UI Light"/>
                <a:cs typeface="Segoe UI Light"/>
              </a:rPr>
              <a:t>V</a:t>
            </a:r>
            <a:r>
              <a:rPr lang="cs-CZ" sz="3600" err="1">
                <a:latin typeface="Segoe UI Light"/>
                <a:cs typeface="Segoe UI Light"/>
              </a:rPr>
              <a:t>yužití</a:t>
            </a:r>
            <a:r>
              <a:rPr lang="cs-CZ" sz="3600">
                <a:latin typeface="Segoe UI Light"/>
                <a:cs typeface="Segoe UI Light"/>
              </a:rPr>
              <a:t> při performance optimalizacích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600">
              <a:latin typeface="Segoe UI Light"/>
              <a:cs typeface="Segoe UI Light"/>
            </a:endParaRPr>
          </a:p>
          <a:p>
            <a:pPr lvl="2"/>
            <a:endParaRPr lang="cs-CZ" sz="2600">
              <a:latin typeface="Segoe UI Light"/>
              <a:cs typeface="Segoe U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01DCEE-5392-49D6-AEB7-18816F3A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97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B4A53A-A6E9-4962-9D3D-69AAEF95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0"/>
            <a:ext cx="10972800" cy="1143000"/>
          </a:xfrm>
        </p:spPr>
        <p:txBody>
          <a:bodyPr>
            <a:normAutofit/>
          </a:bodyPr>
          <a:lstStyle/>
          <a:p>
            <a:r>
              <a:rPr lang="en-US"/>
              <a:t>Table splitting</a:t>
            </a:r>
            <a:br>
              <a:rPr lang="cs-CZ"/>
            </a:br>
            <a:r>
              <a:rPr lang="en-US" sz="2000"/>
              <a:t>Sample</a:t>
            </a:r>
            <a:r>
              <a:rPr lang="cs-CZ" sz="2000"/>
              <a:t>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BC79-5E91-4843-A0DA-FF0FD549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Historie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136E-EB4D-435C-9BDB-1C8337B3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24745"/>
            <a:ext cx="11582400" cy="504411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cs-CZ" sz="3200" b="1">
                <a:latin typeface="Segoe UI Light"/>
                <a:cs typeface="Segoe UI Light"/>
              </a:rPr>
              <a:t>EF </a:t>
            </a:r>
            <a:r>
              <a:rPr lang="cs-CZ" sz="3200" b="1" err="1">
                <a:latin typeface="Segoe UI Light"/>
                <a:cs typeface="Segoe UI Light"/>
              </a:rPr>
              <a:t>Core</a:t>
            </a:r>
            <a:r>
              <a:rPr lang="cs-CZ" sz="3200" b="1">
                <a:latin typeface="Segoe UI Light"/>
                <a:cs typeface="Segoe UI Light"/>
              </a:rPr>
              <a:t> 2.0 (srpen 2017) [</a:t>
            </a:r>
            <a:r>
              <a:rPr lang="cs-CZ" sz="3200" b="1">
                <a:latin typeface="Segoe UI Light"/>
                <a:cs typeface="Segoe UI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 of support</a:t>
            </a:r>
            <a:r>
              <a:rPr lang="cs-CZ" sz="3200" b="1">
                <a:latin typeface="Segoe UI Light"/>
                <a:cs typeface="Segoe UI Light"/>
              </a:rPr>
              <a:t>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200" b="1" err="1">
                <a:latin typeface="Segoe UI Light"/>
                <a:cs typeface="Segoe UI Light"/>
              </a:rPr>
              <a:t>Owned</a:t>
            </a:r>
            <a:r>
              <a:rPr lang="cs-CZ" sz="3200" b="1">
                <a:latin typeface="Segoe UI Light"/>
                <a:cs typeface="Segoe UI Light"/>
              </a:rPr>
              <a:t> </a:t>
            </a:r>
            <a:r>
              <a:rPr lang="cs-CZ" sz="3200" b="1" err="1">
                <a:latin typeface="Segoe UI Light"/>
                <a:cs typeface="Segoe UI Light"/>
              </a:rPr>
              <a:t>types</a:t>
            </a:r>
            <a:endParaRPr lang="cs-CZ" sz="3200" b="1">
              <a:latin typeface="Segoe UI Light"/>
              <a:cs typeface="Segoe UI Ligh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3200">
                <a:latin typeface="Segoe UI Light"/>
                <a:cs typeface="Segoe UI Light"/>
              </a:rPr>
              <a:t>Jedna tabulka na straně SQL, ale několik samostatných entit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cs-CZ" sz="2800">
                <a:latin typeface="Segoe UI Light"/>
                <a:cs typeface="Segoe UI Light"/>
              </a:rPr>
              <a:t>Bez identity 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cs-CZ" sz="2800">
                <a:latin typeface="Segoe UI Light"/>
                <a:cs typeface="Segoe UI Light"/>
              </a:rPr>
              <a:t>Načtené automaticky při načtení rodičovské entity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cs-CZ" sz="2800">
                <a:latin typeface="Segoe UI Light"/>
                <a:cs typeface="Segoe UI Light"/>
              </a:rPr>
              <a:t>Lze ukládat do samostatné tabulky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3000">
                <a:latin typeface="Segoe UI Light"/>
                <a:cs typeface="Segoe UI Light"/>
              </a:rPr>
              <a:t>Limitace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cs-CZ" sz="2800">
                <a:latin typeface="Segoe UI Light"/>
                <a:cs typeface="Segoe UI Light"/>
              </a:rPr>
              <a:t>Stejnou </a:t>
            </a:r>
            <a:r>
              <a:rPr lang="cs-CZ" sz="2800" err="1">
                <a:latin typeface="Segoe UI Light"/>
                <a:cs typeface="Segoe UI Light"/>
              </a:rPr>
              <a:t>owned</a:t>
            </a:r>
            <a:r>
              <a:rPr lang="cs-CZ" sz="2800">
                <a:latin typeface="Segoe UI Light"/>
                <a:cs typeface="Segoe UI Light"/>
              </a:rPr>
              <a:t> entitu nesmí vlastnit víc rodičů</a:t>
            </a:r>
            <a:r>
              <a:rPr lang="en-US" sz="2800">
                <a:latin typeface="Segoe UI Light"/>
                <a:cs typeface="Segoe UI Light"/>
              </a:rPr>
              <a:t> (my</a:t>
            </a:r>
            <a:r>
              <a:rPr lang="cs-CZ" sz="2800" err="1">
                <a:latin typeface="Segoe UI Light"/>
                <a:cs typeface="Segoe UI Light"/>
              </a:rPr>
              <a:t>šleno</a:t>
            </a:r>
            <a:r>
              <a:rPr lang="cs-CZ" sz="2800">
                <a:latin typeface="Segoe UI Light"/>
                <a:cs typeface="Segoe UI Light"/>
              </a:rPr>
              <a:t> v datech, ne v modelu)</a:t>
            </a:r>
            <a:endParaRPr lang="en-US" sz="2800">
              <a:latin typeface="Segoe UI Light"/>
              <a:cs typeface="Segoe UI Light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>
                <a:latin typeface="Segoe UI Light"/>
                <a:cs typeface="Segoe UI Light"/>
              </a:rPr>
              <a:t>Owned </a:t>
            </a:r>
            <a:r>
              <a:rPr lang="en-US" sz="2800" err="1">
                <a:latin typeface="Segoe UI Light"/>
                <a:cs typeface="Segoe UI Light"/>
              </a:rPr>
              <a:t>entita</a:t>
            </a:r>
            <a:r>
              <a:rPr lang="en-US" sz="2800">
                <a:latin typeface="Segoe UI Light"/>
                <a:cs typeface="Segoe UI Light"/>
              </a:rPr>
              <a:t> </a:t>
            </a:r>
            <a:r>
              <a:rPr lang="en-US" sz="2800" err="1">
                <a:latin typeface="Segoe UI Light"/>
                <a:cs typeface="Segoe UI Light"/>
              </a:rPr>
              <a:t>nesm</a:t>
            </a:r>
            <a:r>
              <a:rPr lang="cs-CZ" sz="2800">
                <a:latin typeface="Segoe UI Light"/>
                <a:cs typeface="Segoe UI Light"/>
              </a:rPr>
              <a:t>í vlastnit další </a:t>
            </a:r>
            <a:r>
              <a:rPr lang="cs-CZ" sz="2800" err="1">
                <a:latin typeface="Segoe UI Light"/>
                <a:cs typeface="Segoe UI Light"/>
              </a:rPr>
              <a:t>owned</a:t>
            </a:r>
            <a:r>
              <a:rPr lang="cs-CZ" sz="2800">
                <a:latin typeface="Segoe UI Light"/>
                <a:cs typeface="Segoe UI Light"/>
              </a:rPr>
              <a:t> entity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cs-CZ" sz="2800">
                <a:latin typeface="Segoe UI Light"/>
                <a:cs typeface="Segoe UI Light"/>
              </a:rPr>
              <a:t>Nelze vytvořit </a:t>
            </a:r>
            <a:r>
              <a:rPr lang="cs-CZ" sz="2800" err="1">
                <a:latin typeface="Consolas"/>
                <a:cs typeface="Segoe UI Light"/>
              </a:rPr>
              <a:t>DbSet</a:t>
            </a:r>
            <a:r>
              <a:rPr lang="cs-CZ" sz="2800">
                <a:latin typeface="Consolas"/>
                <a:cs typeface="Segoe UI Light"/>
              </a:rPr>
              <a:t>&lt;</a:t>
            </a:r>
            <a:r>
              <a:rPr lang="cs-CZ" sz="2800" err="1">
                <a:latin typeface="Consolas"/>
                <a:cs typeface="Segoe UI Light"/>
              </a:rPr>
              <a:t>OwnedEntity</a:t>
            </a:r>
            <a:r>
              <a:rPr lang="cs-CZ" sz="2800">
                <a:latin typeface="Consolas"/>
                <a:cs typeface="Segoe UI Light"/>
              </a:rPr>
              <a:t>&gt;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cs-CZ" sz="2800">
                <a:latin typeface="Segoe UI Light"/>
                <a:cs typeface="Segoe UI Light"/>
              </a:rPr>
              <a:t>Pro </a:t>
            </a:r>
            <a:r>
              <a:rPr lang="cs-CZ" sz="2800" err="1">
                <a:latin typeface="Segoe UI Light"/>
                <a:cs typeface="Segoe UI Light"/>
              </a:rPr>
              <a:t>owned</a:t>
            </a:r>
            <a:r>
              <a:rPr lang="cs-CZ" sz="2800">
                <a:latin typeface="Segoe UI Light"/>
                <a:cs typeface="Segoe UI Light"/>
              </a:rPr>
              <a:t> entity neplatí dědičnost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cs-CZ" sz="2800">
                <a:latin typeface="Segoe UI Light"/>
                <a:cs typeface="Segoe UI Light"/>
              </a:rPr>
              <a:t>Nelze na nich přímo volat </a:t>
            </a:r>
            <a:r>
              <a:rPr lang="cs-CZ" sz="2800" err="1">
                <a:latin typeface="Consolas"/>
                <a:cs typeface="Segoe UI Light"/>
              </a:rPr>
              <a:t>modelBuilder</a:t>
            </a:r>
            <a:endParaRPr lang="cs-CZ" sz="2800">
              <a:latin typeface="Consolas"/>
              <a:cs typeface="Segoe UI Light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cs-CZ" sz="2600">
                <a:latin typeface="Segoe UI Light" panose="020B0502040204020203" pitchFamily="34" charset="0"/>
                <a:cs typeface="Segoe UI Light" panose="020B0502040204020203" pitchFamily="34" charset="0"/>
              </a:rPr>
              <a:t>Konfigurace se provádí přes rodičovskou entitu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cs-CZ" sz="2800">
              <a:latin typeface="Segoe UI Light"/>
              <a:cs typeface="Segoe UI Light"/>
            </a:endParaRPr>
          </a:p>
          <a:p>
            <a:pPr lvl="2"/>
            <a:endParaRPr lang="cs-CZ" sz="2600">
              <a:latin typeface="Segoe UI Light"/>
              <a:cs typeface="Segoe U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01DCEE-5392-49D6-AEB7-18816F3A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69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B4A53A-A6E9-4962-9D3D-69AAEF95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0"/>
            <a:ext cx="10972800" cy="1143000"/>
          </a:xfrm>
        </p:spPr>
        <p:txBody>
          <a:bodyPr>
            <a:normAutofit/>
          </a:bodyPr>
          <a:lstStyle/>
          <a:p>
            <a:r>
              <a:rPr lang="cs-CZ" err="1"/>
              <a:t>Owned</a:t>
            </a:r>
            <a:r>
              <a:rPr lang="cs-CZ"/>
              <a:t> </a:t>
            </a:r>
            <a:r>
              <a:rPr lang="cs-CZ" err="1"/>
              <a:t>types</a:t>
            </a:r>
            <a:r>
              <a:rPr lang="cs-CZ"/>
              <a:t>  </a:t>
            </a:r>
            <a:br>
              <a:rPr lang="cs-CZ"/>
            </a:br>
            <a:r>
              <a:rPr lang="en-US" sz="2000"/>
              <a:t>Sample</a:t>
            </a:r>
            <a:r>
              <a:rPr lang="cs-CZ" sz="2000"/>
              <a:t>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6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BC79-5E91-4843-A0DA-FF0FD549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Historie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136E-EB4D-435C-9BDB-1C8337B3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761"/>
            <a:ext cx="11582400" cy="485740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3500" b="1">
                <a:latin typeface="Segoe UI Light"/>
                <a:cs typeface="Segoe UI Light"/>
              </a:rPr>
              <a:t>EF Core </a:t>
            </a:r>
            <a:r>
              <a:rPr lang="cs-CZ" sz="3500" b="1">
                <a:latin typeface="Segoe UI Light"/>
                <a:cs typeface="Segoe UI Light"/>
              </a:rPr>
              <a:t>2.0 (srpen 2017)</a:t>
            </a:r>
            <a:r>
              <a:rPr lang="en-US" sz="3500" b="1">
                <a:latin typeface="Segoe UI Light"/>
                <a:cs typeface="Segoe UI Light"/>
              </a:rPr>
              <a:t> [</a:t>
            </a:r>
            <a:r>
              <a:rPr lang="en-US" sz="3500" b="1">
                <a:latin typeface="Segoe UI Light"/>
                <a:cs typeface="Segoe UI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 of support</a:t>
            </a:r>
            <a:r>
              <a:rPr lang="en-US" sz="3500" b="1">
                <a:latin typeface="Segoe UI Light"/>
                <a:cs typeface="Segoe UI Light"/>
              </a:rPr>
              <a:t>]</a:t>
            </a:r>
            <a:endParaRPr lang="cs-CZ" sz="3500" b="1">
              <a:latin typeface="Segoe UI Light"/>
              <a:cs typeface="Segoe U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800" b="1">
                <a:latin typeface="Segoe UI Light"/>
                <a:cs typeface="Segoe UI Light"/>
              </a:rPr>
              <a:t>Model-level </a:t>
            </a:r>
            <a:r>
              <a:rPr lang="cs-CZ" sz="2800" b="1" err="1">
                <a:latin typeface="Segoe UI Light"/>
                <a:cs typeface="Segoe UI Light"/>
              </a:rPr>
              <a:t>query</a:t>
            </a:r>
            <a:r>
              <a:rPr lang="cs-CZ" sz="2800" b="1">
                <a:latin typeface="Segoe UI Light"/>
                <a:cs typeface="Segoe UI Light"/>
              </a:rPr>
              <a:t> </a:t>
            </a:r>
            <a:r>
              <a:rPr lang="cs-CZ" sz="2800" b="1" err="1">
                <a:latin typeface="Segoe UI Light"/>
                <a:cs typeface="Segoe UI Light"/>
              </a:rPr>
              <a:t>filters</a:t>
            </a:r>
            <a:endParaRPr lang="cs-CZ" sz="2800" b="1">
              <a:latin typeface="Segoe UI Light"/>
              <a:cs typeface="Segoe UI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2800">
                <a:latin typeface="Segoe UI Light"/>
                <a:cs typeface="Segoe UI Light"/>
              </a:rPr>
              <a:t>Globální filtry pro celý </a:t>
            </a:r>
            <a:r>
              <a:rPr lang="cs-CZ" sz="2800" err="1">
                <a:latin typeface="Segoe UI Light"/>
                <a:cs typeface="Segoe UI Light"/>
              </a:rPr>
              <a:t>DbSet</a:t>
            </a:r>
            <a:endParaRPr lang="cs-CZ" sz="2800">
              <a:latin typeface="Segoe UI Light"/>
              <a:cs typeface="Segoe UI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2800">
                <a:latin typeface="Segoe UI Light"/>
                <a:cs typeface="Segoe UI Light"/>
              </a:rPr>
              <a:t>Využití při soft </a:t>
            </a:r>
            <a:r>
              <a:rPr lang="cs-CZ" sz="2800" err="1">
                <a:latin typeface="Segoe UI Light"/>
                <a:cs typeface="Segoe UI Light"/>
              </a:rPr>
              <a:t>delete</a:t>
            </a:r>
            <a:r>
              <a:rPr lang="cs-CZ" sz="2800">
                <a:latin typeface="Segoe UI Light"/>
                <a:cs typeface="Segoe UI Light"/>
              </a:rPr>
              <a:t> nebo načtení dat z </a:t>
            </a:r>
            <a:r>
              <a:rPr lang="cs-CZ" sz="2800" err="1">
                <a:latin typeface="Segoe UI Light"/>
                <a:cs typeface="Segoe UI Light"/>
              </a:rPr>
              <a:t>multi-tenant</a:t>
            </a:r>
            <a:r>
              <a:rPr lang="cs-CZ" sz="2800">
                <a:latin typeface="Segoe UI Light"/>
                <a:cs typeface="Segoe UI Light"/>
              </a:rPr>
              <a:t> databáze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2800">
                <a:latin typeface="Segoe UI Light"/>
                <a:cs typeface="Segoe UI Light"/>
              </a:rPr>
              <a:t>Možné vypnout pomocí </a:t>
            </a:r>
            <a:r>
              <a:rPr lang="cs-CZ" sz="2800" err="1">
                <a:latin typeface="Consolas"/>
                <a:cs typeface="Segoe UI Light"/>
              </a:rPr>
              <a:t>DbSet</a:t>
            </a:r>
            <a:r>
              <a:rPr lang="cs-CZ" sz="2800">
                <a:latin typeface="Consolas"/>
                <a:cs typeface="Segoe UI Light"/>
              </a:rPr>
              <a:t>.</a:t>
            </a:r>
            <a:r>
              <a:rPr lang="en-US" sz="2800" err="1">
                <a:latin typeface="Consolas"/>
                <a:cs typeface="Segoe UI Light"/>
              </a:rPr>
              <a:t>IgnoreQueryFilters</a:t>
            </a:r>
            <a:r>
              <a:rPr lang="cs-CZ" sz="2800">
                <a:latin typeface="Consolas"/>
                <a:cs typeface="Segoe UI Light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800" err="1">
                <a:latin typeface="Segoe UI Light"/>
                <a:cs typeface="Segoe UI Light"/>
              </a:rPr>
              <a:t>Scalar</a:t>
            </a:r>
            <a:r>
              <a:rPr lang="cs-CZ" sz="2800">
                <a:latin typeface="Segoe UI Light"/>
                <a:cs typeface="Segoe UI Light"/>
              </a:rPr>
              <a:t> </a:t>
            </a:r>
            <a:r>
              <a:rPr lang="cs-CZ" sz="2800" err="1">
                <a:latin typeface="Segoe UI Light"/>
                <a:cs typeface="Segoe UI Light"/>
              </a:rPr>
              <a:t>function</a:t>
            </a:r>
            <a:r>
              <a:rPr lang="cs-CZ" sz="2800">
                <a:latin typeface="Segoe UI Light"/>
                <a:cs typeface="Segoe UI Light"/>
              </a:rPr>
              <a:t> </a:t>
            </a:r>
            <a:r>
              <a:rPr lang="cs-CZ" sz="2800" err="1">
                <a:latin typeface="Segoe UI Light"/>
                <a:cs typeface="Segoe UI Light"/>
              </a:rPr>
              <a:t>mapping</a:t>
            </a:r>
            <a:r>
              <a:rPr lang="cs-CZ" sz="2800">
                <a:latin typeface="Segoe UI Light"/>
                <a:cs typeface="Segoe UI Light"/>
              </a:rPr>
              <a:t> </a:t>
            </a:r>
            <a:r>
              <a:rPr lang="cs-CZ" sz="2800">
                <a:latin typeface="Consolas"/>
                <a:cs typeface="Segoe UI Light"/>
              </a:rPr>
              <a:t>(Sample 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2800">
                <a:latin typeface="Consolas"/>
                <a:cs typeface="Segoe UI Light"/>
              </a:rPr>
              <a:t>[</a:t>
            </a:r>
            <a:r>
              <a:rPr lang="cs-CZ" sz="2800" err="1">
                <a:latin typeface="Consolas"/>
                <a:cs typeface="Segoe UI Light"/>
              </a:rPr>
              <a:t>DbFunction</a:t>
            </a:r>
            <a:r>
              <a:rPr lang="cs-CZ" sz="2800">
                <a:latin typeface="Consolas"/>
                <a:cs typeface="Segoe UI Light"/>
              </a:rPr>
              <a:t>] </a:t>
            </a:r>
            <a:r>
              <a:rPr lang="cs-CZ" sz="2800">
                <a:latin typeface="Segoe UI Light"/>
                <a:cs typeface="Segoe UI Light"/>
              </a:rPr>
              <a:t>anotace, umožňuje volat skalární funkce pomocí EF </a:t>
            </a:r>
            <a:r>
              <a:rPr lang="cs-CZ" sz="2800" err="1">
                <a:latin typeface="Segoe UI Light"/>
                <a:cs typeface="Segoe UI Light"/>
              </a:rPr>
              <a:t>Core</a:t>
            </a:r>
            <a:endParaRPr lang="cs-CZ" sz="2800">
              <a:latin typeface="Segoe UI Light"/>
              <a:cs typeface="Segoe UI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2800">
                <a:latin typeface="Segoe UI Light"/>
                <a:cs typeface="Segoe UI Light"/>
              </a:rPr>
              <a:t>Vytvoření samotné funkce se zpravidla dělá pomocí migrace a </a:t>
            </a:r>
            <a:r>
              <a:rPr lang="cs-CZ" sz="2800" err="1">
                <a:latin typeface="Consolas"/>
                <a:cs typeface="Segoe UI Light"/>
              </a:rPr>
              <a:t>migrationBuilder.Sql</a:t>
            </a:r>
            <a:r>
              <a:rPr lang="cs-CZ" sz="2800">
                <a:latin typeface="Consolas"/>
                <a:cs typeface="Segoe UI Light"/>
              </a:rPr>
              <a:t>("CREATE FUNCTION");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err="1">
                <a:latin typeface="Consolas"/>
                <a:cs typeface="Segoe UI Light"/>
              </a:rPr>
              <a:t>EF.Functions</a:t>
            </a:r>
            <a:r>
              <a:rPr lang="cs-CZ" sz="2800">
                <a:latin typeface="Consolas"/>
                <a:cs typeface="Segoe UI Light"/>
              </a:rPr>
              <a:t>.</a:t>
            </a:r>
            <a:r>
              <a:rPr lang="cs-CZ" sz="2800" err="1">
                <a:latin typeface="Consolas"/>
                <a:cs typeface="Segoe UI Light"/>
              </a:rPr>
              <a:t>Like</a:t>
            </a:r>
            <a:endParaRPr lang="cs-CZ" sz="2800">
              <a:latin typeface="Consolas"/>
              <a:cs typeface="Segoe UI Ligh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800">
                <a:latin typeface="Segoe UI Light"/>
                <a:cs typeface="Segoe UI Light"/>
              </a:rPr>
              <a:t>Pouze podpora pro LINQ, vyhodnocení se provádí v paměti</a:t>
            </a:r>
            <a:endParaRPr lang="en-US" sz="2800">
              <a:latin typeface="Segoe UI Light"/>
              <a:cs typeface="Segoe UI Ligh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800">
                <a:latin typeface="Segoe UI Light"/>
                <a:cs typeface="Segoe UI Light"/>
                <a:hlinkClick r:id="rId3"/>
              </a:rPr>
              <a:t>https://docs.microsoft.com/en-us/ef/core/providers/sql-server/functions</a:t>
            </a:r>
            <a:endParaRPr lang="cs-CZ" sz="2800">
              <a:latin typeface="Segoe UI Light"/>
              <a:cs typeface="Segoe U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01DCEE-5392-49D6-AEB7-18816F3A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4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B4A53A-A6E9-4962-9D3D-69AAEF95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0"/>
            <a:ext cx="10972800" cy="1143000"/>
          </a:xfrm>
        </p:spPr>
        <p:txBody>
          <a:bodyPr>
            <a:normAutofit/>
          </a:bodyPr>
          <a:lstStyle/>
          <a:p>
            <a:r>
              <a:rPr lang="cs-CZ"/>
              <a:t>Model-level </a:t>
            </a:r>
            <a:r>
              <a:rPr lang="cs-CZ" err="1"/>
              <a:t>query</a:t>
            </a:r>
            <a:r>
              <a:rPr lang="cs-CZ"/>
              <a:t> </a:t>
            </a:r>
            <a:r>
              <a:rPr lang="cs-CZ" err="1"/>
              <a:t>filters</a:t>
            </a:r>
            <a:r>
              <a:rPr lang="cs-CZ"/>
              <a:t> a ukázka EF funkcí</a:t>
            </a:r>
            <a:br>
              <a:rPr lang="cs-CZ"/>
            </a:br>
            <a:r>
              <a:rPr lang="en-US" sz="2000"/>
              <a:t>Sample</a:t>
            </a:r>
            <a:r>
              <a:rPr lang="cs-CZ" sz="2000"/>
              <a:t>9</a:t>
            </a:r>
            <a:r>
              <a:rPr lang="en-US" sz="2000"/>
              <a:t> a Sample13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3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BC79-5E91-4843-A0DA-FF0FD549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Historie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136E-EB4D-435C-9BDB-1C8337B3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761"/>
            <a:ext cx="11582400" cy="48574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>
                <a:latin typeface="Segoe UI Light"/>
                <a:cs typeface="Segoe UI Light"/>
              </a:rPr>
              <a:t>EF Core </a:t>
            </a:r>
            <a:r>
              <a:rPr lang="cs-CZ" sz="3200" b="1">
                <a:latin typeface="Segoe UI Light"/>
                <a:cs typeface="Segoe UI Light"/>
              </a:rPr>
              <a:t>2.</a:t>
            </a:r>
            <a:r>
              <a:rPr lang="en-US" sz="3200" b="1">
                <a:latin typeface="Segoe UI Light"/>
                <a:cs typeface="Segoe UI Light"/>
              </a:rPr>
              <a:t>1</a:t>
            </a:r>
            <a:r>
              <a:rPr lang="cs-CZ" sz="3200" b="1">
                <a:latin typeface="Segoe UI Light"/>
                <a:cs typeface="Segoe UI Light"/>
              </a:rPr>
              <a:t> (</a:t>
            </a:r>
            <a:r>
              <a:rPr lang="en-US" sz="3200" b="1" err="1">
                <a:latin typeface="Segoe UI Light"/>
                <a:cs typeface="Segoe UI Light"/>
              </a:rPr>
              <a:t>kv</a:t>
            </a:r>
            <a:r>
              <a:rPr lang="cs-CZ" sz="3200" b="1" err="1">
                <a:latin typeface="Segoe UI Light"/>
                <a:cs typeface="Segoe UI Light"/>
              </a:rPr>
              <a:t>ěten</a:t>
            </a:r>
            <a:r>
              <a:rPr lang="cs-CZ" sz="3200" b="1">
                <a:latin typeface="Segoe UI Light"/>
                <a:cs typeface="Segoe UI Light"/>
              </a:rPr>
              <a:t> 2018)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>
                <a:latin typeface="Segoe UI Light"/>
                <a:cs typeface="Segoe UI Light"/>
              </a:rPr>
              <a:t>Data seeding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800">
                <a:latin typeface="Segoe UI Light"/>
                <a:cs typeface="Segoe UI Light"/>
              </a:rPr>
              <a:t>V předchozích verzích se museli data plnit z migrací manuálně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err="1">
                <a:latin typeface="Consolas"/>
                <a:cs typeface="Segoe UI Light"/>
              </a:rPr>
              <a:t>modelBuilder.Entity</a:t>
            </a:r>
            <a:r>
              <a:rPr lang="en-US" sz="2400">
                <a:latin typeface="Consolas"/>
                <a:cs typeface="Segoe UI Light"/>
              </a:rPr>
              <a:t>&lt;Product&gt;()</a:t>
            </a:r>
            <a:br>
              <a:rPr lang="en-US" sz="2400">
                <a:latin typeface="Consolas"/>
                <a:cs typeface="Segoe UI Light"/>
              </a:rPr>
            </a:br>
            <a:r>
              <a:rPr lang="en-US" sz="2400">
                <a:latin typeface="Consolas"/>
                <a:cs typeface="Segoe UI Light"/>
              </a:rPr>
              <a:t>  .</a:t>
            </a:r>
            <a:r>
              <a:rPr lang="en-US" sz="2400" err="1">
                <a:latin typeface="Consolas"/>
                <a:cs typeface="Segoe UI Light"/>
              </a:rPr>
              <a:t>HasData</a:t>
            </a:r>
            <a:r>
              <a:rPr lang="en-US" sz="2400">
                <a:latin typeface="Consolas"/>
                <a:cs typeface="Segoe UI Light"/>
              </a:rPr>
              <a:t>(new Product() { Id = 1, Name = "Seed product" });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>
                <a:latin typeface="Segoe UI Light"/>
                <a:cs typeface="Segoe UI Light"/>
              </a:rPr>
              <a:t>Lazy loading</a:t>
            </a:r>
            <a:endParaRPr lang="cs-CZ" sz="2800" b="1">
              <a:latin typeface="Segoe UI Light"/>
              <a:cs typeface="Segoe UI Ligh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800">
                <a:latin typeface="Segoe UI Light"/>
                <a:cs typeface="Segoe UI Light"/>
              </a:rPr>
              <a:t>Nový balíček </a:t>
            </a:r>
            <a:r>
              <a:rPr lang="cs-CZ" sz="2800" err="1">
                <a:cs typeface="Segoe UI Light"/>
              </a:rPr>
              <a:t>Microsoft.EntityFrameworkCore.Proxies</a:t>
            </a:r>
            <a:endParaRPr lang="cs-CZ" sz="2800">
              <a:cs typeface="Segoe UI Ligh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800" err="1">
                <a:cs typeface="Segoe UI Light"/>
              </a:rPr>
              <a:t>optionsBuilder.UseLazyLoadingProxies</a:t>
            </a:r>
            <a:r>
              <a:rPr lang="cs-CZ" sz="2800">
                <a:cs typeface="Segoe UI Light"/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>
              <a:latin typeface="Segoe UI Light"/>
              <a:cs typeface="Segoe UI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16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1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01DCEE-5392-49D6-AEB7-18816F3A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5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BC79-5E91-4843-A0DA-FF0FD549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Historie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136E-EB4D-435C-9BDB-1C8337B3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761"/>
            <a:ext cx="11582400" cy="48574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>
                <a:latin typeface="Segoe UI Light"/>
                <a:cs typeface="Segoe UI Light"/>
              </a:rPr>
              <a:t>EF Core </a:t>
            </a:r>
            <a:r>
              <a:rPr lang="cs-CZ" sz="3200" b="1">
                <a:latin typeface="Segoe UI Light"/>
                <a:cs typeface="Segoe UI Light"/>
              </a:rPr>
              <a:t>2.</a:t>
            </a:r>
            <a:r>
              <a:rPr lang="en-US" sz="3200" b="1">
                <a:latin typeface="Segoe UI Light"/>
                <a:cs typeface="Segoe UI Light"/>
              </a:rPr>
              <a:t>1</a:t>
            </a:r>
            <a:r>
              <a:rPr lang="cs-CZ" sz="3200" b="1">
                <a:latin typeface="Segoe UI Light"/>
                <a:cs typeface="Segoe UI Light"/>
              </a:rPr>
              <a:t> (</a:t>
            </a:r>
            <a:r>
              <a:rPr lang="en-US" sz="3200" b="1" err="1">
                <a:latin typeface="Segoe UI Light"/>
                <a:cs typeface="Segoe UI Light"/>
              </a:rPr>
              <a:t>kv</a:t>
            </a:r>
            <a:r>
              <a:rPr lang="cs-CZ" sz="3200" b="1" err="1">
                <a:latin typeface="Segoe UI Light"/>
                <a:cs typeface="Segoe UI Light"/>
              </a:rPr>
              <a:t>ěten</a:t>
            </a:r>
            <a:r>
              <a:rPr lang="cs-CZ" sz="3200" b="1">
                <a:latin typeface="Segoe UI Light"/>
                <a:cs typeface="Segoe UI Light"/>
              </a:rPr>
              <a:t> 2018)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800">
                <a:latin typeface="Segoe UI Light"/>
                <a:cs typeface="Segoe UI Light"/>
              </a:rPr>
              <a:t>Podpora SQL </a:t>
            </a:r>
            <a:r>
              <a:rPr lang="cs-CZ" sz="2800" err="1">
                <a:cs typeface="Segoe UI Light"/>
              </a:rPr>
              <a:t>GroupBy</a:t>
            </a:r>
            <a:endParaRPr lang="cs-CZ" sz="2800">
              <a:cs typeface="Segoe UI Ligh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800">
                <a:latin typeface="Segoe UI Light"/>
                <a:cs typeface="Segoe UI Light"/>
              </a:rPr>
              <a:t>Před EF </a:t>
            </a:r>
            <a:r>
              <a:rPr lang="cs-CZ" sz="2800" err="1">
                <a:latin typeface="Segoe UI Light"/>
                <a:cs typeface="Segoe UI Light"/>
              </a:rPr>
              <a:t>Core</a:t>
            </a:r>
            <a:r>
              <a:rPr lang="cs-CZ" sz="2800">
                <a:latin typeface="Segoe UI Light"/>
                <a:cs typeface="Segoe UI Light"/>
              </a:rPr>
              <a:t> </a:t>
            </a:r>
            <a:r>
              <a:rPr lang="en-US" sz="2800">
                <a:latin typeface="Segoe UI Light"/>
                <a:cs typeface="Segoe UI Light"/>
              </a:rPr>
              <a:t>2.1 </a:t>
            </a:r>
            <a:r>
              <a:rPr lang="en-US" sz="2800" err="1">
                <a:latin typeface="Segoe UI Light"/>
                <a:cs typeface="Segoe UI Light"/>
              </a:rPr>
              <a:t>byla</a:t>
            </a:r>
            <a:r>
              <a:rPr lang="en-US" sz="2800">
                <a:latin typeface="Segoe UI Light"/>
                <a:cs typeface="Segoe UI Light"/>
              </a:rPr>
              <a:t> </a:t>
            </a:r>
            <a:r>
              <a:rPr lang="en-US" sz="2800" err="1">
                <a:latin typeface="Segoe UI Light"/>
                <a:cs typeface="Segoe UI Light"/>
              </a:rPr>
              <a:t>evaluace</a:t>
            </a:r>
            <a:r>
              <a:rPr lang="en-US" sz="2800">
                <a:latin typeface="Segoe UI Light"/>
                <a:cs typeface="Segoe UI Light"/>
              </a:rPr>
              <a:t> v pam</a:t>
            </a:r>
            <a:r>
              <a:rPr lang="cs-CZ" sz="2800" err="1">
                <a:latin typeface="Segoe UI Light"/>
                <a:cs typeface="Segoe UI Light"/>
              </a:rPr>
              <a:t>ěti</a:t>
            </a:r>
            <a:endParaRPr lang="en-US" sz="2800">
              <a:latin typeface="Segoe UI Light"/>
              <a:cs typeface="Segoe UI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800" b="1" err="1">
                <a:latin typeface="Segoe UI Light"/>
                <a:cs typeface="Segoe UI Light"/>
              </a:rPr>
              <a:t>Value</a:t>
            </a:r>
            <a:r>
              <a:rPr lang="cs-CZ" sz="2800" b="1">
                <a:latin typeface="Segoe UI Light"/>
                <a:cs typeface="Segoe UI Light"/>
              </a:rPr>
              <a:t> </a:t>
            </a:r>
            <a:r>
              <a:rPr lang="cs-CZ" sz="2800" b="1" err="1">
                <a:latin typeface="Segoe UI Light"/>
                <a:cs typeface="Segoe UI Light"/>
              </a:rPr>
              <a:t>Converters</a:t>
            </a:r>
            <a:endParaRPr lang="cs-CZ" sz="2800" b="1">
              <a:latin typeface="Segoe UI Light"/>
              <a:cs typeface="Segoe UI Ligh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800">
                <a:latin typeface="Segoe UI Light"/>
                <a:cs typeface="Segoe UI Light"/>
              </a:rPr>
              <a:t>Snadnější mapování komplikovanějších entit a jejich vlastností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800" err="1">
                <a:latin typeface="Segoe UI Light"/>
                <a:cs typeface="Segoe UI Light"/>
              </a:rPr>
              <a:t>Value</a:t>
            </a:r>
            <a:r>
              <a:rPr lang="cs-CZ" sz="2800">
                <a:latin typeface="Segoe UI Light"/>
                <a:cs typeface="Segoe UI Light"/>
              </a:rPr>
              <a:t> </a:t>
            </a:r>
            <a:r>
              <a:rPr lang="cs-CZ" sz="2800" err="1">
                <a:latin typeface="Segoe UI Light"/>
                <a:cs typeface="Segoe UI Light"/>
              </a:rPr>
              <a:t>objects</a:t>
            </a:r>
            <a:r>
              <a:rPr lang="cs-CZ" sz="2800">
                <a:latin typeface="Segoe UI Light"/>
                <a:cs typeface="Segoe UI Light"/>
              </a:rPr>
              <a:t>, </a:t>
            </a:r>
            <a:r>
              <a:rPr lang="cs-CZ" sz="2800" err="1">
                <a:latin typeface="Segoe UI Light"/>
                <a:cs typeface="Segoe UI Light"/>
              </a:rPr>
              <a:t>Guid</a:t>
            </a:r>
            <a:r>
              <a:rPr lang="cs-CZ" sz="2800">
                <a:latin typeface="Segoe UI Light"/>
                <a:cs typeface="Segoe UI Light"/>
              </a:rPr>
              <a:t> na </a:t>
            </a:r>
            <a:r>
              <a:rPr lang="cs-CZ" sz="2800" err="1">
                <a:latin typeface="Segoe UI Light"/>
                <a:cs typeface="Segoe UI Light"/>
              </a:rPr>
              <a:t>string</a:t>
            </a:r>
            <a:r>
              <a:rPr lang="cs-CZ" sz="2800">
                <a:latin typeface="Segoe UI Light"/>
                <a:cs typeface="Segoe UI Light"/>
              </a:rPr>
              <a:t>, </a:t>
            </a:r>
            <a:r>
              <a:rPr lang="cs-CZ" sz="2800" err="1">
                <a:latin typeface="Segoe UI Light"/>
                <a:cs typeface="Segoe UI Light"/>
              </a:rPr>
              <a:t>DateTime</a:t>
            </a:r>
            <a:r>
              <a:rPr lang="cs-CZ" sz="2800">
                <a:latin typeface="Segoe UI Light"/>
                <a:cs typeface="Segoe UI Light"/>
              </a:rPr>
              <a:t> na </a:t>
            </a:r>
            <a:r>
              <a:rPr lang="cs-CZ" sz="2800" err="1">
                <a:latin typeface="Segoe UI Light"/>
                <a:cs typeface="Segoe UI Light"/>
              </a:rPr>
              <a:t>string</a:t>
            </a:r>
            <a:r>
              <a:rPr lang="cs-CZ" sz="2800">
                <a:latin typeface="Segoe UI Light"/>
                <a:cs typeface="Segoe UI Light"/>
              </a:rPr>
              <a:t>, </a:t>
            </a:r>
            <a:r>
              <a:rPr lang="cs-CZ" sz="2800" err="1">
                <a:latin typeface="Segoe UI Light"/>
                <a:cs typeface="Segoe UI Light"/>
              </a:rPr>
              <a:t>string</a:t>
            </a:r>
            <a:r>
              <a:rPr lang="cs-CZ" sz="2800">
                <a:latin typeface="Segoe UI Light"/>
                <a:cs typeface="Segoe UI Light"/>
              </a:rPr>
              <a:t> na numerické hodnoty</a:t>
            </a:r>
            <a:endParaRPr lang="en-US" sz="2800">
              <a:latin typeface="Segoe UI Light"/>
              <a:cs typeface="Segoe UI Ligh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>
                <a:latin typeface="Segoe UI Light"/>
                <a:cs typeface="Segoe UI Light"/>
                <a:hlinkClick r:id="rId2"/>
              </a:rPr>
              <a:t>https://docs.microsoft.com/en-us/ef/core/modeling/value-conversions?tabs=data-annotations#built-in-converters</a:t>
            </a:r>
            <a:endParaRPr lang="en-US" sz="2800">
              <a:latin typeface="Segoe UI Light"/>
              <a:cs typeface="Segoe UI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16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1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01DCEE-5392-49D6-AEB7-18816F3A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22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B4A53A-A6E9-4962-9D3D-69AAEF95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0"/>
            <a:ext cx="10972800" cy="1143000"/>
          </a:xfrm>
        </p:spPr>
        <p:txBody>
          <a:bodyPr>
            <a:normAutofit/>
          </a:bodyPr>
          <a:lstStyle/>
          <a:p>
            <a:r>
              <a:rPr lang="en-US"/>
              <a:t>Lazy loading,</a:t>
            </a:r>
            <a:r>
              <a:rPr lang="cs-CZ"/>
              <a:t> </a:t>
            </a:r>
            <a:r>
              <a:rPr lang="en-US"/>
              <a:t>Value converters</a:t>
            </a:r>
            <a:br>
              <a:rPr lang="cs-CZ"/>
            </a:br>
            <a:r>
              <a:rPr lang="en-US" sz="2000"/>
              <a:t>Sample10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7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BC79-5E91-4843-A0DA-FF0FD549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Historie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136E-EB4D-435C-9BDB-1C8337B3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761"/>
            <a:ext cx="11582400" cy="485740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3500" b="1" dirty="0">
                <a:latin typeface="Segoe UI Light"/>
                <a:cs typeface="Segoe UI Light"/>
              </a:rPr>
              <a:t>EF Core </a:t>
            </a:r>
            <a:r>
              <a:rPr lang="cs-CZ" sz="3500" b="1" dirty="0">
                <a:latin typeface="Segoe UI Light"/>
                <a:cs typeface="Segoe UI Light"/>
              </a:rPr>
              <a:t>2.</a:t>
            </a:r>
            <a:r>
              <a:rPr lang="en-US" sz="3500" b="1" dirty="0">
                <a:latin typeface="Segoe UI Light"/>
                <a:cs typeface="Segoe UI Light"/>
              </a:rPr>
              <a:t>1</a:t>
            </a:r>
            <a:r>
              <a:rPr lang="cs-CZ" sz="3500" b="1" dirty="0">
                <a:latin typeface="Segoe UI Light"/>
                <a:cs typeface="Segoe UI Light"/>
              </a:rPr>
              <a:t> (</a:t>
            </a:r>
            <a:r>
              <a:rPr lang="en-US" sz="3500" b="1" dirty="0" err="1">
                <a:latin typeface="Segoe UI Light"/>
                <a:cs typeface="Segoe UI Light"/>
              </a:rPr>
              <a:t>kv</a:t>
            </a:r>
            <a:r>
              <a:rPr lang="cs-CZ" sz="3500" b="1" dirty="0" err="1">
                <a:latin typeface="Segoe UI Light"/>
                <a:cs typeface="Segoe UI Light"/>
              </a:rPr>
              <a:t>ěten</a:t>
            </a:r>
            <a:r>
              <a:rPr lang="cs-CZ" sz="3500" b="1" dirty="0">
                <a:latin typeface="Segoe UI Light"/>
                <a:cs typeface="Segoe UI Light"/>
              </a:rPr>
              <a:t> 2018)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800" b="1" dirty="0" err="1">
                <a:latin typeface="Segoe UI Light"/>
                <a:cs typeface="Segoe UI Light"/>
              </a:rPr>
              <a:t>Keyless</a:t>
            </a:r>
            <a:r>
              <a:rPr lang="cs-CZ" sz="2800" b="1" dirty="0">
                <a:latin typeface="Segoe UI Light"/>
                <a:cs typeface="Segoe UI Light"/>
              </a:rPr>
              <a:t> Entity </a:t>
            </a:r>
            <a:r>
              <a:rPr lang="cs-CZ" sz="2800" b="1" dirty="0" err="1">
                <a:latin typeface="Segoe UI Light"/>
                <a:cs typeface="Segoe UI Light"/>
              </a:rPr>
              <a:t>Types</a:t>
            </a:r>
            <a:r>
              <a:rPr lang="cs-CZ" sz="2800" b="1" dirty="0">
                <a:latin typeface="Segoe UI Light"/>
                <a:cs typeface="Segoe UI Light"/>
              </a:rPr>
              <a:t> </a:t>
            </a:r>
            <a:r>
              <a:rPr lang="cs-CZ" sz="2800" dirty="0">
                <a:cs typeface="Segoe UI Light"/>
              </a:rPr>
              <a:t>(Sample 1)</a:t>
            </a:r>
            <a:endParaRPr lang="en-US" sz="2800" b="1" dirty="0">
              <a:latin typeface="Segoe UI Light"/>
              <a:cs typeface="Segoe UI Ligh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/>
                <a:cs typeface="Segoe UI Light"/>
              </a:rPr>
              <a:t>Pro tab</a:t>
            </a:r>
            <a:r>
              <a:rPr lang="cs-CZ" sz="2800" dirty="0">
                <a:latin typeface="Segoe UI Light"/>
                <a:cs typeface="Segoe UI Light"/>
              </a:rPr>
              <a:t>ulky bez klíče nebo jako objekty vracené z čistého SQL dotazu </a:t>
            </a:r>
            <a:endParaRPr lang="en-US" sz="2800" dirty="0">
              <a:latin typeface="Segoe UI Light"/>
              <a:cs typeface="Segoe UI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800" b="1" dirty="0" err="1">
                <a:latin typeface="Segoe UI Light"/>
                <a:cs typeface="Segoe UI Light"/>
              </a:rPr>
              <a:t>Parameters</a:t>
            </a:r>
            <a:r>
              <a:rPr lang="cs-CZ" sz="2800" b="1" dirty="0">
                <a:latin typeface="Segoe UI Light"/>
                <a:cs typeface="Segoe UI Light"/>
              </a:rPr>
              <a:t> in entity </a:t>
            </a:r>
            <a:r>
              <a:rPr lang="cs-CZ" sz="2800" b="1" dirty="0" err="1">
                <a:latin typeface="Segoe UI Light"/>
                <a:cs typeface="Segoe UI Light"/>
              </a:rPr>
              <a:t>constructors</a:t>
            </a:r>
            <a:endParaRPr lang="cs-CZ" sz="2800" b="1" dirty="0">
              <a:latin typeface="Segoe UI Light"/>
              <a:cs typeface="Segoe UI Ligh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800" dirty="0">
                <a:latin typeface="Segoe UI Light"/>
                <a:cs typeface="Segoe UI Light"/>
              </a:rPr>
              <a:t>V běžném případě při načtení entity se zavolá bezparametrový konstruktor a EF Core vyplní vlastnosti entity podle dat načtených z databáze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800" dirty="0">
                <a:latin typeface="Segoe UI Light"/>
                <a:cs typeface="Segoe UI Light"/>
              </a:rPr>
              <a:t>V konstruktoru namapuje nejdříve parametry</a:t>
            </a:r>
            <a:r>
              <a:rPr lang="en-US" sz="2800" dirty="0">
                <a:latin typeface="Segoe UI Light"/>
                <a:cs typeface="Segoe UI Light"/>
              </a:rPr>
              <a:t> z</a:t>
            </a:r>
            <a:r>
              <a:rPr lang="cs-CZ" sz="2800" dirty="0">
                <a:latin typeface="Segoe UI Light"/>
                <a:cs typeface="Segoe UI Light"/>
              </a:rPr>
              <a:t> konstruktoru</a:t>
            </a:r>
            <a:r>
              <a:rPr lang="en-US" sz="2800" dirty="0">
                <a:latin typeface="Segoe UI Light"/>
                <a:cs typeface="Segoe UI Light"/>
              </a:rPr>
              <a:t> a </a:t>
            </a:r>
            <a:r>
              <a:rPr lang="en-US" sz="2800" dirty="0" err="1">
                <a:latin typeface="Segoe UI Light"/>
                <a:cs typeface="Segoe UI Light"/>
              </a:rPr>
              <a:t>pak</a:t>
            </a:r>
            <a:r>
              <a:rPr lang="en-US" sz="2800" dirty="0">
                <a:latin typeface="Segoe UI Light"/>
                <a:cs typeface="Segoe UI Light"/>
              </a:rPr>
              <a:t> z</a:t>
            </a:r>
            <a:r>
              <a:rPr lang="cs-CZ" sz="2800" dirty="0" err="1">
                <a:latin typeface="Segoe UI Light"/>
                <a:cs typeface="Segoe UI Light"/>
              </a:rPr>
              <a:t>bytek</a:t>
            </a:r>
            <a:r>
              <a:rPr lang="cs-CZ" sz="2800" dirty="0">
                <a:latin typeface="Segoe UI Light"/>
                <a:cs typeface="Segoe UI Light"/>
              </a:rPr>
              <a:t> vlastností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800" dirty="0">
                <a:latin typeface="Segoe UI Light"/>
                <a:cs typeface="Segoe UI Light"/>
              </a:rPr>
              <a:t>Možnost částečného IoC pro známé servisy EF Core </a:t>
            </a:r>
            <a:r>
              <a:rPr lang="en-US" sz="2800" b="1" u="sng" dirty="0">
                <a:latin typeface="Segoe UI Light"/>
                <a:cs typeface="Segoe UI Light"/>
              </a:rPr>
              <a:t>[NEDOPORU</a:t>
            </a:r>
            <a:r>
              <a:rPr lang="cs-CZ" sz="2800" b="1" u="sng" dirty="0">
                <a:latin typeface="Segoe UI Light"/>
                <a:cs typeface="Segoe UI Light"/>
              </a:rPr>
              <a:t>ČUJE SE</a:t>
            </a:r>
            <a:r>
              <a:rPr lang="en-US" sz="2800" b="1" u="sng" dirty="0">
                <a:latin typeface="Segoe UI Light"/>
                <a:cs typeface="Segoe UI Light"/>
              </a:rPr>
              <a:t>]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Segoe UI Light"/>
                <a:cs typeface="Segoe UI Light"/>
              </a:rPr>
              <a:t>Entita</a:t>
            </a:r>
            <a:r>
              <a:rPr lang="en-US" sz="2800" dirty="0">
                <a:latin typeface="Segoe UI Light"/>
                <a:cs typeface="Segoe UI Light"/>
              </a:rPr>
              <a:t> je </a:t>
            </a:r>
            <a:r>
              <a:rPr lang="en-US" sz="2800" dirty="0" err="1">
                <a:latin typeface="Segoe UI Light"/>
                <a:cs typeface="Segoe UI Light"/>
              </a:rPr>
              <a:t>pak</a:t>
            </a:r>
            <a:r>
              <a:rPr lang="en-US" sz="2800" dirty="0">
                <a:latin typeface="Segoe UI Light"/>
                <a:cs typeface="Segoe UI Light"/>
              </a:rPr>
              <a:t> v</a:t>
            </a:r>
            <a:r>
              <a:rPr lang="cs-CZ" sz="2800" dirty="0" err="1">
                <a:latin typeface="Segoe UI Light"/>
                <a:cs typeface="Segoe UI Light"/>
              </a:rPr>
              <a:t>ázaná</a:t>
            </a:r>
            <a:r>
              <a:rPr lang="cs-CZ" sz="2800" dirty="0">
                <a:latin typeface="Segoe UI Light"/>
                <a:cs typeface="Segoe UI Light"/>
              </a:rPr>
              <a:t> na EF 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16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01DCEE-5392-49D6-AEB7-18816F3A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605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BC79-5E91-4843-A0DA-FF0FD549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Úvod – EF </a:t>
            </a:r>
            <a:r>
              <a:rPr lang="cs-CZ" err="1"/>
              <a:t>Core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136E-EB4D-435C-9BDB-1C8337B3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1582400" cy="48574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cs-CZ" sz="4400">
                <a:latin typeface="Segoe UI Light"/>
                <a:cs typeface="Segoe UI Light"/>
              </a:rPr>
              <a:t>Stálý vývoj a vylepšení</a:t>
            </a:r>
            <a:endParaRPr lang="cs-CZ" sz="32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4000">
                <a:latin typeface="Segoe UI Light"/>
                <a:cs typeface="Segoe UI Light"/>
              </a:rPr>
              <a:t>Migrace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4000">
                <a:latin typeface="Segoe UI Light"/>
                <a:cs typeface="Segoe UI Light"/>
              </a:rPr>
              <a:t>Dědičnost – TPT, TPH</a:t>
            </a:r>
            <a:endParaRPr lang="en-US" sz="4000">
              <a:latin typeface="Segoe UI Light"/>
              <a:cs typeface="Segoe UI Ligh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4000">
                <a:latin typeface="Segoe UI Light"/>
                <a:cs typeface="Segoe UI Light"/>
              </a:rPr>
              <a:t>LINQ</a:t>
            </a:r>
            <a:endParaRPr lang="en-US" sz="4000">
              <a:latin typeface="Segoe UI Light"/>
              <a:cs typeface="Segoe UI Ligh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4000">
                <a:latin typeface="Segoe UI Light"/>
                <a:cs typeface="Segoe UI Light"/>
              </a:rPr>
              <a:t>Split queries</a:t>
            </a:r>
            <a:endParaRPr lang="cs-CZ" sz="4000">
              <a:latin typeface="Segoe UI Light"/>
              <a:cs typeface="Segoe UI Ligh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4000">
                <a:latin typeface="Segoe UI Light"/>
                <a:cs typeface="Segoe UI Light"/>
              </a:rPr>
              <a:t>Interceptor</a:t>
            </a:r>
            <a:r>
              <a:rPr lang="cs-CZ" sz="4000">
                <a:latin typeface="Segoe UI Light"/>
                <a:cs typeface="Segoe UI Light"/>
              </a:rPr>
              <a:t>s</a:t>
            </a:r>
            <a:endParaRPr lang="cs-CZ" sz="4400">
              <a:latin typeface="Segoe UI Light"/>
              <a:cs typeface="Segoe UI Ligh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cs-CZ" sz="105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01DCEE-5392-49D6-AEB7-18816F3A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93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B4A53A-A6E9-4962-9D3D-69AAEF95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0"/>
            <a:ext cx="10972800" cy="1143000"/>
          </a:xfrm>
        </p:spPr>
        <p:txBody>
          <a:bodyPr>
            <a:normAutofit/>
          </a:bodyPr>
          <a:lstStyle/>
          <a:p>
            <a:r>
              <a:rPr lang="cs-CZ"/>
              <a:t>Entity </a:t>
            </a:r>
            <a:r>
              <a:rPr lang="cs-CZ" err="1"/>
              <a:t>constructors</a:t>
            </a:r>
            <a:br>
              <a:rPr lang="cs-CZ"/>
            </a:br>
            <a:r>
              <a:rPr lang="en-US" sz="2000"/>
              <a:t>Sample10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4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B05F79-A6ED-4B0A-AC50-0C35EA834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/>
          <a:lstStyle/>
          <a:p>
            <a:r>
              <a:rPr lang="cs-CZ"/>
              <a:t>Den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5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BC79-5E91-4843-A0DA-FF0FD549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Historie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136E-EB4D-435C-9BDB-1C8337B3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761"/>
            <a:ext cx="11582400" cy="4857404"/>
          </a:xfrm>
        </p:spPr>
        <p:txBody>
          <a:bodyPr>
            <a:normAutofit/>
          </a:bodyPr>
          <a:lstStyle/>
          <a:p>
            <a:r>
              <a:rPr lang="en-US" sz="3200" b="1">
                <a:latin typeface="Segoe UI Light"/>
                <a:cs typeface="Segoe UI Light"/>
              </a:rPr>
              <a:t>EF Core </a:t>
            </a:r>
            <a:r>
              <a:rPr lang="cs-CZ" sz="3200" b="1">
                <a:latin typeface="Segoe UI Light"/>
                <a:cs typeface="Segoe UI Light"/>
              </a:rPr>
              <a:t>2.</a:t>
            </a:r>
            <a:r>
              <a:rPr lang="en-US" sz="3200" b="1">
                <a:latin typeface="Segoe UI Light"/>
                <a:cs typeface="Segoe UI Light"/>
              </a:rPr>
              <a:t>2</a:t>
            </a:r>
            <a:r>
              <a:rPr lang="cs-CZ" sz="3200" b="1">
                <a:latin typeface="Segoe UI Light"/>
                <a:cs typeface="Segoe UI Light"/>
              </a:rPr>
              <a:t> (prosinec 2018)</a:t>
            </a:r>
            <a:r>
              <a:rPr lang="en-US" sz="3200" b="1">
                <a:latin typeface="Segoe UI Light"/>
                <a:cs typeface="Segoe UI Light"/>
              </a:rPr>
              <a:t> [</a:t>
            </a:r>
            <a:r>
              <a:rPr lang="en-US" sz="3200" b="1">
                <a:latin typeface="Segoe UI Light"/>
                <a:cs typeface="Segoe UI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 of support</a:t>
            </a:r>
            <a:r>
              <a:rPr lang="en-US" sz="3200" b="1">
                <a:latin typeface="Segoe UI Light"/>
                <a:cs typeface="Segoe UI Light"/>
              </a:rPr>
              <a:t>]</a:t>
            </a:r>
            <a:endParaRPr lang="cs-CZ" sz="3200" b="1">
              <a:latin typeface="Segoe UI Light"/>
              <a:cs typeface="Segoe U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err="1">
                <a:latin typeface="Segoe UI Light"/>
                <a:cs typeface="Segoe UI Light"/>
              </a:rPr>
              <a:t>Prostorov</a:t>
            </a:r>
            <a:r>
              <a:rPr lang="cs-CZ" sz="2600">
                <a:latin typeface="Segoe UI Light"/>
                <a:cs typeface="Segoe UI Light"/>
              </a:rPr>
              <a:t>á data (</a:t>
            </a:r>
            <a:r>
              <a:rPr lang="cs-CZ" sz="2600" err="1">
                <a:latin typeface="Segoe UI Light"/>
                <a:cs typeface="Segoe UI Light"/>
              </a:rPr>
              <a:t>Spatial</a:t>
            </a:r>
            <a:r>
              <a:rPr lang="cs-CZ" sz="2600">
                <a:latin typeface="Segoe UI Light"/>
                <a:cs typeface="Segoe UI Light"/>
              </a:rPr>
              <a:t> Data)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2600">
                <a:latin typeface="Segoe UI Light"/>
                <a:cs typeface="Segoe UI Light"/>
              </a:rPr>
              <a:t>Podpora nativního ukládání geografických dat</a:t>
            </a:r>
            <a:endParaRPr lang="en-US" sz="2600">
              <a:latin typeface="Segoe UI Light"/>
              <a:cs typeface="Segoe U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>
                <a:latin typeface="Segoe UI Light"/>
                <a:cs typeface="Segoe UI Light"/>
              </a:rPr>
              <a:t>Owned types </a:t>
            </a:r>
            <a:r>
              <a:rPr lang="en-US" sz="2600" err="1">
                <a:latin typeface="Segoe UI Light"/>
                <a:cs typeface="Segoe UI Light"/>
              </a:rPr>
              <a:t>kolekce</a:t>
            </a:r>
            <a:r>
              <a:rPr lang="cs-CZ" sz="2600">
                <a:latin typeface="Segoe UI Light"/>
                <a:cs typeface="Segoe UI Light"/>
              </a:rPr>
              <a:t> </a:t>
            </a:r>
            <a:r>
              <a:rPr lang="cs-CZ" sz="2400">
                <a:cs typeface="Segoe UI Light"/>
              </a:rPr>
              <a:t>(Sample 8)</a:t>
            </a:r>
            <a:endParaRPr lang="en-US" sz="2600">
              <a:latin typeface="Segoe UI Light"/>
              <a:cs typeface="Segoe UI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err="1">
                <a:latin typeface="Segoe UI Light"/>
                <a:cs typeface="Segoe UI Light"/>
              </a:rPr>
              <a:t>Stejn</a:t>
            </a:r>
            <a:r>
              <a:rPr lang="cs-CZ" sz="2600">
                <a:latin typeface="Segoe UI Light"/>
                <a:cs typeface="Segoe UI Light"/>
              </a:rPr>
              <a:t>ý princip jako předtím, kolekce </a:t>
            </a:r>
            <a:r>
              <a:rPr lang="cs-CZ" sz="2600" err="1">
                <a:latin typeface="Segoe UI Light"/>
                <a:cs typeface="Segoe UI Light"/>
              </a:rPr>
              <a:t>owned</a:t>
            </a:r>
            <a:r>
              <a:rPr lang="cs-CZ" sz="2600">
                <a:latin typeface="Segoe UI Light"/>
                <a:cs typeface="Segoe UI Light"/>
              </a:rPr>
              <a:t> typu se ukládá do samostatné tabulky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600" err="1">
                <a:latin typeface="Segoe UI Light"/>
                <a:cs typeface="Segoe UI Light"/>
              </a:rPr>
              <a:t>Query</a:t>
            </a:r>
            <a:r>
              <a:rPr lang="cs-CZ" sz="2600">
                <a:latin typeface="Segoe UI Light"/>
                <a:cs typeface="Segoe UI Light"/>
              </a:rPr>
              <a:t> tagy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2600">
                <a:latin typeface="Segoe UI Light"/>
                <a:cs typeface="Segoe UI Light"/>
              </a:rPr>
              <a:t>Možnost anotace </a:t>
            </a:r>
            <a:r>
              <a:rPr lang="cs-CZ" sz="2600" err="1">
                <a:latin typeface="Segoe UI Light"/>
                <a:cs typeface="Segoe UI Light"/>
              </a:rPr>
              <a:t>query</a:t>
            </a:r>
            <a:r>
              <a:rPr lang="cs-CZ" sz="2600">
                <a:latin typeface="Segoe UI Light"/>
                <a:cs typeface="Segoe UI Light"/>
              </a:rPr>
              <a:t> pomocí zprávy, která se přeloží do komentáře v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8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18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01DCEE-5392-49D6-AEB7-18816F3A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78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BC79-5E91-4843-A0DA-FF0FD549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Historie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136E-EB4D-435C-9BDB-1C8337B3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761"/>
            <a:ext cx="11582400" cy="485740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3500" b="1">
                <a:latin typeface="Segoe UI Light"/>
                <a:cs typeface="Segoe UI Light"/>
              </a:rPr>
              <a:t>EF Core </a:t>
            </a:r>
            <a:r>
              <a:rPr lang="cs-CZ" sz="3500" b="1">
                <a:latin typeface="Segoe UI Light"/>
                <a:cs typeface="Segoe UI Light"/>
              </a:rPr>
              <a:t>3.1 (září 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600">
                <a:latin typeface="Segoe UI Light"/>
                <a:cs typeface="Segoe UI Light"/>
              </a:rPr>
              <a:t>Podporuje .NET Standard 2.0 a tudíž i .NET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600">
                <a:latin typeface="Segoe UI Light"/>
                <a:cs typeface="Segoe UI Light"/>
              </a:rPr>
              <a:t>Lepší evaluace LINQ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600" b="1" err="1">
                <a:latin typeface="Segoe UI Light"/>
                <a:cs typeface="Segoe UI Light"/>
              </a:rPr>
              <a:t>Restricted</a:t>
            </a:r>
            <a:r>
              <a:rPr lang="cs-CZ" sz="2600" b="1">
                <a:latin typeface="Segoe UI Light"/>
                <a:cs typeface="Segoe UI Light"/>
              </a:rPr>
              <a:t> </a:t>
            </a:r>
            <a:r>
              <a:rPr lang="cs-CZ" sz="2600" b="1" err="1">
                <a:latin typeface="Segoe UI Light"/>
                <a:cs typeface="Segoe UI Light"/>
              </a:rPr>
              <a:t>client</a:t>
            </a:r>
            <a:r>
              <a:rPr lang="cs-CZ" sz="2600" b="1">
                <a:latin typeface="Segoe UI Light"/>
                <a:cs typeface="Segoe UI Light"/>
              </a:rPr>
              <a:t> </a:t>
            </a:r>
            <a:r>
              <a:rPr lang="cs-CZ" sz="2600" b="1" err="1">
                <a:latin typeface="Segoe UI Light"/>
                <a:cs typeface="Segoe UI Light"/>
              </a:rPr>
              <a:t>evaluation</a:t>
            </a:r>
            <a:endParaRPr lang="cs-CZ" sz="2600" b="1">
              <a:latin typeface="Segoe UI Light"/>
              <a:cs typeface="Segoe UI Light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cs-CZ" sz="2400">
                <a:latin typeface="Segoe UI Light"/>
                <a:cs typeface="Segoe UI Light"/>
              </a:rPr>
              <a:t>Podobné chování jako v Entity Framework 6+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cs-CZ" sz="2400">
                <a:latin typeface="Segoe UI Light"/>
                <a:cs typeface="Segoe UI Light"/>
              </a:rPr>
              <a:t>Pokud se někde v kódu objeví funkce, kterou EF </a:t>
            </a:r>
            <a:r>
              <a:rPr lang="cs-CZ" sz="2400" err="1">
                <a:latin typeface="Segoe UI Light"/>
                <a:cs typeface="Segoe UI Light"/>
              </a:rPr>
              <a:t>Core</a:t>
            </a:r>
            <a:r>
              <a:rPr lang="cs-CZ" sz="2400">
                <a:latin typeface="Segoe UI Light"/>
                <a:cs typeface="Segoe UI Light"/>
              </a:rPr>
              <a:t> neumí přeložit, vyhodí se výjimka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cs-CZ" sz="2400">
                <a:latin typeface="Segoe UI Light"/>
                <a:cs typeface="Segoe UI Light"/>
              </a:rPr>
              <a:t>To neplatí pro poslední </a:t>
            </a:r>
            <a:r>
              <a:rPr lang="cs-CZ" sz="2400">
                <a:cs typeface="Segoe UI Light"/>
              </a:rPr>
              <a:t>.</a:t>
            </a:r>
            <a:r>
              <a:rPr lang="cs-CZ" sz="2400" err="1">
                <a:cs typeface="Segoe UI Light"/>
              </a:rPr>
              <a:t>Select</a:t>
            </a:r>
            <a:r>
              <a:rPr lang="cs-CZ" sz="2400">
                <a:cs typeface="Segoe UI Light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600" b="1">
                <a:latin typeface="Segoe UI Light"/>
                <a:cs typeface="Segoe UI Light"/>
              </a:rPr>
              <a:t>Asynchronní streamy</a:t>
            </a:r>
            <a:endParaRPr lang="en-US" sz="2600" b="1">
              <a:latin typeface="Segoe UI Light"/>
              <a:cs typeface="Segoe UI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err="1">
                <a:latin typeface="Segoe UI Light"/>
                <a:cs typeface="Segoe UI Light"/>
              </a:rPr>
              <a:t>Zaveden</a:t>
            </a:r>
            <a:r>
              <a:rPr lang="cs-CZ" sz="2400">
                <a:latin typeface="Segoe UI Light"/>
                <a:cs typeface="Segoe UI Light"/>
              </a:rPr>
              <a:t>é v C# 8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400" err="1">
                <a:cs typeface="Segoe UI Light"/>
              </a:rPr>
              <a:t>DbSet</a:t>
            </a:r>
            <a:r>
              <a:rPr lang="cs-CZ" sz="2400">
                <a:cs typeface="Segoe UI Light"/>
              </a:rPr>
              <a:t>.</a:t>
            </a:r>
            <a:r>
              <a:rPr lang="cs-CZ" sz="2400" err="1">
                <a:cs typeface="Segoe UI Light"/>
              </a:rPr>
              <a:t>AsAsyncEnumerable</a:t>
            </a:r>
            <a:r>
              <a:rPr lang="cs-CZ" sz="2400">
                <a:cs typeface="Segoe UI Light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18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cs-CZ" sz="16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01DCEE-5392-49D6-AEB7-18816F3A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2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B4A53A-A6E9-4962-9D3D-69AAEF95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cs-CZ" err="1"/>
              <a:t>Restricted</a:t>
            </a:r>
            <a:r>
              <a:rPr lang="cs-CZ"/>
              <a:t> </a:t>
            </a:r>
            <a:r>
              <a:rPr lang="cs-CZ" err="1"/>
              <a:t>client</a:t>
            </a:r>
            <a:r>
              <a:rPr lang="cs-CZ"/>
              <a:t> </a:t>
            </a:r>
            <a:r>
              <a:rPr lang="cs-CZ" err="1"/>
              <a:t>evaluation</a:t>
            </a:r>
            <a:r>
              <a:rPr lang="cs-CZ"/>
              <a:t>, Asynchronní streamy</a:t>
            </a:r>
            <a:br>
              <a:rPr lang="cs-CZ"/>
            </a:br>
            <a:r>
              <a:rPr lang="en-US" sz="2000"/>
              <a:t>Sample1</a:t>
            </a:r>
            <a:r>
              <a:rPr lang="cs-CZ" sz="200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4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BC79-5E91-4843-A0DA-FF0FD549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Historie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136E-EB4D-435C-9BDB-1C8337B3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761"/>
            <a:ext cx="11582400" cy="485740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3500" b="1" dirty="0">
                <a:latin typeface="Segoe UI Light"/>
                <a:cs typeface="Segoe UI Light"/>
              </a:rPr>
              <a:t>EF Core </a:t>
            </a:r>
            <a:r>
              <a:rPr lang="cs-CZ" sz="3500" b="1" dirty="0">
                <a:latin typeface="Segoe UI Light"/>
                <a:cs typeface="Segoe UI Light"/>
              </a:rPr>
              <a:t>3.1 (září 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3200" b="1" dirty="0">
                <a:latin typeface="Segoe UI Light"/>
                <a:cs typeface="Segoe UI Light"/>
              </a:rPr>
              <a:t>Lepší podpora </a:t>
            </a:r>
            <a:r>
              <a:rPr lang="cs-CZ" sz="3200" b="1" dirty="0" err="1">
                <a:latin typeface="Segoe UI Light"/>
                <a:cs typeface="Segoe UI Light"/>
              </a:rPr>
              <a:t>nullable</a:t>
            </a:r>
            <a:r>
              <a:rPr lang="cs-CZ" sz="3200" b="1" dirty="0">
                <a:latin typeface="Segoe UI Light"/>
                <a:cs typeface="Segoe UI Light"/>
              </a:rPr>
              <a:t> typů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Segoe UI Light"/>
                <a:cs typeface="Segoe UI Light"/>
              </a:rPr>
              <a:t>int</a:t>
            </a:r>
            <a:r>
              <a:rPr lang="cs-CZ" sz="3200" dirty="0">
                <a:latin typeface="Segoe UI Light"/>
                <a:cs typeface="Segoe UI Light"/>
              </a:rPr>
              <a:t> =&gt; not </a:t>
            </a:r>
            <a:r>
              <a:rPr lang="cs-CZ" sz="3200" dirty="0" err="1">
                <a:latin typeface="Segoe UI Light"/>
                <a:cs typeface="Segoe UI Light"/>
              </a:rPr>
              <a:t>null</a:t>
            </a:r>
            <a:r>
              <a:rPr lang="cs-CZ" sz="3200" dirty="0">
                <a:latin typeface="Segoe UI Light"/>
                <a:cs typeface="Segoe UI Light"/>
              </a:rPr>
              <a:t>, zatímco </a:t>
            </a:r>
            <a:r>
              <a:rPr lang="en-US" sz="3200" dirty="0">
                <a:latin typeface="Segoe UI Light"/>
                <a:cs typeface="Segoe UI Light"/>
              </a:rPr>
              <a:t>int</a:t>
            </a:r>
            <a:r>
              <a:rPr lang="cs-CZ" sz="3200" dirty="0">
                <a:latin typeface="Segoe UI Light"/>
                <a:cs typeface="Segoe UI Light"/>
              </a:rPr>
              <a:t>? =&gt; </a:t>
            </a:r>
            <a:r>
              <a:rPr lang="cs-CZ" sz="3200" dirty="0" err="1">
                <a:latin typeface="Segoe UI Light"/>
                <a:cs typeface="Segoe UI Light"/>
              </a:rPr>
              <a:t>null</a:t>
            </a:r>
            <a:endParaRPr lang="cs-CZ" sz="3200" dirty="0">
              <a:latin typeface="Segoe UI Light"/>
              <a:cs typeface="Segoe U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3200" b="1" dirty="0">
                <a:latin typeface="Segoe UI Light"/>
                <a:cs typeface="Segoe UI Light"/>
              </a:rPr>
              <a:t>Database </a:t>
            </a:r>
            <a:r>
              <a:rPr lang="cs-CZ" sz="3200" b="1" dirty="0" err="1">
                <a:latin typeface="Segoe UI Light"/>
                <a:cs typeface="Segoe UI Light"/>
              </a:rPr>
              <a:t>operations</a:t>
            </a:r>
            <a:r>
              <a:rPr lang="cs-CZ" sz="3200" b="1" dirty="0">
                <a:latin typeface="Segoe UI Light"/>
                <a:cs typeface="Segoe UI Light"/>
              </a:rPr>
              <a:t> </a:t>
            </a:r>
            <a:r>
              <a:rPr lang="cs-CZ" sz="3200" b="1" dirty="0" err="1">
                <a:latin typeface="Segoe UI Light"/>
                <a:cs typeface="Segoe UI Light"/>
              </a:rPr>
              <a:t>interceptions</a:t>
            </a:r>
            <a:endParaRPr lang="cs-CZ" sz="3200" b="1" dirty="0">
              <a:latin typeface="Segoe UI Light"/>
              <a:cs typeface="Segoe UI Light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Consolas"/>
                <a:cs typeface="Segoe UI Light"/>
              </a:rPr>
              <a:t>IDbCommandInterceptor</a:t>
            </a:r>
            <a:endParaRPr lang="en-US" sz="3200" dirty="0">
              <a:latin typeface="Consolas"/>
              <a:cs typeface="Segoe UI Light"/>
            </a:endParaRP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cs-CZ" sz="2800" dirty="0">
                <a:latin typeface="Segoe UI Light"/>
                <a:cs typeface="Segoe UI Light"/>
              </a:rPr>
              <a:t>Audit</a:t>
            </a:r>
            <a:r>
              <a:rPr lang="en-US" sz="2800" dirty="0">
                <a:latin typeface="Segoe UI Light"/>
                <a:cs typeface="Segoe UI Light"/>
              </a:rPr>
              <a:t> </a:t>
            </a:r>
            <a:r>
              <a:rPr lang="cs-CZ" sz="2800" dirty="0">
                <a:latin typeface="Segoe UI Light"/>
                <a:cs typeface="Segoe UI Light"/>
              </a:rPr>
              <a:t>vytváření, spouštění </a:t>
            </a:r>
            <a:r>
              <a:rPr lang="en-US" sz="2800" dirty="0">
                <a:latin typeface="Segoe UI Light"/>
                <a:cs typeface="Segoe UI Light"/>
              </a:rPr>
              <a:t>p</a:t>
            </a:r>
            <a:r>
              <a:rPr lang="cs-CZ" sz="2800" dirty="0" err="1">
                <a:latin typeface="Segoe UI Light"/>
                <a:cs typeface="Segoe UI Light"/>
              </a:rPr>
              <a:t>říkazů</a:t>
            </a:r>
            <a:r>
              <a:rPr lang="cs-CZ" sz="2800" dirty="0">
                <a:latin typeface="Segoe UI Light"/>
                <a:cs typeface="Segoe UI Light"/>
              </a:rPr>
              <a:t> a případných chyb</a:t>
            </a:r>
            <a:endParaRPr lang="en-US" sz="3000" dirty="0">
              <a:cs typeface="Segoe UI Light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cs-CZ" sz="3200" dirty="0" err="1">
                <a:cs typeface="Segoe UI Light"/>
              </a:rPr>
              <a:t>IDbConnectionInterceptor</a:t>
            </a:r>
            <a:endParaRPr lang="cs-CZ" sz="3200" dirty="0">
              <a:cs typeface="Segoe UI Light"/>
            </a:endParaRP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cs-CZ" sz="2800" dirty="0">
                <a:latin typeface="Segoe UI Light"/>
                <a:cs typeface="Segoe UI Light"/>
              </a:rPr>
              <a:t>Audit navázaní spojení s databází a případné chyby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cs-CZ" sz="3200" dirty="0" err="1"/>
              <a:t>IDbTransactionInterceptor</a:t>
            </a:r>
            <a:endParaRPr lang="cs-CZ" sz="3200" dirty="0"/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cs-CZ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Vytváření a procesování transakce, </a:t>
            </a:r>
            <a:r>
              <a:rPr lang="cs-CZ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rollbacky</a:t>
            </a:r>
            <a:r>
              <a:rPr lang="cs-CZ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chyby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cs-CZ" sz="16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01DCEE-5392-49D6-AEB7-18816F3A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63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B4A53A-A6E9-4962-9D3D-69AAEF95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0"/>
            <a:ext cx="10972800" cy="1143000"/>
          </a:xfrm>
        </p:spPr>
        <p:txBody>
          <a:bodyPr>
            <a:normAutofit/>
          </a:bodyPr>
          <a:lstStyle/>
          <a:p>
            <a:r>
              <a:rPr lang="cs-CZ" err="1"/>
              <a:t>Interceptory</a:t>
            </a:r>
            <a:br>
              <a:rPr lang="cs-CZ"/>
            </a:br>
            <a:r>
              <a:rPr lang="en-US" sz="2000"/>
              <a:t>Sample1</a:t>
            </a:r>
            <a:r>
              <a:rPr lang="cs-CZ" sz="200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4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BC79-5E91-4843-A0DA-FF0FD549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Historie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136E-EB4D-435C-9BDB-1C8337B3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761"/>
            <a:ext cx="11582400" cy="485740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3200" b="1" dirty="0">
                <a:latin typeface="Segoe UI Light"/>
                <a:cs typeface="Segoe UI Light"/>
              </a:rPr>
              <a:t>EF Core 5.0</a:t>
            </a:r>
            <a:r>
              <a:rPr lang="cs-CZ" sz="3200" b="1" dirty="0">
                <a:latin typeface="Segoe UI Light"/>
                <a:cs typeface="Segoe UI Light"/>
              </a:rPr>
              <a:t> (</a:t>
            </a:r>
            <a:r>
              <a:rPr lang="en-US" sz="3200" b="1" dirty="0" err="1">
                <a:latin typeface="Segoe UI Light"/>
                <a:cs typeface="Segoe UI Light"/>
              </a:rPr>
              <a:t>listopad</a:t>
            </a:r>
            <a:r>
              <a:rPr lang="cs-CZ" sz="3200" b="1" dirty="0">
                <a:latin typeface="Segoe UI Light"/>
                <a:cs typeface="Segoe UI Light"/>
              </a:rPr>
              <a:t> </a:t>
            </a:r>
            <a:r>
              <a:rPr lang="en-US" sz="3200" b="1" dirty="0">
                <a:latin typeface="Segoe UI Light"/>
                <a:cs typeface="Segoe UI Light"/>
              </a:rPr>
              <a:t>2020</a:t>
            </a:r>
            <a:r>
              <a:rPr lang="cs-CZ" sz="3200" b="1" dirty="0">
                <a:latin typeface="Segoe UI Light"/>
                <a:cs typeface="Segoe UI Light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800" b="1" dirty="0">
                <a:latin typeface="Segoe UI Light"/>
                <a:cs typeface="Segoe UI Light"/>
              </a:rPr>
              <a:t>Split </a:t>
            </a:r>
            <a:r>
              <a:rPr lang="cs-CZ" sz="2800" b="1" dirty="0" err="1">
                <a:latin typeface="Segoe UI Light"/>
                <a:cs typeface="Segoe UI Light"/>
              </a:rPr>
              <a:t>query</a:t>
            </a:r>
            <a:endParaRPr lang="cs-CZ" sz="2800" b="1" dirty="0">
              <a:latin typeface="Segoe UI Light"/>
              <a:cs typeface="Segoe UI Ligh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/>
                <a:cs typeface="Segoe UI Light"/>
              </a:rPr>
              <a:t>Z</a:t>
            </a:r>
            <a:r>
              <a:rPr lang="cs-CZ" sz="2800" dirty="0">
                <a:latin typeface="Segoe UI Light"/>
                <a:cs typeface="Segoe UI Light"/>
              </a:rPr>
              <a:t>působ řešení „kartézské exploze“ (</a:t>
            </a:r>
            <a:r>
              <a:rPr lang="cs-CZ" sz="2800" dirty="0" err="1">
                <a:latin typeface="Segoe UI Light"/>
                <a:cs typeface="Segoe UI Light"/>
              </a:rPr>
              <a:t>Cartesian</a:t>
            </a:r>
            <a:r>
              <a:rPr lang="cs-CZ" sz="2800" dirty="0">
                <a:latin typeface="Segoe UI Light"/>
                <a:cs typeface="Segoe UI Light"/>
              </a:rPr>
              <a:t> </a:t>
            </a:r>
            <a:r>
              <a:rPr lang="cs-CZ" sz="2800" dirty="0" err="1">
                <a:latin typeface="Segoe UI Light"/>
                <a:cs typeface="Segoe UI Light"/>
              </a:rPr>
              <a:t>Explosion</a:t>
            </a:r>
            <a:r>
              <a:rPr lang="cs-CZ" sz="2800" dirty="0">
                <a:latin typeface="Segoe UI Light"/>
                <a:cs typeface="Segoe UI Light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800" dirty="0">
                <a:latin typeface="Segoe UI Light"/>
                <a:cs typeface="Segoe UI Light"/>
              </a:rPr>
              <a:t>Tato funkce je umožněná přes </a:t>
            </a:r>
            <a:r>
              <a:rPr lang="cs-CZ" sz="2800" dirty="0" err="1">
                <a:cs typeface="Segoe UI Light"/>
              </a:rPr>
              <a:t>IQueryable.AsSplitQuery</a:t>
            </a:r>
            <a:r>
              <a:rPr lang="cs-CZ" sz="2800" dirty="0">
                <a:cs typeface="Segoe UI Light"/>
              </a:rPr>
              <a:t>()</a:t>
            </a:r>
            <a:endParaRPr lang="en-US" sz="2800" dirty="0">
              <a:cs typeface="Segoe UI Ligh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nemus</a:t>
            </a:r>
            <a:r>
              <a:rPr lang="cs-CZ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í být konzistentní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Ka</a:t>
            </a:r>
            <a:r>
              <a:rPr lang="cs-CZ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ždá</a:t>
            </a:r>
            <a:r>
              <a:rPr lang="cs-CZ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query</a:t>
            </a:r>
            <a:r>
              <a:rPr lang="cs-CZ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je </a:t>
            </a:r>
            <a:r>
              <a:rPr lang="cs-CZ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roundtrip</a:t>
            </a:r>
            <a:r>
              <a:rPr lang="cs-CZ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do databáze – u cloudových služeb může nastat problém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Nutno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zvážit kde vzniká větší zpomalení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cs-CZ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množství dat vs několikanásobné navázání spojení s </a:t>
            </a:r>
            <a:r>
              <a:rPr lang="cs-CZ" sz="2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</a:t>
            </a:r>
            <a:endParaRPr lang="cs-CZ" sz="2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Pozor na rozdíly ve způsobu generování několika dotazů mezi verzemi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01DCEE-5392-49D6-AEB7-18816F3A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01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BC79-5E91-4843-A0DA-FF0FD549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Historie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136E-EB4D-435C-9BDB-1C8337B3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761"/>
            <a:ext cx="11582400" cy="485740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3200" b="1" dirty="0">
                <a:latin typeface="Segoe UI Light"/>
                <a:cs typeface="Segoe UI Light"/>
              </a:rPr>
              <a:t>EF Core 5.0</a:t>
            </a:r>
            <a:r>
              <a:rPr lang="cs-CZ" sz="3200" b="1" dirty="0">
                <a:latin typeface="Segoe UI Light"/>
                <a:cs typeface="Segoe UI Light"/>
              </a:rPr>
              <a:t> (</a:t>
            </a:r>
            <a:r>
              <a:rPr lang="en-US" sz="3200" b="1" dirty="0" err="1">
                <a:latin typeface="Segoe UI Light"/>
                <a:cs typeface="Segoe UI Light"/>
              </a:rPr>
              <a:t>listopad</a:t>
            </a:r>
            <a:r>
              <a:rPr lang="cs-CZ" sz="3200" b="1" dirty="0">
                <a:latin typeface="Segoe UI Light"/>
                <a:cs typeface="Segoe UI Light"/>
              </a:rPr>
              <a:t> </a:t>
            </a:r>
            <a:r>
              <a:rPr lang="en-US" sz="3200" b="1" dirty="0">
                <a:latin typeface="Segoe UI Light"/>
                <a:cs typeface="Segoe UI Light"/>
              </a:rPr>
              <a:t>2020</a:t>
            </a:r>
            <a:r>
              <a:rPr lang="cs-CZ" sz="3200" b="1" dirty="0">
                <a:latin typeface="Segoe UI Light"/>
                <a:cs typeface="Segoe UI Light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800" b="1" dirty="0" err="1">
                <a:latin typeface="Segoe UI Light"/>
                <a:cs typeface="Segoe UI Light"/>
              </a:rPr>
              <a:t>Filtered</a:t>
            </a:r>
            <a:r>
              <a:rPr lang="cs-CZ" sz="2800" b="1" dirty="0">
                <a:latin typeface="Segoe UI Light"/>
                <a:cs typeface="Segoe UI Light"/>
              </a:rPr>
              <a:t> </a:t>
            </a:r>
            <a:r>
              <a:rPr lang="cs-CZ" sz="2800" b="1" dirty="0" err="1">
                <a:latin typeface="Segoe UI Light"/>
                <a:cs typeface="Segoe UI Light"/>
              </a:rPr>
              <a:t>include</a:t>
            </a:r>
            <a:endParaRPr lang="cs-CZ" sz="2800" b="1" dirty="0">
              <a:latin typeface="Segoe UI Light"/>
              <a:cs typeface="Segoe UI Ligh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cs typeface="Segoe UI Light"/>
              </a:rPr>
              <a:t>Where</a:t>
            </a:r>
            <a:r>
              <a:rPr lang="cs-CZ" sz="2800" dirty="0">
                <a:cs typeface="Segoe UI Light"/>
              </a:rPr>
              <a:t>()</a:t>
            </a:r>
            <a:r>
              <a:rPr lang="en-US" sz="2800" dirty="0">
                <a:latin typeface="Segoe UI Light"/>
                <a:cs typeface="Segoe UI Light"/>
              </a:rPr>
              <a:t>, </a:t>
            </a:r>
            <a:r>
              <a:rPr lang="en-US" sz="2800" dirty="0" err="1">
                <a:cs typeface="Segoe UI Light"/>
              </a:rPr>
              <a:t>OrderBy</a:t>
            </a:r>
            <a:r>
              <a:rPr lang="cs-CZ" sz="2800" dirty="0">
                <a:cs typeface="Segoe UI Light"/>
              </a:rPr>
              <a:t>()</a:t>
            </a:r>
            <a:r>
              <a:rPr lang="en-US" sz="2800" dirty="0">
                <a:latin typeface="Segoe UI Light"/>
                <a:cs typeface="Segoe UI Light"/>
              </a:rPr>
              <a:t>, </a:t>
            </a:r>
            <a:r>
              <a:rPr lang="en-US" sz="2800" dirty="0" err="1">
                <a:cs typeface="Segoe UI Light"/>
              </a:rPr>
              <a:t>OrderByDescending</a:t>
            </a:r>
            <a:r>
              <a:rPr lang="cs-CZ" sz="2800" dirty="0">
                <a:cs typeface="Segoe UI Light"/>
              </a:rPr>
              <a:t>()</a:t>
            </a:r>
            <a:r>
              <a:rPr lang="en-US" sz="2800" dirty="0">
                <a:latin typeface="Segoe UI Light"/>
                <a:cs typeface="Segoe UI Light"/>
              </a:rPr>
              <a:t>, </a:t>
            </a:r>
            <a:r>
              <a:rPr lang="en-US" sz="2800" dirty="0" err="1">
                <a:cs typeface="Segoe UI Light"/>
              </a:rPr>
              <a:t>ThenBy</a:t>
            </a:r>
            <a:r>
              <a:rPr lang="cs-CZ" sz="2800" dirty="0">
                <a:cs typeface="Segoe UI Light"/>
              </a:rPr>
              <a:t>()</a:t>
            </a:r>
            <a:r>
              <a:rPr lang="en-US" sz="2800" dirty="0">
                <a:latin typeface="Segoe UI Light"/>
                <a:cs typeface="Segoe UI Light"/>
              </a:rPr>
              <a:t>, </a:t>
            </a:r>
            <a:r>
              <a:rPr lang="en-US" sz="2800" dirty="0" err="1">
                <a:cs typeface="Segoe UI Light"/>
              </a:rPr>
              <a:t>ThenByDescending</a:t>
            </a:r>
            <a:r>
              <a:rPr lang="cs-CZ" sz="2800" dirty="0">
                <a:cs typeface="Segoe UI Light"/>
              </a:rPr>
              <a:t>()</a:t>
            </a:r>
            <a:r>
              <a:rPr lang="en-US" sz="2800" dirty="0">
                <a:latin typeface="Segoe UI Light"/>
                <a:cs typeface="Segoe UI Light"/>
              </a:rPr>
              <a:t>, </a:t>
            </a:r>
            <a:r>
              <a:rPr lang="en-US" sz="2800" dirty="0">
                <a:cs typeface="Segoe UI Light"/>
              </a:rPr>
              <a:t>Skip</a:t>
            </a:r>
            <a:r>
              <a:rPr lang="cs-CZ" sz="2800" dirty="0">
                <a:cs typeface="Segoe UI Light"/>
              </a:rPr>
              <a:t>()</a:t>
            </a:r>
            <a:r>
              <a:rPr lang="en-US" sz="2800" dirty="0">
                <a:latin typeface="Segoe UI Light"/>
                <a:cs typeface="Segoe UI Light"/>
              </a:rPr>
              <a:t>, </a:t>
            </a:r>
            <a:r>
              <a:rPr lang="en-US" sz="2800" dirty="0" err="1">
                <a:cs typeface="Segoe UI Light"/>
              </a:rPr>
              <a:t>Tak</a:t>
            </a:r>
            <a:r>
              <a:rPr lang="cs-CZ" sz="2800" dirty="0">
                <a:cs typeface="Segoe UI Light"/>
              </a:rPr>
              <a:t>e()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800" dirty="0" err="1">
                <a:latin typeface="Segoe UI Light"/>
                <a:cs typeface="Segoe UI Light"/>
              </a:rPr>
              <a:t>Filter</a:t>
            </a:r>
            <a:r>
              <a:rPr lang="cs-CZ" sz="2800" dirty="0">
                <a:latin typeface="Segoe UI Light"/>
                <a:cs typeface="Segoe UI Light"/>
              </a:rPr>
              <a:t> se nyní dá aplikovat např. i na kolekce v rámci jedné </a:t>
            </a:r>
            <a:r>
              <a:rPr lang="cs-CZ" sz="2800" dirty="0" err="1">
                <a:latin typeface="Segoe UI Light"/>
                <a:cs typeface="Segoe UI Light"/>
              </a:rPr>
              <a:t>query</a:t>
            </a:r>
            <a:endParaRPr lang="cs-CZ" sz="2800" dirty="0">
              <a:latin typeface="Segoe UI Light"/>
              <a:cs typeface="Segoe UI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000" dirty="0">
                <a:latin typeface="Segoe UI Light"/>
                <a:cs typeface="Segoe UI Light"/>
              </a:rPr>
              <a:t>Pokud jsou entity </a:t>
            </a:r>
            <a:r>
              <a:rPr lang="cs-CZ" sz="3000" dirty="0" err="1">
                <a:latin typeface="Segoe UI Light"/>
                <a:cs typeface="Segoe UI Light"/>
              </a:rPr>
              <a:t>trackované</a:t>
            </a:r>
            <a:r>
              <a:rPr lang="cs-CZ" sz="3000" dirty="0">
                <a:latin typeface="Segoe UI Light"/>
                <a:cs typeface="Segoe UI Light"/>
              </a:rPr>
              <a:t> a výsledkem </a:t>
            </a:r>
            <a:r>
              <a:rPr lang="cs-CZ" sz="3000" dirty="0" err="1">
                <a:latin typeface="Segoe UI Light"/>
                <a:cs typeface="Segoe UI Light"/>
              </a:rPr>
              <a:t>filtered</a:t>
            </a:r>
            <a:r>
              <a:rPr lang="cs-CZ" sz="3000" dirty="0">
                <a:latin typeface="Segoe UI Light"/>
                <a:cs typeface="Segoe UI Light"/>
              </a:rPr>
              <a:t> </a:t>
            </a:r>
            <a:r>
              <a:rPr lang="cs-CZ" sz="3000" dirty="0" err="1">
                <a:latin typeface="Segoe UI Light"/>
                <a:cs typeface="Segoe UI Light"/>
              </a:rPr>
              <a:t>query</a:t>
            </a:r>
            <a:r>
              <a:rPr lang="cs-CZ" sz="3000" dirty="0">
                <a:latin typeface="Segoe UI Light"/>
                <a:cs typeface="Segoe UI Light"/>
              </a:rPr>
              <a:t> je entita, může docházet při dalších dotazech k nečekaným výsledkům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800" dirty="0" err="1">
                <a:cs typeface="Segoe UI Light"/>
              </a:rPr>
              <a:t>AsNoTracking</a:t>
            </a:r>
            <a:r>
              <a:rPr lang="cs-CZ" sz="2800" dirty="0">
                <a:cs typeface="Segoe UI Light"/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800" dirty="0" err="1">
                <a:cs typeface="Segoe UI Light"/>
              </a:rPr>
              <a:t>AsNoTrackingWithIdentityResolution</a:t>
            </a:r>
            <a:r>
              <a:rPr lang="cs-CZ" sz="2800" dirty="0">
                <a:cs typeface="Segoe UI Light"/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cs-CZ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Načtení stejného objektu podle Id, ale změny jsou ignorovány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18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01DCEE-5392-49D6-AEB7-18816F3A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94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BC79-5E91-4843-A0DA-FF0FD549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Historie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136E-EB4D-435C-9BDB-1C8337B3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761"/>
            <a:ext cx="11582400" cy="48574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>
                <a:latin typeface="Segoe UI Light"/>
                <a:cs typeface="Segoe UI Light"/>
              </a:rPr>
              <a:t>EF Core 5.0</a:t>
            </a:r>
            <a:r>
              <a:rPr lang="cs-CZ" sz="3200" b="1" dirty="0">
                <a:latin typeface="Segoe UI Light"/>
                <a:cs typeface="Segoe UI Light"/>
              </a:rPr>
              <a:t> (</a:t>
            </a:r>
            <a:r>
              <a:rPr lang="en-US" sz="3200" b="1" dirty="0" err="1">
                <a:latin typeface="Segoe UI Light"/>
                <a:cs typeface="Segoe UI Light"/>
              </a:rPr>
              <a:t>listopad</a:t>
            </a:r>
            <a:r>
              <a:rPr lang="cs-CZ" sz="3200" b="1" dirty="0">
                <a:latin typeface="Segoe UI Light"/>
                <a:cs typeface="Segoe UI Light"/>
              </a:rPr>
              <a:t> </a:t>
            </a:r>
            <a:r>
              <a:rPr lang="en-US" sz="3200" b="1" dirty="0">
                <a:latin typeface="Segoe UI Light"/>
                <a:cs typeface="Segoe UI Light"/>
              </a:rPr>
              <a:t>2020</a:t>
            </a:r>
            <a:r>
              <a:rPr lang="cs-CZ" sz="3200" b="1" dirty="0">
                <a:latin typeface="Segoe UI Light"/>
                <a:cs typeface="Segoe UI Light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800" b="1" dirty="0" err="1">
                <a:cs typeface="Segoe UI Light"/>
              </a:rPr>
              <a:t>ToSqlQuery</a:t>
            </a:r>
            <a:r>
              <a:rPr lang="cs-CZ" sz="2800" dirty="0">
                <a:cs typeface="Segoe UI Light"/>
              </a:rPr>
              <a:t>()</a:t>
            </a:r>
            <a:r>
              <a:rPr lang="cs-CZ" sz="2800" dirty="0">
                <a:latin typeface="Segoe UI Light"/>
                <a:cs typeface="Segoe UI Light"/>
              </a:rPr>
              <a:t> a </a:t>
            </a:r>
            <a:r>
              <a:rPr lang="cs-CZ" sz="2800" b="1" dirty="0" err="1">
                <a:cs typeface="Segoe UI Light"/>
              </a:rPr>
              <a:t>ToFunction</a:t>
            </a:r>
            <a:r>
              <a:rPr lang="cs-CZ" sz="2800" b="1" dirty="0">
                <a:cs typeface="Segoe UI Light"/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cs typeface="Segoe UI Light"/>
              </a:rPr>
              <a:t>modelBuilder.Entity</a:t>
            </a:r>
            <a:r>
              <a:rPr lang="en-US" sz="2800" dirty="0">
                <a:cs typeface="Segoe UI Light"/>
              </a:rPr>
              <a:t>&lt;Post&gt;().</a:t>
            </a:r>
            <a:r>
              <a:rPr lang="en-US" sz="2800" dirty="0" err="1">
                <a:cs typeface="Segoe UI Light"/>
              </a:rPr>
              <a:t>ToSqlQuery</a:t>
            </a:r>
            <a:r>
              <a:rPr lang="en-US" sz="2800" dirty="0">
                <a:cs typeface="Segoe UI Light"/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800" dirty="0">
                <a:latin typeface="Segoe UI Light"/>
                <a:cs typeface="Segoe UI Light"/>
              </a:rPr>
              <a:t>Mapování </a:t>
            </a:r>
            <a:r>
              <a:rPr lang="en-US" sz="2800" dirty="0">
                <a:latin typeface="Segoe UI Light"/>
                <a:cs typeface="Segoe UI Light"/>
              </a:rPr>
              <a:t>entity</a:t>
            </a:r>
            <a:r>
              <a:rPr lang="cs-CZ" sz="2800" dirty="0">
                <a:latin typeface="Segoe UI Light"/>
                <a:cs typeface="Segoe UI Light"/>
              </a:rPr>
              <a:t> z čistého SQL nebo mapování objektu z SQL funkce</a:t>
            </a:r>
            <a:endParaRPr lang="en-US" dirty="0">
              <a:latin typeface="Segoe UI Light"/>
              <a:cs typeface="Segoe UI Ligh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/>
                <a:cs typeface="Segoe UI Light"/>
              </a:rPr>
              <a:t>M</a:t>
            </a:r>
            <a:r>
              <a:rPr lang="cs-CZ" sz="2800" dirty="0" err="1">
                <a:latin typeface="Segoe UI Light"/>
                <a:cs typeface="Segoe UI Light"/>
              </a:rPr>
              <a:t>ůže</a:t>
            </a:r>
            <a:r>
              <a:rPr lang="cs-CZ" sz="2800" dirty="0">
                <a:latin typeface="Segoe UI Light"/>
                <a:cs typeface="Segoe UI Light"/>
              </a:rPr>
              <a:t> sloužit v případech, kdy jsou používané složitější databázové dotazy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01DCEE-5392-49D6-AEB7-18816F3A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3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E1841D-9CCB-4D4D-A4EB-9573A857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Úvod – </a:t>
            </a:r>
            <a:r>
              <a:rPr lang="cs-CZ">
                <a:latin typeface="Segoe UI"/>
                <a:cs typeface="Segoe UI"/>
              </a:rPr>
              <a:t>Prehistorie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132C38E-D058-4E87-A172-0282E623A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52596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cs-CZ">
                <a:latin typeface="Segoe UI Light"/>
                <a:cs typeface="Segoe UI Light"/>
              </a:rPr>
              <a:t>První verze</a:t>
            </a:r>
            <a:endParaRPr lang="cs-CZ"/>
          </a:p>
          <a:p>
            <a:pPr lvl="1"/>
            <a:r>
              <a:rPr lang="cs-CZ">
                <a:latin typeface="Segoe UI Light"/>
                <a:cs typeface="Segoe UI Light"/>
              </a:rPr>
              <a:t>.NET Framework 3.5 </a:t>
            </a:r>
            <a:r>
              <a:rPr lang="cs-CZ" err="1">
                <a:latin typeface="Segoe UI Light"/>
                <a:cs typeface="Segoe UI Light"/>
              </a:rPr>
              <a:t>Service</a:t>
            </a:r>
            <a:r>
              <a:rPr lang="cs-CZ">
                <a:latin typeface="Segoe UI Light"/>
                <a:cs typeface="Segoe UI Light"/>
              </a:rPr>
              <a:t> </a:t>
            </a:r>
            <a:r>
              <a:rPr lang="cs-CZ" err="1">
                <a:latin typeface="Segoe UI Light"/>
                <a:cs typeface="Segoe UI Light"/>
              </a:rPr>
              <a:t>Pack</a:t>
            </a:r>
            <a:r>
              <a:rPr lang="cs-CZ">
                <a:latin typeface="Segoe UI Light"/>
                <a:cs typeface="Segoe UI Light"/>
              </a:rPr>
              <a:t> 1</a:t>
            </a:r>
          </a:p>
          <a:p>
            <a:pPr lvl="1"/>
            <a:r>
              <a:rPr lang="cs-CZ">
                <a:latin typeface="Segoe UI Light"/>
                <a:cs typeface="Segoe UI Light"/>
              </a:rPr>
              <a:t>Společně s LINQ to SQL</a:t>
            </a:r>
          </a:p>
          <a:p>
            <a:r>
              <a:rPr lang="cs-CZ">
                <a:latin typeface="Segoe UI Light"/>
                <a:cs typeface="Segoe UI Light"/>
              </a:rPr>
              <a:t>Následující verze</a:t>
            </a:r>
          </a:p>
          <a:p>
            <a:pPr lvl="1"/>
            <a:r>
              <a:rPr lang="cs-CZ">
                <a:latin typeface="Segoe UI Light"/>
                <a:cs typeface="Segoe UI Light"/>
              </a:rPr>
              <a:t>.NET Framework 4.0</a:t>
            </a:r>
          </a:p>
          <a:p>
            <a:pPr lvl="1"/>
            <a:r>
              <a:rPr lang="cs-CZ">
                <a:latin typeface="Segoe UI Light"/>
                <a:cs typeface="Segoe UI Light"/>
              </a:rPr>
              <a:t>Entity Framework 4.0</a:t>
            </a:r>
          </a:p>
          <a:p>
            <a:pPr lvl="1"/>
            <a:r>
              <a:rPr lang="cs-CZ">
                <a:latin typeface="Segoe UI Light"/>
                <a:cs typeface="Segoe UI Light"/>
              </a:rPr>
              <a:t>Byla to součást .NET Frameworku</a:t>
            </a:r>
          </a:p>
          <a:p>
            <a:pPr lvl="1"/>
            <a:r>
              <a:rPr lang="cs-CZ">
                <a:latin typeface="Segoe UI Light"/>
                <a:cs typeface="Segoe UI Light"/>
              </a:rPr>
              <a:t>Novější verze distribuovány přes </a:t>
            </a:r>
            <a:r>
              <a:rPr lang="cs-CZ" err="1">
                <a:latin typeface="Segoe UI Light"/>
                <a:cs typeface="Segoe UI Light"/>
              </a:rPr>
              <a:t>NuGet</a:t>
            </a:r>
            <a:endParaRPr lang="cs-CZ">
              <a:latin typeface="Segoe UI Light"/>
              <a:cs typeface="Segoe UI Light"/>
            </a:endParaRPr>
          </a:p>
          <a:p>
            <a:pPr lvl="2"/>
            <a:r>
              <a:rPr lang="cs-CZ">
                <a:latin typeface="Segoe UI Light"/>
                <a:cs typeface="Segoe UI Light"/>
              </a:rPr>
              <a:t>Verze EF vycházely častěji než verze .NET Frameworku</a:t>
            </a:r>
          </a:p>
          <a:p>
            <a:r>
              <a:rPr lang="cs-CZ" err="1">
                <a:latin typeface="Segoe UI Light"/>
                <a:cs typeface="Segoe UI Light"/>
              </a:rPr>
              <a:t>Code</a:t>
            </a:r>
            <a:r>
              <a:rPr lang="cs-CZ">
                <a:latin typeface="Segoe UI Light"/>
                <a:cs typeface="Segoe UI Light"/>
              </a:rPr>
              <a:t> </a:t>
            </a:r>
            <a:r>
              <a:rPr lang="cs-CZ" err="1">
                <a:latin typeface="Segoe UI Light"/>
                <a:cs typeface="Segoe UI Light"/>
              </a:rPr>
              <a:t>First</a:t>
            </a:r>
            <a:r>
              <a:rPr lang="cs-CZ">
                <a:latin typeface="Segoe UI Light"/>
                <a:cs typeface="Segoe UI Light"/>
              </a:rPr>
              <a:t> přístup od verze 4.1</a:t>
            </a:r>
          </a:p>
        </p:txBody>
      </p:sp>
    </p:spTree>
    <p:extLst>
      <p:ext uri="{BB962C8B-B14F-4D97-AF65-F5344CB8AC3E}">
        <p14:creationId xmlns:p14="http://schemas.microsoft.com/office/powerpoint/2010/main" val="74268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B4A53A-A6E9-4962-9D3D-69AAEF95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45942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/>
              <a:t>Split query, filtered include,</a:t>
            </a:r>
            <a:br>
              <a:rPr lang="en-US"/>
            </a:br>
            <a:r>
              <a:rPr lang="en-US" err="1"/>
              <a:t>ToSqlQuery</a:t>
            </a:r>
            <a:r>
              <a:rPr lang="en-US"/>
              <a:t>(), </a:t>
            </a:r>
            <a:r>
              <a:rPr lang="en-US" err="1"/>
              <a:t>ToFunction</a:t>
            </a:r>
            <a:r>
              <a:rPr lang="en-US"/>
              <a:t>()</a:t>
            </a:r>
            <a:br>
              <a:rPr lang="cs-CZ"/>
            </a:br>
            <a:r>
              <a:rPr lang="en-US" sz="2000"/>
              <a:t>Sample12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6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BC79-5E91-4843-A0DA-FF0FD549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Historie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136E-EB4D-435C-9BDB-1C8337B3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761"/>
            <a:ext cx="11582400" cy="485740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3200" b="1">
                <a:latin typeface="Segoe UI Light"/>
                <a:cs typeface="Segoe UI Light"/>
              </a:rPr>
              <a:t>EF Core 5.0</a:t>
            </a:r>
            <a:r>
              <a:rPr lang="cs-CZ" sz="3200" b="1">
                <a:latin typeface="Segoe UI Light"/>
                <a:cs typeface="Segoe UI Light"/>
              </a:rPr>
              <a:t> (</a:t>
            </a:r>
            <a:r>
              <a:rPr lang="en-US" sz="3200" b="1" err="1">
                <a:latin typeface="Segoe UI Light"/>
                <a:cs typeface="Segoe UI Light"/>
              </a:rPr>
              <a:t>listopad</a:t>
            </a:r>
            <a:r>
              <a:rPr lang="cs-CZ" sz="3200" b="1">
                <a:latin typeface="Segoe UI Light"/>
                <a:cs typeface="Segoe UI Light"/>
              </a:rPr>
              <a:t> </a:t>
            </a:r>
            <a:r>
              <a:rPr lang="en-US" sz="3200" b="1">
                <a:latin typeface="Segoe UI Light"/>
                <a:cs typeface="Segoe UI Light"/>
              </a:rPr>
              <a:t>2020</a:t>
            </a:r>
            <a:r>
              <a:rPr lang="cs-CZ" sz="3200" b="1">
                <a:latin typeface="Segoe UI Light"/>
                <a:cs typeface="Segoe UI Light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800" b="1">
                <a:latin typeface="Segoe UI Light"/>
                <a:cs typeface="Segoe UI Light"/>
              </a:rPr>
              <a:t>Table per type (TPT) - Sample 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800">
                <a:latin typeface="Segoe UI Light"/>
                <a:cs typeface="Segoe UI Light"/>
              </a:rPr>
              <a:t>V případě dědičnosti entit již od EF Core 1.0 se entity zapisovaly do stejné tabulky (table per hierarchy (TPH))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800">
                <a:latin typeface="Segoe UI Light"/>
                <a:cs typeface="Segoe UI Light"/>
              </a:rPr>
              <a:t>Od verze 5.0 se vytváří separátní tabulka pro každý typ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800" b="1" err="1">
                <a:latin typeface="Segoe UI Light"/>
                <a:cs typeface="Segoe UI Light"/>
              </a:rPr>
              <a:t>DbContextFactory</a:t>
            </a:r>
            <a:endParaRPr lang="cs-CZ" sz="2800" b="1">
              <a:latin typeface="Segoe UI Light"/>
              <a:cs typeface="Segoe UI Ligh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800">
                <a:latin typeface="Segoe UI Light"/>
                <a:cs typeface="Segoe UI Light"/>
              </a:rPr>
              <a:t>I v rámci jednoho požadavku je někdy potřeba zahodit celý </a:t>
            </a:r>
            <a:r>
              <a:rPr lang="cs-CZ" sz="2800" err="1">
                <a:latin typeface="Segoe UI Light"/>
                <a:cs typeface="Segoe UI Light"/>
              </a:rPr>
              <a:t>DbContext</a:t>
            </a:r>
            <a:r>
              <a:rPr lang="cs-CZ" sz="2800">
                <a:latin typeface="Segoe UI Light"/>
                <a:cs typeface="Segoe UI Light"/>
              </a:rPr>
              <a:t> a načíst si nový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800" err="1">
                <a:cs typeface="Segoe UI Light"/>
              </a:rPr>
              <a:t>services.AddDbContextFactory</a:t>
            </a:r>
            <a:r>
              <a:rPr lang="cs-CZ" sz="2800">
                <a:cs typeface="Segoe UI Light"/>
              </a:rPr>
              <a:t>&lt;</a:t>
            </a:r>
            <a:r>
              <a:rPr lang="cs-CZ" sz="2800" err="1">
                <a:cs typeface="Segoe UI Light"/>
              </a:rPr>
              <a:t>SomeDbContext</a:t>
            </a:r>
            <a:r>
              <a:rPr lang="cs-CZ" sz="2800">
                <a:cs typeface="Segoe UI Light"/>
              </a:rPr>
              <a:t>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1600">
                <a:cs typeface="Segoe UI Light"/>
                <a:hlinkClick r:id="rId2"/>
              </a:rPr>
              <a:t>https://github.com/dotnet/efcore/blob/0ba16959c7c4f38f9162101966a6f863ba707120/src/EFCore/Internal/DbContextFactory.cs</a:t>
            </a:r>
            <a:endParaRPr lang="cs-CZ" sz="1600">
              <a:cs typeface="Segoe UI Ligh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cs-CZ" sz="2800">
              <a:cs typeface="Segoe UI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18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01DCEE-5392-49D6-AEB7-18816F3A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4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B4A53A-A6E9-4962-9D3D-69AAEF95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45942"/>
            <a:ext cx="10972800" cy="1143000"/>
          </a:xfrm>
        </p:spPr>
        <p:txBody>
          <a:bodyPr>
            <a:normAutofit/>
          </a:bodyPr>
          <a:lstStyle/>
          <a:p>
            <a:r>
              <a:rPr lang="en-US" err="1"/>
              <a:t>DbContextFactory</a:t>
            </a:r>
            <a:br>
              <a:rPr lang="cs-CZ"/>
            </a:br>
            <a:r>
              <a:rPr lang="en-US" sz="2000"/>
              <a:t>Sample1</a:t>
            </a:r>
            <a:r>
              <a:rPr lang="cs-CZ" sz="2000"/>
              <a:t>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3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BC79-5E91-4843-A0DA-FF0FD549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Historie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136E-EB4D-435C-9BDB-1C8337B3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761"/>
            <a:ext cx="11582400" cy="485740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3600" b="1" dirty="0">
                <a:latin typeface="Segoe UI Light"/>
                <a:cs typeface="Segoe UI Light"/>
              </a:rPr>
              <a:t>EF Core 5.0</a:t>
            </a:r>
            <a:r>
              <a:rPr lang="cs-CZ" sz="3600" b="1" dirty="0">
                <a:latin typeface="Segoe UI Light"/>
                <a:cs typeface="Segoe UI Light"/>
              </a:rPr>
              <a:t> (</a:t>
            </a:r>
            <a:r>
              <a:rPr lang="en-US" sz="3600" b="1" dirty="0" err="1">
                <a:latin typeface="Segoe UI Light"/>
                <a:cs typeface="Segoe UI Light"/>
              </a:rPr>
              <a:t>listopad</a:t>
            </a:r>
            <a:r>
              <a:rPr lang="cs-CZ" sz="3600" b="1" dirty="0">
                <a:latin typeface="Segoe UI Light"/>
                <a:cs typeface="Segoe UI Light"/>
              </a:rPr>
              <a:t> </a:t>
            </a:r>
            <a:r>
              <a:rPr lang="en-US" sz="3600" b="1" dirty="0">
                <a:latin typeface="Segoe UI Light"/>
                <a:cs typeface="Segoe UI Light"/>
              </a:rPr>
              <a:t>2020</a:t>
            </a:r>
            <a:r>
              <a:rPr lang="cs-CZ" sz="3600" b="1" dirty="0">
                <a:latin typeface="Segoe UI Light"/>
                <a:cs typeface="Segoe UI Light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200" dirty="0">
                <a:latin typeface="Segoe UI Light"/>
                <a:cs typeface="Segoe UI Light"/>
              </a:rPr>
              <a:t>Tabulku lze vyloučit z migrací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cs typeface="Segoe UI Light"/>
              </a:rPr>
              <a:t>modelBuilder.Entity</a:t>
            </a:r>
            <a:r>
              <a:rPr lang="en-US" sz="2400" dirty="0">
                <a:cs typeface="Segoe UI Light"/>
              </a:rPr>
              <a:t>&lt;Product&gt;()</a:t>
            </a:r>
            <a:br>
              <a:rPr lang="en-US" sz="2400" dirty="0">
                <a:cs typeface="Segoe UI Light"/>
              </a:rPr>
            </a:br>
            <a:r>
              <a:rPr lang="en-US" sz="2400" dirty="0">
                <a:cs typeface="Segoe UI Light"/>
              </a:rPr>
              <a:t>  .</a:t>
            </a:r>
            <a:r>
              <a:rPr lang="en-US" sz="2400" dirty="0" err="1">
                <a:cs typeface="Segoe UI Light"/>
              </a:rPr>
              <a:t>ToTable</a:t>
            </a:r>
            <a:r>
              <a:rPr lang="en-US" sz="2400" dirty="0">
                <a:cs typeface="Segoe UI Light"/>
              </a:rPr>
              <a:t>("Products", table =&gt; </a:t>
            </a:r>
            <a:r>
              <a:rPr lang="en-US" sz="2400" dirty="0" err="1">
                <a:cs typeface="Segoe UI Light"/>
              </a:rPr>
              <a:t>table.ExcludeFromMigrations</a:t>
            </a:r>
            <a:r>
              <a:rPr lang="en-US" sz="2400" dirty="0">
                <a:cs typeface="Segoe UI Light"/>
              </a:rPr>
              <a:t>()); </a:t>
            </a:r>
            <a:endParaRPr lang="cs-CZ" sz="2800" dirty="0">
              <a:cs typeface="Segoe UI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Segoe UI Light"/>
                <a:cs typeface="Segoe UI Light"/>
              </a:rPr>
              <a:t>Many-to-many relations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/>
                <a:cs typeface="Segoe UI Light"/>
              </a:rPr>
              <a:t>Sta</a:t>
            </a:r>
            <a:r>
              <a:rPr lang="cs-CZ" sz="2800" dirty="0">
                <a:latin typeface="Segoe UI Light"/>
                <a:cs typeface="Segoe UI Light"/>
              </a:rPr>
              <a:t>čí specifikovat dvě </a:t>
            </a:r>
            <a:r>
              <a:rPr lang="cs-CZ" sz="2800" dirty="0" err="1">
                <a:latin typeface="Segoe UI Light"/>
                <a:cs typeface="Segoe UI Light"/>
              </a:rPr>
              <a:t>virtual</a:t>
            </a:r>
            <a:r>
              <a:rPr lang="cs-CZ" sz="2800" dirty="0">
                <a:latin typeface="Segoe UI Light"/>
                <a:cs typeface="Segoe UI Light"/>
              </a:rPr>
              <a:t> kolekce a M:N tabulka se automaticky vytvoří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800" dirty="0">
                <a:latin typeface="Segoe UI Light"/>
                <a:cs typeface="Segoe UI Light"/>
              </a:rPr>
              <a:t>Pro </a:t>
            </a:r>
            <a:r>
              <a:rPr lang="cs-CZ" sz="2800" dirty="0" err="1">
                <a:latin typeface="Segoe UI Light"/>
                <a:cs typeface="Segoe UI Light"/>
              </a:rPr>
              <a:t>seedování</a:t>
            </a:r>
            <a:r>
              <a:rPr lang="cs-CZ" sz="2800" dirty="0">
                <a:latin typeface="Segoe UI Light"/>
                <a:cs typeface="Segoe UI Light"/>
              </a:rPr>
              <a:t> takové tabulky se musí vytvořit odpovídající entita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800" dirty="0">
                <a:latin typeface="Segoe UI Light"/>
                <a:cs typeface="Segoe UI Light"/>
              </a:rPr>
              <a:t>Mazání je nastavené na kaskádové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01DCEE-5392-49D6-AEB7-18816F3A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80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BC79-5E91-4843-A0DA-FF0FD549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Historie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136E-EB4D-435C-9BDB-1C8337B3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761"/>
            <a:ext cx="11582400" cy="48574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>
                <a:latin typeface="Segoe UI Light"/>
                <a:cs typeface="Segoe UI Light"/>
              </a:rPr>
              <a:t>EF Core 5.0</a:t>
            </a:r>
            <a:r>
              <a:rPr lang="cs-CZ" sz="3600" b="1" dirty="0">
                <a:latin typeface="Segoe UI Light"/>
                <a:cs typeface="Segoe UI Light"/>
              </a:rPr>
              <a:t> (</a:t>
            </a:r>
            <a:r>
              <a:rPr lang="en-US" sz="3600" b="1" dirty="0" err="1">
                <a:latin typeface="Segoe UI Light"/>
                <a:cs typeface="Segoe UI Light"/>
              </a:rPr>
              <a:t>listopad</a:t>
            </a:r>
            <a:r>
              <a:rPr lang="cs-CZ" sz="3600" b="1" dirty="0">
                <a:latin typeface="Segoe UI Light"/>
                <a:cs typeface="Segoe UI Light"/>
              </a:rPr>
              <a:t> </a:t>
            </a:r>
            <a:r>
              <a:rPr lang="en-US" sz="3600" b="1" dirty="0">
                <a:latin typeface="Segoe UI Light"/>
                <a:cs typeface="Segoe UI Light"/>
              </a:rPr>
              <a:t>2020</a:t>
            </a:r>
            <a:r>
              <a:rPr lang="cs-CZ" sz="3600" b="1" dirty="0">
                <a:latin typeface="Segoe UI Light"/>
                <a:cs typeface="Segoe UI Light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200" dirty="0" err="1"/>
              <a:t>SaveChanges</a:t>
            </a:r>
            <a:r>
              <a:rPr lang="cs-CZ" sz="3200" dirty="0"/>
              <a:t>()</a:t>
            </a:r>
            <a:r>
              <a:rPr lang="ru-RU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>
                <a:latin typeface="Segoe UI Light"/>
                <a:cs typeface="Segoe UI Light"/>
              </a:rPr>
              <a:t>interceptor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Property</a:t>
            </a:r>
            <a:r>
              <a:rPr lang="cs-CZ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3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bag</a:t>
            </a:r>
            <a:r>
              <a:rPr lang="cs-CZ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entity </a:t>
            </a:r>
            <a:r>
              <a:rPr lang="cs-CZ" sz="3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types</a:t>
            </a:r>
            <a:endParaRPr lang="cs-CZ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Raw SQL queries: Composing with LINQ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b="1" dirty="0" err="1">
                <a:cs typeface="Segoe UI Light" panose="020B0502040204020203" pitchFamily="34" charset="0"/>
              </a:rPr>
              <a:t>FromSqlInterpolated</a:t>
            </a:r>
            <a:r>
              <a:rPr lang="en-US" sz="3000" b="1" dirty="0">
                <a:cs typeface="Segoe UI Light" panose="020B0502040204020203" pitchFamily="34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Index attribute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[Index(</a:t>
            </a:r>
            <a:r>
              <a:rPr lang="en-US" sz="3200" dirty="0" err="1"/>
              <a:t>nameof</a:t>
            </a:r>
            <a:r>
              <a:rPr lang="en-US" sz="3200" dirty="0"/>
              <a:t>(Name), </a:t>
            </a:r>
            <a:r>
              <a:rPr lang="en-US" sz="3200" dirty="0" err="1"/>
              <a:t>IsUnique</a:t>
            </a:r>
            <a:r>
              <a:rPr lang="en-US" sz="3200" dirty="0"/>
              <a:t> = true)]</a:t>
            </a:r>
            <a:endParaRPr lang="en-US" sz="3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01DCEE-5392-49D6-AEB7-18816F3A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05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B4A53A-A6E9-4962-9D3D-69AAEF95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45942"/>
            <a:ext cx="10972800" cy="1143000"/>
          </a:xfrm>
        </p:spPr>
        <p:txBody>
          <a:bodyPr>
            <a:normAutofit/>
          </a:bodyPr>
          <a:lstStyle/>
          <a:p>
            <a:r>
              <a:rPr lang="cs-CZ" err="1"/>
              <a:t>Property</a:t>
            </a:r>
            <a:r>
              <a:rPr lang="cs-CZ"/>
              <a:t> </a:t>
            </a:r>
            <a:r>
              <a:rPr lang="cs-CZ" err="1"/>
              <a:t>bag</a:t>
            </a:r>
            <a:r>
              <a:rPr lang="cs-CZ"/>
              <a:t> entity </a:t>
            </a:r>
            <a:r>
              <a:rPr lang="cs-CZ" err="1"/>
              <a:t>types</a:t>
            </a:r>
            <a:br>
              <a:rPr lang="cs-CZ"/>
            </a:br>
            <a:r>
              <a:rPr lang="en-US" sz="2000"/>
              <a:t>Sample14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BC79-5E91-4843-A0DA-FF0FD549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Historie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136E-EB4D-435C-9BDB-1C8337B3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761"/>
            <a:ext cx="11582400" cy="48574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>
                <a:latin typeface="Segoe UI Light"/>
                <a:cs typeface="Segoe UI Light"/>
              </a:rPr>
              <a:t>EF Core 6.0</a:t>
            </a:r>
            <a:r>
              <a:rPr lang="cs-CZ" sz="3200" b="1" dirty="0">
                <a:latin typeface="Segoe UI Light"/>
                <a:cs typeface="Segoe UI Light"/>
              </a:rPr>
              <a:t> (září </a:t>
            </a:r>
            <a:r>
              <a:rPr lang="en-US" sz="3200" b="1" dirty="0">
                <a:latin typeface="Segoe UI Light"/>
                <a:cs typeface="Segoe UI Light"/>
              </a:rPr>
              <a:t>2021</a:t>
            </a:r>
            <a:r>
              <a:rPr lang="cs-CZ" sz="3200" b="1" dirty="0">
                <a:latin typeface="Segoe UI Light"/>
                <a:cs typeface="Segoe UI Light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800" dirty="0">
                <a:latin typeface="Segoe UI Light"/>
                <a:cs typeface="Segoe UI Light"/>
              </a:rPr>
              <a:t>Nebude podporovat žádnou verzi .NET Standard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600" dirty="0">
                <a:latin typeface="Segoe UI Light"/>
                <a:cs typeface="Segoe UI Light"/>
              </a:rPr>
              <a:t>Nové verze .</a:t>
            </a:r>
            <a:r>
              <a:rPr lang="cs-CZ" sz="2600" dirty="0" err="1">
                <a:latin typeface="Segoe UI Light"/>
                <a:cs typeface="Segoe UI Light"/>
              </a:rPr>
              <a:t>NETu</a:t>
            </a:r>
            <a:r>
              <a:rPr lang="cs-CZ" sz="2600" dirty="0">
                <a:latin typeface="Segoe UI Light"/>
                <a:cs typeface="Segoe UI Light"/>
              </a:rPr>
              <a:t> taktéž nebudou podporovat žádný .NET Standart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600" dirty="0">
                <a:latin typeface="Segoe UI Light"/>
                <a:cs typeface="Segoe UI Light"/>
              </a:rPr>
              <a:t>Aktuální .NET 5 ale stále podporuje .NET Standart 2.1, ale podporuje např. i C# 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800" dirty="0">
                <a:latin typeface="Segoe UI Light"/>
                <a:cs typeface="Segoe UI Light"/>
              </a:rPr>
              <a:t>Přechod z páté verze EF Core by měla být skoro bez</a:t>
            </a:r>
            <a:r>
              <a:rPr lang="en-US" sz="2800" dirty="0">
                <a:latin typeface="Segoe UI Light"/>
                <a:cs typeface="Segoe UI Light"/>
              </a:rPr>
              <a:t>b</a:t>
            </a:r>
            <a:r>
              <a:rPr lang="cs-CZ" sz="2800" dirty="0" err="1">
                <a:latin typeface="Segoe UI Light"/>
                <a:cs typeface="Segoe UI Light"/>
              </a:rPr>
              <a:t>olestní</a:t>
            </a:r>
            <a:endParaRPr lang="cs-CZ" sz="2800" dirty="0">
              <a:latin typeface="Segoe UI Light"/>
              <a:cs typeface="Segoe UI Ligh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600" dirty="0">
                <a:latin typeface="Segoe UI Light"/>
                <a:cs typeface="Segoe UI Light"/>
              </a:rPr>
              <a:t>Změny se dotknou nekonzistentního </a:t>
            </a:r>
            <a:r>
              <a:rPr lang="cs-CZ" sz="2600" dirty="0" err="1">
                <a:latin typeface="Segoe UI Light"/>
                <a:cs typeface="Segoe UI Light"/>
              </a:rPr>
              <a:t>scaffoldu</a:t>
            </a:r>
            <a:r>
              <a:rPr lang="cs-CZ" sz="2600" dirty="0">
                <a:latin typeface="Segoe UI Light"/>
                <a:cs typeface="Segoe UI Light"/>
              </a:rPr>
              <a:t> a nastavení </a:t>
            </a:r>
            <a:r>
              <a:rPr lang="cs-CZ" sz="2600" dirty="0" err="1">
                <a:cs typeface="Segoe UI Light"/>
              </a:rPr>
              <a:t>OnDeleted</a:t>
            </a:r>
            <a:r>
              <a:rPr lang="cs-CZ" sz="2600" dirty="0">
                <a:cs typeface="Segoe UI Light"/>
              </a:rPr>
              <a:t> </a:t>
            </a:r>
            <a:r>
              <a:rPr lang="cs-CZ" sz="2600" dirty="0">
                <a:latin typeface="Segoe UI Light"/>
                <a:cs typeface="Segoe UI Light"/>
              </a:rPr>
              <a:t>chování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400" dirty="0">
                <a:latin typeface="Segoe UI Light"/>
                <a:cs typeface="Segoe UI Light"/>
                <a:hlinkClick r:id="rId2"/>
              </a:rPr>
              <a:t>https://docs.microsoft.com/en-us/ef/core/what-is-new/ef-core-6.0/breaking-changes#on-delete</a:t>
            </a:r>
            <a:endParaRPr lang="cs-CZ" sz="2400" dirty="0">
              <a:latin typeface="Segoe UI Light"/>
              <a:cs typeface="Segoe UI Ligh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cs-CZ" sz="2600" dirty="0">
              <a:latin typeface="Segoe UI Light"/>
              <a:cs typeface="Segoe UI Ligh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cs-CZ" sz="2600" dirty="0">
              <a:latin typeface="Segoe UI Light"/>
              <a:cs typeface="Segoe U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01DCEE-5392-49D6-AEB7-18816F3A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50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BC79-5E91-4843-A0DA-FF0FD549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Historie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136E-EB4D-435C-9BDB-1C8337B3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761"/>
            <a:ext cx="11582400" cy="48574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>
                <a:latin typeface="Segoe UI Light"/>
                <a:cs typeface="Segoe UI Light"/>
              </a:rPr>
              <a:t>EF Core 6.0</a:t>
            </a:r>
            <a:r>
              <a:rPr lang="cs-CZ" sz="3200" b="1" dirty="0">
                <a:latin typeface="Segoe UI Light"/>
                <a:cs typeface="Segoe UI Light"/>
              </a:rPr>
              <a:t> (září </a:t>
            </a:r>
            <a:r>
              <a:rPr lang="en-US" sz="3200" b="1" dirty="0">
                <a:latin typeface="Segoe UI Light"/>
                <a:cs typeface="Segoe UI Light"/>
              </a:rPr>
              <a:t>2021</a:t>
            </a:r>
            <a:r>
              <a:rPr lang="cs-CZ" sz="3200" b="1" dirty="0">
                <a:latin typeface="Segoe UI Light"/>
                <a:cs typeface="Segoe UI Light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800" dirty="0">
                <a:cs typeface="Segoe UI Light"/>
              </a:rPr>
              <a:t>[</a:t>
            </a:r>
            <a:r>
              <a:rPr lang="cs-CZ" sz="2800" dirty="0" err="1">
                <a:cs typeface="Segoe UI Light"/>
              </a:rPr>
              <a:t>EntityTypeConfiguration</a:t>
            </a:r>
            <a:r>
              <a:rPr lang="cs-CZ" sz="2800" dirty="0">
                <a:cs typeface="Segoe UI Light"/>
              </a:rPr>
              <a:t>(</a:t>
            </a:r>
            <a:r>
              <a:rPr lang="cs-CZ" sz="2800" dirty="0" err="1">
                <a:cs typeface="Segoe UI Light"/>
              </a:rPr>
              <a:t>typeof</a:t>
            </a:r>
            <a:r>
              <a:rPr lang="cs-CZ" sz="2800" dirty="0">
                <a:cs typeface="Segoe UI Light"/>
              </a:rPr>
              <a:t>(</a:t>
            </a:r>
            <a:r>
              <a:rPr lang="cs-CZ" sz="2800" dirty="0" err="1">
                <a:cs typeface="Segoe UI Light"/>
              </a:rPr>
              <a:t>BookConfiguration</a:t>
            </a:r>
            <a:r>
              <a:rPr lang="cs-CZ" sz="2800" dirty="0">
                <a:cs typeface="Segoe UI Light"/>
              </a:rPr>
              <a:t>))]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600" dirty="0">
                <a:latin typeface="Segoe UI Light"/>
                <a:cs typeface="Segoe UI Light"/>
              </a:rPr>
              <a:t>Místo definice konfigurace napřímo v </a:t>
            </a:r>
            <a:r>
              <a:rPr lang="cs-CZ" sz="2600" dirty="0" err="1">
                <a:cs typeface="Segoe UI Light"/>
              </a:rPr>
              <a:t>OnModelCreating</a:t>
            </a:r>
            <a:endParaRPr lang="cs-CZ" sz="2600" dirty="0">
              <a:cs typeface="Segoe UI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800" dirty="0">
                <a:latin typeface="Segoe UI Light"/>
                <a:cs typeface="Segoe UI Light"/>
              </a:rPr>
              <a:t>Podpora </a:t>
            </a:r>
            <a:r>
              <a:rPr lang="cs-CZ" sz="2800" dirty="0" err="1">
                <a:latin typeface="Segoe UI Light"/>
                <a:cs typeface="Segoe UI Light"/>
              </a:rPr>
              <a:t>temporal</a:t>
            </a:r>
            <a:r>
              <a:rPr lang="cs-CZ" sz="2800" dirty="0">
                <a:latin typeface="Segoe UI Light"/>
                <a:cs typeface="Segoe UI Light"/>
              </a:rPr>
              <a:t> </a:t>
            </a:r>
            <a:r>
              <a:rPr lang="cs-CZ" sz="2800" dirty="0" err="1">
                <a:latin typeface="Segoe UI Light"/>
                <a:cs typeface="Segoe UI Light"/>
              </a:rPr>
              <a:t>tables</a:t>
            </a:r>
            <a:endParaRPr lang="cs-CZ" sz="2800" dirty="0">
              <a:latin typeface="Segoe UI Light"/>
              <a:cs typeface="Segoe UI Ligh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400" dirty="0">
                <a:cs typeface="Segoe UI Light"/>
              </a:rPr>
              <a:t>var </a:t>
            </a:r>
            <a:r>
              <a:rPr lang="cs-CZ" sz="2400" dirty="0" err="1">
                <a:cs typeface="Segoe UI Light"/>
              </a:rPr>
              <a:t>myDate</a:t>
            </a:r>
            <a:r>
              <a:rPr lang="cs-CZ" sz="2400" dirty="0">
                <a:cs typeface="Segoe UI Light"/>
              </a:rPr>
              <a:t> = </a:t>
            </a:r>
            <a:r>
              <a:rPr lang="cs-CZ" sz="2400" dirty="0" err="1">
                <a:cs typeface="Segoe UI Light"/>
              </a:rPr>
              <a:t>new</a:t>
            </a:r>
            <a:r>
              <a:rPr lang="cs-CZ" sz="2400" dirty="0">
                <a:cs typeface="Segoe UI Light"/>
              </a:rPr>
              <a:t> </a:t>
            </a:r>
            <a:r>
              <a:rPr lang="cs-CZ" sz="2400" dirty="0" err="1">
                <a:cs typeface="Segoe UI Light"/>
              </a:rPr>
              <a:t>DateTime</a:t>
            </a:r>
            <a:r>
              <a:rPr lang="cs-CZ" sz="2400" dirty="0">
                <a:cs typeface="Segoe UI Light"/>
              </a:rPr>
              <a:t>(2020, 1, 1);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400" dirty="0" err="1">
                <a:cs typeface="Segoe UI Light"/>
              </a:rPr>
              <a:t>context.MyTemporalEntities</a:t>
            </a:r>
            <a:endParaRPr lang="cs-CZ" sz="2400" dirty="0">
              <a:cs typeface="Segoe UI Light"/>
            </a:endParaRPr>
          </a:p>
          <a:p>
            <a:pPr lvl="2"/>
            <a:r>
              <a:rPr lang="cs-CZ" sz="2200" dirty="0">
                <a:cs typeface="Segoe UI Light"/>
              </a:rPr>
              <a:t>.</a:t>
            </a:r>
            <a:r>
              <a:rPr lang="cs-CZ" sz="2200" dirty="0" err="1">
                <a:cs typeface="Segoe UI Light"/>
              </a:rPr>
              <a:t>TemporalAsOf</a:t>
            </a:r>
            <a:r>
              <a:rPr lang="cs-CZ" sz="2200" dirty="0">
                <a:cs typeface="Segoe UI Light"/>
              </a:rPr>
              <a:t>(</a:t>
            </a:r>
            <a:r>
              <a:rPr lang="cs-CZ" sz="2200" dirty="0" err="1">
                <a:cs typeface="Segoe UI Light"/>
              </a:rPr>
              <a:t>myDate</a:t>
            </a:r>
            <a:r>
              <a:rPr lang="cs-CZ" sz="2200" dirty="0">
                <a:cs typeface="Segoe UI Light"/>
              </a:rPr>
              <a:t>)</a:t>
            </a:r>
          </a:p>
          <a:p>
            <a:pPr lvl="2"/>
            <a:r>
              <a:rPr lang="cs-CZ" sz="2200" dirty="0">
                <a:cs typeface="Segoe UI Light"/>
              </a:rPr>
              <a:t>.</a:t>
            </a:r>
            <a:r>
              <a:rPr lang="cs-CZ" sz="2200" dirty="0" err="1">
                <a:cs typeface="Segoe UI Light"/>
              </a:rPr>
              <a:t>Where</a:t>
            </a:r>
            <a:r>
              <a:rPr lang="cs-CZ" sz="2200" dirty="0">
                <a:cs typeface="Segoe UI Light"/>
              </a:rPr>
              <a:t>(e =&gt; </a:t>
            </a:r>
            <a:r>
              <a:rPr lang="cs-CZ" sz="2200" dirty="0" err="1">
                <a:cs typeface="Segoe UI Light"/>
              </a:rPr>
              <a:t>e.Id</a:t>
            </a:r>
            <a:r>
              <a:rPr lang="cs-CZ" sz="2200" dirty="0">
                <a:cs typeface="Segoe UI Light"/>
              </a:rPr>
              <a:t> &lt; 10)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Předkompilované EF Core modely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cs-CZ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https://github.com/dotnet/efcore/issues/1906</a:t>
            </a:r>
            <a:endParaRPr lang="cs-CZ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cs-CZ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01DCEE-5392-49D6-AEB7-18816F3A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03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BC79-5E91-4843-A0DA-FF0FD549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Historie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136E-EB4D-435C-9BDB-1C8337B3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761"/>
            <a:ext cx="11582400" cy="48574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>
                <a:latin typeface="Segoe UI Light"/>
                <a:cs typeface="Segoe UI Light"/>
              </a:rPr>
              <a:t>EF Core 6.0</a:t>
            </a:r>
            <a:r>
              <a:rPr lang="cs-CZ" sz="3200" b="1" dirty="0">
                <a:latin typeface="Segoe UI Light"/>
                <a:cs typeface="Segoe UI Light"/>
              </a:rPr>
              <a:t> (září </a:t>
            </a:r>
            <a:r>
              <a:rPr lang="en-US" sz="3200" b="1" dirty="0">
                <a:latin typeface="Segoe UI Light"/>
                <a:cs typeface="Segoe UI Light"/>
              </a:rPr>
              <a:t>2021</a:t>
            </a:r>
            <a:r>
              <a:rPr lang="cs-CZ" sz="3200" b="1" dirty="0">
                <a:latin typeface="Segoe UI Light"/>
                <a:cs typeface="Segoe UI Light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800" dirty="0">
                <a:latin typeface="Segoe UI Light"/>
                <a:cs typeface="Segoe UI Light"/>
              </a:rPr>
              <a:t>Přidání nových atributů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cs typeface="Segoe UI Light"/>
              </a:rPr>
              <a:t>[Unicode(false)] </a:t>
            </a:r>
            <a:r>
              <a:rPr lang="en-US" sz="2800" dirty="0">
                <a:latin typeface="Segoe UI Light"/>
                <a:cs typeface="Segoe UI Light"/>
              </a:rPr>
              <a:t>– </a:t>
            </a:r>
            <a:r>
              <a:rPr lang="cs-CZ" sz="2800" dirty="0">
                <a:latin typeface="Segoe UI Light"/>
                <a:cs typeface="Segoe UI Light"/>
              </a:rPr>
              <a:t>zákaz použití Unicode znaků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800" dirty="0">
                <a:cs typeface="Segoe UI Light"/>
              </a:rPr>
              <a:t>[Precision(precision: </a:t>
            </a:r>
            <a:r>
              <a:rPr lang="cs-CZ" sz="2800" dirty="0">
                <a:cs typeface="Segoe UI Light"/>
              </a:rPr>
              <a:t>5</a:t>
            </a:r>
            <a:r>
              <a:rPr lang="it-IT" sz="2800" dirty="0">
                <a:cs typeface="Segoe UI Light"/>
              </a:rPr>
              <a:t>, scale: 2)]</a:t>
            </a:r>
            <a:endParaRPr lang="cs-CZ" sz="2800" dirty="0">
              <a:cs typeface="Segoe UI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800" dirty="0">
                <a:latin typeface="Segoe UI Light"/>
                <a:cs typeface="Segoe UI Light"/>
              </a:rPr>
              <a:t>Vylepšení pro SQL Server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400" dirty="0" err="1">
                <a:cs typeface="Segoe UI Light"/>
              </a:rPr>
              <a:t>EF.Functions.Random</a:t>
            </a:r>
            <a:r>
              <a:rPr lang="cs-CZ" sz="2400" dirty="0">
                <a:latin typeface="Segoe UI Light"/>
                <a:cs typeface="Segoe UI Light"/>
              </a:rPr>
              <a:t> =&gt; </a:t>
            </a:r>
            <a:r>
              <a:rPr lang="cs-CZ" sz="2400" dirty="0">
                <a:cs typeface="Segoe UI Light"/>
              </a:rPr>
              <a:t>RAND()</a:t>
            </a:r>
            <a:endParaRPr lang="en-US" sz="2400" dirty="0">
              <a:cs typeface="Segoe UI Ligh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sz="2400" dirty="0">
                <a:cs typeface="Segoe UI Light"/>
              </a:rPr>
              <a:t>.Entity&lt;</a:t>
            </a:r>
            <a:r>
              <a:rPr lang="en-US" sz="2400" dirty="0">
                <a:cs typeface="Segoe UI Light"/>
              </a:rPr>
              <a:t>Product</a:t>
            </a:r>
            <a:r>
              <a:rPr lang="cs-CZ" sz="2400" dirty="0">
                <a:cs typeface="Segoe UI Light"/>
              </a:rPr>
              <a:t>&gt;().</a:t>
            </a:r>
            <a:r>
              <a:rPr lang="cs-CZ" sz="2400" dirty="0" err="1">
                <a:cs typeface="Segoe UI Light"/>
              </a:rPr>
              <a:t>Property</a:t>
            </a:r>
            <a:r>
              <a:rPr lang="cs-CZ" sz="2400" dirty="0">
                <a:cs typeface="Segoe UI Light"/>
              </a:rPr>
              <a:t>(e =&gt; e.</a:t>
            </a:r>
            <a:r>
              <a:rPr lang="en-US" sz="2400" dirty="0">
                <a:cs typeface="Segoe UI Light"/>
              </a:rPr>
              <a:t>Note</a:t>
            </a:r>
            <a:r>
              <a:rPr lang="cs-CZ" sz="2400" dirty="0">
                <a:cs typeface="Segoe UI Light"/>
              </a:rPr>
              <a:t>.</a:t>
            </a:r>
            <a:r>
              <a:rPr lang="cs-CZ" sz="2400" dirty="0" err="1">
                <a:cs typeface="Segoe UI Light"/>
              </a:rPr>
              <a:t>IsSparse</a:t>
            </a:r>
            <a:r>
              <a:rPr lang="cs-CZ" sz="2400" dirty="0">
                <a:cs typeface="Segoe UI Light"/>
              </a:rPr>
              <a:t>()</a:t>
            </a:r>
            <a:r>
              <a:rPr lang="en-US" sz="2400" dirty="0">
                <a:cs typeface="Segoe UI Light"/>
              </a:rPr>
              <a:t>)</a:t>
            </a:r>
            <a:r>
              <a:rPr lang="cs-CZ" sz="2400" dirty="0">
                <a:cs typeface="Segoe UI Light"/>
              </a:rPr>
              <a:t>;</a:t>
            </a:r>
            <a:r>
              <a:rPr lang="en-US" sz="2400" dirty="0">
                <a:latin typeface="Segoe UI Light"/>
                <a:cs typeface="Segoe UI Light"/>
              </a:rPr>
              <a:t> =&gt; </a:t>
            </a:r>
            <a:r>
              <a:rPr lang="en-US" sz="2400" dirty="0">
                <a:cs typeface="Segoe UI Light"/>
              </a:rPr>
              <a:t>SPARSE</a:t>
            </a:r>
            <a:r>
              <a:rPr lang="en-US" sz="2400" dirty="0">
                <a:latin typeface="Segoe UI Light"/>
                <a:cs typeface="Segoe UI Light"/>
              </a:rPr>
              <a:t> </a:t>
            </a:r>
            <a:endParaRPr lang="cs-CZ" sz="2400" dirty="0">
              <a:latin typeface="Segoe UI Light"/>
              <a:cs typeface="Segoe UI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Segoe UI Light"/>
                <a:cs typeface="Segoe UI Light"/>
              </a:rPr>
              <a:t>Lep</a:t>
            </a:r>
            <a:r>
              <a:rPr lang="cs-CZ" sz="2800" dirty="0" err="1">
                <a:latin typeface="Segoe UI Light"/>
                <a:cs typeface="Segoe UI Light"/>
              </a:rPr>
              <a:t>ší</a:t>
            </a:r>
            <a:r>
              <a:rPr lang="cs-CZ" sz="2800" dirty="0">
                <a:latin typeface="Segoe UI Light"/>
                <a:cs typeface="Segoe UI Light"/>
              </a:rPr>
              <a:t> podpora </a:t>
            </a:r>
            <a:r>
              <a:rPr lang="cs-CZ" sz="2800" dirty="0" err="1">
                <a:latin typeface="Segoe UI Light"/>
                <a:cs typeface="Segoe UI Light"/>
              </a:rPr>
              <a:t>SQLite</a:t>
            </a:r>
            <a:endParaRPr lang="cs-CZ" sz="2800" dirty="0">
              <a:latin typeface="Segoe UI Light"/>
              <a:cs typeface="Segoe UI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800" dirty="0">
                <a:latin typeface="Segoe UI Light"/>
                <a:cs typeface="Segoe UI Light"/>
                <a:hlinkClick r:id="rId2"/>
              </a:rPr>
              <a:t>https://docs.microsoft.com/en-us/ef/core/what-is-new/ef-core-6.0/plan</a:t>
            </a:r>
            <a:endParaRPr lang="cs-CZ" sz="2800" dirty="0">
              <a:latin typeface="Segoe UI Light"/>
              <a:cs typeface="Segoe U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01DCEE-5392-49D6-AEB7-18816F3A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98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BC79-5E91-4843-A0DA-FF0FD549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Historie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136E-EB4D-435C-9BDB-1C8337B3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761"/>
            <a:ext cx="11582400" cy="48574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>
                <a:latin typeface="Segoe UI Light"/>
                <a:cs typeface="Segoe UI Light"/>
              </a:rPr>
              <a:t>EF Core 6.0</a:t>
            </a:r>
            <a:r>
              <a:rPr lang="cs-CZ" sz="3200" b="1" dirty="0">
                <a:latin typeface="Segoe UI Light"/>
                <a:cs typeface="Segoe UI Light"/>
              </a:rPr>
              <a:t> (září </a:t>
            </a:r>
            <a:r>
              <a:rPr lang="en-US" sz="3200" b="1" dirty="0">
                <a:latin typeface="Segoe UI Light"/>
                <a:cs typeface="Segoe UI Light"/>
              </a:rPr>
              <a:t>2021</a:t>
            </a:r>
            <a:r>
              <a:rPr lang="cs-CZ" sz="3200" b="1" dirty="0">
                <a:latin typeface="Segoe UI Light"/>
                <a:cs typeface="Segoe UI Light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800" dirty="0">
                <a:latin typeface="Segoe UI Light"/>
                <a:cs typeface="Segoe UI Light"/>
              </a:rPr>
              <a:t>Nové </a:t>
            </a:r>
            <a:r>
              <a:rPr lang="cs-CZ" sz="2800" dirty="0" err="1">
                <a:latin typeface="Segoe UI Light"/>
                <a:cs typeface="Segoe UI Light"/>
              </a:rPr>
              <a:t>features</a:t>
            </a:r>
            <a:r>
              <a:rPr lang="cs-CZ" sz="2800" dirty="0">
                <a:latin typeface="Segoe UI Light"/>
                <a:cs typeface="Segoe UI Light"/>
              </a:rPr>
              <a:t> a vylepšení</a:t>
            </a:r>
            <a:endParaRPr lang="cs-CZ" sz="2800" dirty="0">
              <a:cs typeface="Segoe UI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800" dirty="0">
                <a:latin typeface="Segoe UI Light"/>
                <a:cs typeface="Segoe UI Light"/>
                <a:hlinkClick r:id="rId2"/>
              </a:rPr>
              <a:t>https://github.com/dotnet/efcore/issues?q=is%3Aissue+is%3Aopen+sort%3Areactions-%2B1-desc</a:t>
            </a:r>
            <a:endParaRPr lang="cs-CZ" sz="2800" dirty="0">
              <a:latin typeface="Segoe UI Light"/>
              <a:cs typeface="Segoe UI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2800" dirty="0">
              <a:latin typeface="Segoe UI Light"/>
              <a:cs typeface="Segoe U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01DCEE-5392-49D6-AEB7-18816F3A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87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C42C46-A680-4E5C-8A95-588DF276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Úvod – </a:t>
            </a:r>
            <a:r>
              <a:rPr lang="cs-CZ">
                <a:latin typeface="Segoe UI"/>
                <a:cs typeface="Segoe UI"/>
              </a:rPr>
              <a:t>EF vs EF </a:t>
            </a:r>
            <a:r>
              <a:rPr lang="cs-CZ" err="1">
                <a:latin typeface="Segoe UI"/>
                <a:cs typeface="Segoe UI"/>
              </a:rPr>
              <a:t>Core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E24CB58-CED3-4243-A1AB-88EEF044B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cs-CZ" sz="3100">
                <a:latin typeface="Segoe UI Light"/>
                <a:cs typeface="Segoe UI Light"/>
              </a:rPr>
              <a:t>Velký Entity Framework byl složitý na údržbu a vývoj</a:t>
            </a:r>
          </a:p>
          <a:p>
            <a:pPr lvl="1"/>
            <a:r>
              <a:rPr lang="cs-CZ">
                <a:latin typeface="Segoe UI Light"/>
                <a:cs typeface="Segoe UI Light"/>
              </a:rPr>
              <a:t>Monolitická architektura</a:t>
            </a:r>
          </a:p>
          <a:p>
            <a:pPr lvl="1"/>
            <a:r>
              <a:rPr lang="cs-CZ">
                <a:latin typeface="Segoe UI Light"/>
                <a:cs typeface="Segoe UI Light"/>
              </a:rPr>
              <a:t>Náročná na paměť</a:t>
            </a:r>
          </a:p>
          <a:p>
            <a:pPr lvl="1"/>
            <a:r>
              <a:rPr lang="cs-CZ">
                <a:latin typeface="Segoe UI Light"/>
                <a:cs typeface="Segoe UI Light"/>
              </a:rPr>
              <a:t>Složité pro </a:t>
            </a:r>
            <a:r>
              <a:rPr lang="cs-CZ" err="1">
                <a:latin typeface="Segoe UI Light"/>
                <a:cs typeface="Segoe UI Light"/>
              </a:rPr>
              <a:t>portování</a:t>
            </a:r>
            <a:r>
              <a:rPr lang="cs-CZ">
                <a:latin typeface="Segoe UI Light"/>
                <a:cs typeface="Segoe UI Light"/>
              </a:rPr>
              <a:t> na mobilní zařízení</a:t>
            </a:r>
            <a:endParaRPr lang="cs-CZ">
              <a:highlight>
                <a:srgbClr val="FFFF00"/>
              </a:highlight>
            </a:endParaRPr>
          </a:p>
          <a:p>
            <a:r>
              <a:rPr lang="cs-CZ" sz="3100">
                <a:latin typeface="Segoe UI Light"/>
                <a:cs typeface="Segoe UI Light"/>
              </a:rPr>
              <a:t>U velkého EF bylo cílem umět přeložit do SQL všechno, co jde</a:t>
            </a:r>
          </a:p>
          <a:p>
            <a:r>
              <a:rPr lang="cs-CZ" sz="3100">
                <a:latin typeface="Segoe UI Light"/>
                <a:cs typeface="Segoe UI Light"/>
              </a:rPr>
              <a:t>U EF Core se soustředí na kvalitu překladu</a:t>
            </a:r>
            <a:endParaRPr lang="cs-CZ" sz="3100"/>
          </a:p>
          <a:p>
            <a:pPr lvl="1"/>
            <a:r>
              <a:rPr lang="cs-CZ">
                <a:latin typeface="Segoe UI Light"/>
                <a:cs typeface="Segoe UI Light"/>
              </a:rPr>
              <a:t>Jednoduché a efektivní SQL, více možností</a:t>
            </a:r>
          </a:p>
          <a:p>
            <a:pPr lvl="1"/>
            <a:r>
              <a:rPr lang="cs-CZ">
                <a:latin typeface="Segoe UI Light"/>
                <a:cs typeface="Segoe UI Light"/>
              </a:rPr>
              <a:t>Neumí přeložit všechno</a:t>
            </a:r>
          </a:p>
          <a:p>
            <a:pPr lvl="1"/>
            <a:r>
              <a:rPr lang="cs-CZ">
                <a:latin typeface="Segoe UI Light"/>
                <a:cs typeface="Segoe UI Light"/>
              </a:rPr>
              <a:t>Cílení na "</a:t>
            </a:r>
            <a:r>
              <a:rPr lang="cs-CZ" err="1">
                <a:latin typeface="Segoe UI Light"/>
                <a:cs typeface="Segoe UI Light"/>
              </a:rPr>
              <a:t>microservices</a:t>
            </a:r>
            <a:r>
              <a:rPr lang="cs-CZ">
                <a:latin typeface="Segoe UI Light"/>
                <a:cs typeface="Segoe UI Light"/>
              </a:rPr>
              <a:t> aplikace" - databáze nemívá 1000 tabulek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025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F1C592-BE75-4C69-A463-BB4B3FCE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03947"/>
            <a:ext cx="10972800" cy="850105"/>
          </a:xfrm>
        </p:spPr>
        <p:txBody>
          <a:bodyPr>
            <a:normAutofit fontScale="90000"/>
          </a:bodyPr>
          <a:lstStyle/>
          <a:p>
            <a:pPr algn="ctr"/>
            <a:r>
              <a:rPr lang="cs-CZ" b="1"/>
              <a:t>EF </a:t>
            </a:r>
            <a:r>
              <a:rPr lang="cs-CZ" b="1" err="1"/>
              <a:t>Core</a:t>
            </a:r>
            <a:r>
              <a:rPr lang="cs-CZ" b="1"/>
              <a:t> 5.0</a:t>
            </a:r>
            <a:br>
              <a:rPr lang="en-US" b="1"/>
            </a:br>
            <a:r>
              <a:rPr lang="cs-CZ" b="1"/>
              <a:t>vs</a:t>
            </a:r>
            <a:br>
              <a:rPr lang="en-US" b="1"/>
            </a:br>
            <a:r>
              <a:rPr lang="cs-CZ" b="1"/>
              <a:t>Entity Framework 6.4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9664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BC79-5E91-4843-A0DA-FF0FD549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Chybí v EF Core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136E-EB4D-435C-9BDB-1C8337B3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761"/>
            <a:ext cx="11582400" cy="48574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3200">
                <a:latin typeface="Segoe UI Light"/>
                <a:cs typeface="Segoe UI Light"/>
              </a:rPr>
              <a:t>Model </a:t>
            </a:r>
            <a:r>
              <a:rPr lang="cs-CZ" sz="3200" err="1">
                <a:latin typeface="Segoe UI Light"/>
                <a:cs typeface="Segoe UI Light"/>
              </a:rPr>
              <a:t>first</a:t>
            </a:r>
            <a:endParaRPr lang="cs-CZ" sz="3200">
              <a:latin typeface="Segoe UI Light"/>
              <a:cs typeface="Segoe U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3200" err="1">
                <a:latin typeface="Segoe UI Light"/>
                <a:cs typeface="Segoe UI Light"/>
              </a:rPr>
              <a:t>Connect</a:t>
            </a:r>
            <a:r>
              <a:rPr lang="cs-CZ" sz="3200">
                <a:latin typeface="Segoe UI Light"/>
                <a:cs typeface="Segoe UI Light"/>
              </a:rPr>
              <a:t> to database </a:t>
            </a:r>
            <a:r>
              <a:rPr lang="cs-CZ" sz="3200" err="1">
                <a:latin typeface="Segoe UI Light"/>
                <a:cs typeface="Segoe UI Light"/>
              </a:rPr>
              <a:t>wizard</a:t>
            </a:r>
            <a:r>
              <a:rPr lang="cs-CZ" sz="3200">
                <a:latin typeface="Segoe UI Light"/>
                <a:cs typeface="Segoe UI Light"/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3200">
                <a:latin typeface="Segoe UI Light"/>
                <a:cs typeface="Segoe UI Light"/>
              </a:rPr>
              <a:t>Grafické vizualizace modelu EDMX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3200">
              <a:latin typeface="Segoe UI Light"/>
              <a:cs typeface="Segoe U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3200">
                <a:latin typeface="Segoe UI Light"/>
                <a:cs typeface="Segoe UI Light"/>
              </a:rPr>
              <a:t>Překlady složitějších </a:t>
            </a:r>
            <a:br>
              <a:rPr lang="cs-CZ" sz="3200">
                <a:latin typeface="Segoe UI Light"/>
                <a:cs typeface="Segoe UI Light"/>
              </a:rPr>
            </a:br>
            <a:r>
              <a:rPr lang="cs-CZ" sz="3200">
                <a:latin typeface="Segoe UI Light"/>
                <a:cs typeface="Segoe UI Light"/>
              </a:rPr>
              <a:t>LINQ konstrukcí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3000" err="1">
                <a:latin typeface="Segoe UI Light"/>
                <a:cs typeface="Segoe UI Light"/>
              </a:rPr>
              <a:t>GroupBy</a:t>
            </a:r>
            <a:r>
              <a:rPr lang="cs-CZ" sz="3000">
                <a:latin typeface="Segoe UI Light"/>
                <a:cs typeface="Segoe UI Light"/>
              </a:rPr>
              <a:t> umí jen základní situace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9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01DCEE-5392-49D6-AEB7-18816F3A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40331D8-C98D-42E8-8861-3F5227884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457200"/>
            <a:ext cx="3639228" cy="2468966"/>
          </a:xfrm>
          <a:prstGeom prst="rect">
            <a:avLst/>
          </a:prstGeom>
        </p:spPr>
      </p:pic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80FD4D3-42FC-4A61-9D73-FDEF59099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261" y="2635160"/>
            <a:ext cx="3248436" cy="295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6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2E9F67-CD77-42A3-AA1A-AE3EFF82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latin typeface="Segoe UI"/>
                <a:cs typeface="Segoe UI"/>
              </a:rPr>
              <a:t>Nevýhody model </a:t>
            </a:r>
            <a:r>
              <a:rPr lang="cs-CZ" err="1">
                <a:latin typeface="Segoe UI"/>
                <a:cs typeface="Segoe UI"/>
              </a:rPr>
              <a:t>first</a:t>
            </a:r>
            <a:r>
              <a:rPr lang="cs-CZ">
                <a:latin typeface="Segoe UI"/>
                <a:cs typeface="Segoe UI"/>
              </a:rPr>
              <a:t> přístupu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05A2DFE-8AE9-44B0-9965-5859B9D21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sz="4000" dirty="0">
                <a:latin typeface="Segoe UI Light"/>
                <a:cs typeface="Segoe UI Light"/>
              </a:rPr>
              <a:t>Obtížné </a:t>
            </a:r>
            <a:r>
              <a:rPr lang="cs-CZ" sz="4000" dirty="0" err="1">
                <a:latin typeface="Segoe UI Light"/>
                <a:cs typeface="Segoe UI Light"/>
              </a:rPr>
              <a:t>git</a:t>
            </a:r>
            <a:r>
              <a:rPr lang="cs-CZ" sz="4000" dirty="0">
                <a:latin typeface="Segoe UI Light"/>
                <a:cs typeface="Segoe UI Light"/>
              </a:rPr>
              <a:t> </a:t>
            </a:r>
            <a:r>
              <a:rPr lang="cs-CZ" sz="4000" dirty="0" err="1">
                <a:latin typeface="Segoe UI Light"/>
                <a:cs typeface="Segoe UI Light"/>
              </a:rPr>
              <a:t>merge</a:t>
            </a:r>
            <a:r>
              <a:rPr lang="cs-CZ" sz="4000" dirty="0">
                <a:latin typeface="Segoe UI Light"/>
                <a:cs typeface="Segoe UI Light"/>
              </a:rPr>
              <a:t> EDMX souborů</a:t>
            </a:r>
          </a:p>
          <a:p>
            <a:r>
              <a:rPr lang="cs-CZ" sz="4000" dirty="0">
                <a:latin typeface="Segoe UI Light"/>
                <a:cs typeface="Segoe UI Light"/>
              </a:rPr>
              <a:t>Update Model </a:t>
            </a:r>
            <a:r>
              <a:rPr lang="cs-CZ" sz="4000" dirty="0" err="1">
                <a:latin typeface="Segoe UI Light"/>
                <a:cs typeface="Segoe UI Light"/>
              </a:rPr>
              <a:t>From</a:t>
            </a:r>
            <a:r>
              <a:rPr lang="cs-CZ" sz="4000" dirty="0">
                <a:latin typeface="Segoe UI Light"/>
                <a:cs typeface="Segoe UI Light"/>
              </a:rPr>
              <a:t> Database nefunguje vždy</a:t>
            </a:r>
            <a:endParaRPr lang="cs-CZ" sz="4000" dirty="0"/>
          </a:p>
          <a:p>
            <a:pPr lvl="1"/>
            <a:r>
              <a:rPr lang="cs-CZ" sz="3600" dirty="0">
                <a:latin typeface="Segoe UI Light"/>
                <a:cs typeface="Segoe UI Light"/>
              </a:rPr>
              <a:t>Pohádá se s ručními úpravami modelu</a:t>
            </a:r>
          </a:p>
          <a:p>
            <a:r>
              <a:rPr lang="cs-CZ" sz="4000" dirty="0">
                <a:latin typeface="Segoe UI Light"/>
                <a:cs typeface="Segoe UI Light"/>
              </a:rPr>
              <a:t>Pomalejší propagování změn z databáze do editoru</a:t>
            </a:r>
            <a:endParaRPr lang="cs-CZ" sz="4000" dirty="0"/>
          </a:p>
        </p:txBody>
      </p:sp>
    </p:spTree>
    <p:extLst>
      <p:ext uri="{BB962C8B-B14F-4D97-AF65-F5344CB8AC3E}">
        <p14:creationId xmlns:p14="http://schemas.microsoft.com/office/powerpoint/2010/main" val="384694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BC79-5E91-4843-A0DA-FF0FD549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Pouze v</a:t>
            </a:r>
            <a:r>
              <a:rPr lang="en-US"/>
              <a:t> EF Core 5.0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136E-EB4D-435C-9BDB-1C8337B3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761"/>
            <a:ext cx="11582400" cy="485740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200" err="1">
                <a:latin typeface="Segoe UI Light"/>
                <a:cs typeface="Segoe UI Light"/>
              </a:rPr>
              <a:t>Batching</a:t>
            </a:r>
            <a:r>
              <a:rPr lang="cs-CZ" sz="3200">
                <a:latin typeface="Segoe UI Light"/>
                <a:cs typeface="Segoe UI Light"/>
              </a:rPr>
              <a:t> </a:t>
            </a:r>
            <a:r>
              <a:rPr lang="cs-CZ" sz="3200" err="1">
                <a:latin typeface="Segoe UI Light"/>
                <a:cs typeface="Segoe UI Light"/>
              </a:rPr>
              <a:t>of</a:t>
            </a:r>
            <a:r>
              <a:rPr lang="cs-CZ" sz="3200">
                <a:latin typeface="Segoe UI Light"/>
                <a:cs typeface="Segoe UI Light"/>
              </a:rPr>
              <a:t> </a:t>
            </a:r>
            <a:r>
              <a:rPr lang="cs-CZ" sz="3200" err="1">
                <a:latin typeface="Segoe UI Light"/>
                <a:cs typeface="Segoe UI Light"/>
              </a:rPr>
              <a:t>statements</a:t>
            </a:r>
            <a:r>
              <a:rPr lang="cs-CZ" sz="3200">
                <a:latin typeface="Segoe UI Light"/>
                <a:cs typeface="Segoe UI Light"/>
              </a:rPr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>
                <a:latin typeface="Segoe UI Light"/>
                <a:cs typeface="Segoe UI Light"/>
              </a:rPr>
              <a:t>Provides better performance by batching up multiple INSERT/UPDATE/DELETE commands into a single roundtrip to the database.</a:t>
            </a:r>
            <a:endParaRPr lang="cs-CZ" sz="3200">
              <a:latin typeface="Segoe UI Light"/>
              <a:cs typeface="Segoe U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3200" err="1">
                <a:latin typeface="Segoe UI Light"/>
                <a:cs typeface="Segoe UI Light"/>
              </a:rPr>
              <a:t>DbContext</a:t>
            </a:r>
            <a:r>
              <a:rPr lang="cs-CZ" sz="3200">
                <a:latin typeface="Segoe UI Light"/>
                <a:cs typeface="Segoe UI Light"/>
              </a:rPr>
              <a:t> </a:t>
            </a:r>
            <a:r>
              <a:rPr lang="cs-CZ" sz="3200" err="1">
                <a:latin typeface="Segoe UI Light"/>
                <a:cs typeface="Segoe UI Light"/>
              </a:rPr>
              <a:t>pooling</a:t>
            </a:r>
            <a:endParaRPr lang="cs-CZ" sz="3200">
              <a:latin typeface="Segoe UI Light"/>
              <a:cs typeface="Segoe U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err="1">
                <a:latin typeface="Segoe UI Light"/>
                <a:cs typeface="Segoe UI Light"/>
              </a:rPr>
              <a:t>Podpora</a:t>
            </a:r>
            <a:r>
              <a:rPr lang="en-US" sz="3200">
                <a:latin typeface="Segoe UI Light"/>
                <a:cs typeface="Segoe UI Light"/>
              </a:rPr>
              <a:t> </a:t>
            </a:r>
            <a:r>
              <a:rPr lang="en-US" sz="3200" err="1">
                <a:latin typeface="Segoe UI Light"/>
                <a:cs typeface="Segoe UI Light"/>
              </a:rPr>
              <a:t>datab</a:t>
            </a:r>
            <a:r>
              <a:rPr lang="cs-CZ" sz="3200" err="1">
                <a:latin typeface="Segoe UI Light"/>
                <a:cs typeface="Segoe UI Light"/>
              </a:rPr>
              <a:t>ázových</a:t>
            </a:r>
            <a:r>
              <a:rPr lang="cs-CZ" sz="3200">
                <a:latin typeface="Segoe UI Light"/>
                <a:cs typeface="Segoe UI Light"/>
              </a:rPr>
              <a:t> </a:t>
            </a:r>
            <a:r>
              <a:rPr lang="cs-CZ" sz="3200" err="1">
                <a:latin typeface="Segoe UI Light"/>
                <a:cs typeface="Segoe UI Light"/>
              </a:rPr>
              <a:t>enginů</a:t>
            </a:r>
            <a:r>
              <a:rPr lang="cs-CZ" sz="3200">
                <a:latin typeface="Segoe UI Light"/>
                <a:cs typeface="Segoe UI Light"/>
              </a:rPr>
              <a:t> dostupných pouze v EF Core</a:t>
            </a:r>
            <a:endParaRPr lang="en-US" sz="3200">
              <a:latin typeface="Segoe UI Light"/>
              <a:cs typeface="Segoe UI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>
                <a:latin typeface="Segoe UI Light"/>
                <a:cs typeface="Segoe UI Light"/>
              </a:rPr>
              <a:t>Jet (Microsoft Access)</a:t>
            </a:r>
            <a:endParaRPr lang="cs-CZ" sz="3200">
              <a:latin typeface="Segoe UI Light"/>
              <a:cs typeface="Segoe UI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>
                <a:latin typeface="Segoe UI Light"/>
                <a:cs typeface="Segoe UI Light"/>
              </a:rPr>
              <a:t>Azure Cosmos DB</a:t>
            </a:r>
            <a:endParaRPr lang="cs-CZ" sz="3200">
              <a:latin typeface="Segoe UI Light"/>
              <a:cs typeface="Segoe UI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>
                <a:latin typeface="Segoe UI Light"/>
                <a:cs typeface="Segoe UI Light"/>
              </a:rPr>
              <a:t>In-memory </a:t>
            </a:r>
            <a:endParaRPr lang="cs-CZ" sz="3200">
              <a:latin typeface="Segoe UI Light"/>
              <a:cs typeface="Segoe U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9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01DCEE-5392-49D6-AEB7-18816F3A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24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BC79-5E91-4843-A0DA-FF0FD549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Pouze v</a:t>
            </a:r>
            <a:r>
              <a:rPr lang="en-US"/>
              <a:t> EF Core 5.0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136E-EB4D-435C-9BDB-1C8337B3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761"/>
            <a:ext cx="11582400" cy="485740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Segoe UI Light"/>
                <a:cs typeface="Segoe UI Light"/>
              </a:rPr>
              <a:t>Loading related data: Eager loading for derived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Segoe UI Light"/>
                <a:cs typeface="Segoe UI Light"/>
              </a:rPr>
              <a:t>Global query filters</a:t>
            </a:r>
            <a:endParaRPr lang="cs-CZ" sz="4000" dirty="0">
              <a:latin typeface="Segoe UI Light"/>
              <a:cs typeface="Segoe U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4000" dirty="0" err="1">
                <a:latin typeface="Segoe UI Light"/>
                <a:cs typeface="Segoe UI Light"/>
              </a:rPr>
              <a:t>Keyless</a:t>
            </a:r>
            <a:r>
              <a:rPr lang="cs-CZ" sz="4000" dirty="0">
                <a:latin typeface="Segoe UI Light"/>
                <a:cs typeface="Segoe UI Light"/>
              </a:rPr>
              <a:t> </a:t>
            </a:r>
            <a:r>
              <a:rPr lang="cs-CZ" sz="4000" dirty="0" err="1">
                <a:latin typeface="Segoe UI Light"/>
                <a:cs typeface="Segoe UI Light"/>
              </a:rPr>
              <a:t>types</a:t>
            </a:r>
            <a:endParaRPr lang="cs-CZ" sz="4000" dirty="0">
              <a:latin typeface="Segoe UI Light"/>
              <a:cs typeface="Segoe U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Segoe UI Light"/>
                <a:cs typeface="Segoe UI Light"/>
              </a:rPr>
              <a:t>Constructors with parameters</a:t>
            </a:r>
            <a:endParaRPr lang="cs-CZ" sz="4000" dirty="0">
              <a:latin typeface="Segoe UI Light"/>
              <a:cs typeface="Segoe U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4000" dirty="0" err="1">
                <a:latin typeface="Segoe UI Light"/>
                <a:cs typeface="Segoe UI Light"/>
              </a:rPr>
              <a:t>ValueConverters</a:t>
            </a:r>
            <a:endParaRPr lang="en-US" sz="4000" dirty="0">
              <a:latin typeface="Segoe UI Light"/>
              <a:cs typeface="Segoe U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4000" dirty="0" err="1">
                <a:latin typeface="Segoe UI Light"/>
                <a:cs typeface="Segoe UI Light"/>
              </a:rPr>
              <a:t>Shadow</a:t>
            </a:r>
            <a:r>
              <a:rPr lang="cs-CZ" sz="4000" dirty="0">
                <a:latin typeface="Segoe UI Light"/>
                <a:cs typeface="Segoe UI Light"/>
              </a:rPr>
              <a:t> </a:t>
            </a:r>
            <a:r>
              <a:rPr lang="cs-CZ" sz="4000" dirty="0" err="1">
                <a:latin typeface="Segoe UI Light"/>
                <a:cs typeface="Segoe UI Light"/>
              </a:rPr>
              <a:t>state</a:t>
            </a:r>
            <a:r>
              <a:rPr lang="cs-CZ" sz="4000" dirty="0">
                <a:latin typeface="Segoe UI Light"/>
                <a:cs typeface="Segoe UI Light"/>
              </a:rPr>
              <a:t> </a:t>
            </a:r>
            <a:r>
              <a:rPr lang="cs-CZ" sz="4000" dirty="0" err="1">
                <a:latin typeface="Segoe UI Light"/>
                <a:cs typeface="Segoe UI Light"/>
              </a:rPr>
              <a:t>properties</a:t>
            </a:r>
            <a:endParaRPr lang="en-US" sz="4000" dirty="0">
              <a:latin typeface="Segoe UI Light"/>
              <a:cs typeface="Segoe U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01DCEE-5392-49D6-AEB7-18816F3A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44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BC79-5E91-4843-A0DA-FF0FD549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/>
              <a:t>Entity Framework</a:t>
            </a:r>
            <a:r>
              <a:rPr lang="en-US"/>
              <a:t> vs EF Core </a:t>
            </a:r>
            <a:r>
              <a:rPr lang="cs-CZ"/>
              <a:t>- </a:t>
            </a:r>
            <a:r>
              <a:rPr lang="en-US" sz="4400"/>
              <a:t>Migra</a:t>
            </a:r>
            <a:r>
              <a:rPr lang="cs-CZ" sz="4400" err="1"/>
              <a:t>ce</a:t>
            </a:r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907398-16B5-4C23-87E9-869D88C62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Entity Framework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136E-EB4D-435C-9BDB-1C8337B31E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Model databáze se uložen </a:t>
            </a:r>
            <a:r>
              <a:rPr lang="en-US" dirty="0"/>
              <a:t>v </a:t>
            </a:r>
            <a:r>
              <a:rPr lang="en-US" sz="2000" dirty="0" err="1">
                <a:latin typeface="Consolas" panose="020B0609020204030204" pitchFamily="49" charset="0"/>
              </a:rPr>
              <a:t>dbo</a:t>
            </a:r>
            <a:r>
              <a:rPr lang="en-US" sz="2000" dirty="0">
                <a:latin typeface="Consolas" panose="020B0609020204030204" pitchFamily="49" charset="0"/>
              </a:rPr>
              <a:t>__</a:t>
            </a:r>
            <a:r>
              <a:rPr lang="en-US" sz="2000" dirty="0" err="1">
                <a:latin typeface="Consolas" panose="020B0609020204030204" pitchFamily="49" charset="0"/>
              </a:rPr>
              <a:t>MigrationHistory</a:t>
            </a:r>
            <a:r>
              <a:rPr lang="en-US" sz="2000" dirty="0">
                <a:latin typeface="Consolas" panose="020B0609020204030204" pitchFamily="49" charset="0"/>
              </a:rPr>
              <a:t> -&gt;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Slo</a:t>
            </a:r>
            <a:r>
              <a:rPr lang="cs-CZ" dirty="0"/>
              <a:t>žitý </a:t>
            </a:r>
            <a:r>
              <a:rPr lang="cs-CZ" dirty="0" err="1"/>
              <a:t>conflict</a:t>
            </a:r>
            <a:r>
              <a:rPr lang="cs-CZ" dirty="0"/>
              <a:t> </a:t>
            </a:r>
            <a:r>
              <a:rPr lang="cs-CZ" dirty="0" err="1"/>
              <a:t>solving</a:t>
            </a:r>
            <a:r>
              <a:rPr lang="cs-CZ" dirty="0"/>
              <a:t> v </a:t>
            </a:r>
            <a:r>
              <a:rPr lang="cs-CZ" dirty="0" err="1"/>
              <a:t>gitu</a:t>
            </a: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B3132-E067-4F25-8A23-B0F921488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/>
              <a:t>EF </a:t>
            </a:r>
            <a:r>
              <a:rPr lang="cs-CZ" err="1"/>
              <a:t>Core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D18F4E-86D3-4E03-9EDD-7CEF3711170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/>
              <a:t>Model databáze je v kódu</a:t>
            </a:r>
          </a:p>
          <a:p>
            <a:r>
              <a:rPr lang="en-US" err="1">
                <a:latin typeface="Consolas" panose="020B0609020204030204" pitchFamily="49" charset="0"/>
              </a:rPr>
              <a:t>AppDbContextModelSnapshot</a:t>
            </a:r>
            <a:endParaRPr lang="cs-CZ">
              <a:latin typeface="Consolas" panose="020B0609020204030204" pitchFamily="49" charset="0"/>
            </a:endParaRPr>
          </a:p>
          <a:p>
            <a:r>
              <a:rPr lang="cs-CZ" err="1">
                <a:latin typeface="Consolas" panose="020B0609020204030204" pitchFamily="49" charset="0"/>
              </a:rPr>
              <a:t>dbo</a:t>
            </a:r>
            <a:r>
              <a:rPr lang="en-US">
                <a:latin typeface="Consolas" panose="020B0609020204030204" pitchFamily="49" charset="0"/>
              </a:rPr>
              <a:t>__</a:t>
            </a:r>
            <a:r>
              <a:rPr lang="en-US" err="1">
                <a:latin typeface="Consolas" panose="020B0609020204030204" pitchFamily="49" charset="0"/>
              </a:rPr>
              <a:t>EFMigrationsHistory</a:t>
            </a:r>
            <a:r>
              <a:rPr lang="cs-CZ">
                <a:latin typeface="Consolas" panose="020B0609020204030204" pitchFamily="49" charset="0"/>
              </a:rPr>
              <a:t> </a:t>
            </a:r>
            <a:r>
              <a:rPr lang="cs-CZ"/>
              <a:t>slouží pouze jako tabulka se seznamem již aplikovaných migrací</a:t>
            </a:r>
            <a:endParaRPr lang="en-US"/>
          </a:p>
          <a:p>
            <a:r>
              <a:rPr lang="en-US"/>
              <a:t>Seed data </a:t>
            </a:r>
            <a:r>
              <a:rPr lang="en-US" err="1"/>
              <a:t>jsou</a:t>
            </a:r>
            <a:r>
              <a:rPr lang="en-US"/>
              <a:t> sou</a:t>
            </a:r>
            <a:r>
              <a:rPr lang="cs-CZ"/>
              <a:t>část migrací</a:t>
            </a:r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01DCEE-5392-49D6-AEB7-18816F3A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93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B4A53A-A6E9-4962-9D3D-69AAEF95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0"/>
            <a:ext cx="10972800" cy="1143000"/>
          </a:xfrm>
        </p:spPr>
        <p:txBody>
          <a:bodyPr>
            <a:normAutofit/>
          </a:bodyPr>
          <a:lstStyle/>
          <a:p>
            <a:r>
              <a:rPr lang="en-US"/>
              <a:t>Ro</a:t>
            </a:r>
            <a:r>
              <a:rPr lang="cs-CZ" err="1"/>
              <a:t>zdíly</a:t>
            </a:r>
            <a:r>
              <a:rPr lang="cs-CZ"/>
              <a:t> v migracích</a:t>
            </a:r>
            <a:br>
              <a:rPr lang="en-US"/>
            </a:br>
            <a:r>
              <a:rPr lang="en-US" sz="2700"/>
              <a:t>Sample</a:t>
            </a:r>
            <a:r>
              <a:rPr lang="cs-CZ" sz="2700"/>
              <a:t> 4 a 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7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BC79-5E91-4843-A0DA-FF0FD549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/>
              <a:t>Entity Framework</a:t>
            </a:r>
            <a:r>
              <a:rPr lang="en-US"/>
              <a:t> vs EF Core </a:t>
            </a:r>
            <a:r>
              <a:rPr lang="cs-CZ"/>
              <a:t>– Lazy </a:t>
            </a:r>
            <a:r>
              <a:rPr lang="cs-CZ" err="1"/>
              <a:t>Loading</a:t>
            </a:r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D0BD82-1982-4EE3-B44B-2F826E68EF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Entity Framework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136E-EB4D-435C-9BDB-1C8337B31E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800">
                <a:latin typeface="Segoe UI Light"/>
                <a:cs typeface="Segoe UI Light"/>
              </a:rPr>
              <a:t>Lazy </a:t>
            </a:r>
            <a:r>
              <a:rPr lang="cs-CZ" sz="2800" err="1">
                <a:latin typeface="Segoe UI Light"/>
                <a:cs typeface="Segoe UI Light"/>
              </a:rPr>
              <a:t>loading</a:t>
            </a:r>
            <a:r>
              <a:rPr lang="cs-CZ" sz="2800">
                <a:latin typeface="Segoe UI Light"/>
                <a:cs typeface="Segoe UI Light"/>
              </a:rPr>
              <a:t> je defaultně zapnutý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800">
                <a:latin typeface="Segoe UI Light"/>
                <a:cs typeface="Segoe UI Light"/>
              </a:rPr>
              <a:t>Při zavolání </a:t>
            </a:r>
            <a:r>
              <a:rPr lang="cs-CZ" sz="2800" err="1">
                <a:latin typeface="Segoe UI Light"/>
                <a:cs typeface="Segoe UI Light"/>
              </a:rPr>
              <a:t>get</a:t>
            </a:r>
            <a:r>
              <a:rPr lang="cs-CZ" sz="2800">
                <a:latin typeface="Segoe UI Light"/>
                <a:cs typeface="Segoe UI Light"/>
              </a:rPr>
              <a:t> na </a:t>
            </a:r>
            <a:r>
              <a:rPr lang="cs-CZ" sz="2800" err="1">
                <a:latin typeface="Segoe UI Light"/>
                <a:cs typeface="Segoe UI Light"/>
              </a:rPr>
              <a:t>virtual</a:t>
            </a:r>
            <a:r>
              <a:rPr lang="cs-CZ" sz="2800">
                <a:latin typeface="Segoe UI Light"/>
                <a:cs typeface="Segoe UI Light"/>
              </a:rPr>
              <a:t> </a:t>
            </a:r>
            <a:r>
              <a:rPr lang="cs-CZ" sz="2800" err="1">
                <a:latin typeface="Segoe UI Light"/>
                <a:cs typeface="Segoe UI Light"/>
              </a:rPr>
              <a:t>propertě</a:t>
            </a:r>
            <a:r>
              <a:rPr lang="cs-CZ" sz="2800">
                <a:latin typeface="Segoe UI Light"/>
                <a:cs typeface="Segoe UI Light"/>
              </a:rPr>
              <a:t> se vytvoří samostatný dotaz</a:t>
            </a:r>
            <a:endParaRPr lang="en-US" sz="2800">
              <a:latin typeface="Segoe UI Light"/>
              <a:cs typeface="Segoe U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Consolas"/>
                <a:cs typeface="Segoe UI Light"/>
              </a:rPr>
              <a:t>Sample5</a:t>
            </a:r>
            <a:endParaRPr lang="cs-CZ" sz="2800">
              <a:latin typeface="Consolas"/>
              <a:cs typeface="Segoe U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9F5B6-8875-462B-959A-0E7788501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/>
              <a:t>EF </a:t>
            </a:r>
            <a:r>
              <a:rPr lang="cs-CZ" err="1"/>
              <a:t>Core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6B1C38-B2BA-4484-9979-CEAC67F17F7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cs-CZ">
                <a:latin typeface="Segoe UI Light" panose="020B0502040204020203" pitchFamily="34" charset="0"/>
                <a:cs typeface="Segoe UI Light" panose="020B0502040204020203" pitchFamily="34" charset="0"/>
              </a:rPr>
              <a:t>Lazy </a:t>
            </a:r>
            <a:r>
              <a:rPr lang="cs-CZ" err="1">
                <a:latin typeface="Segoe UI Light" panose="020B0502040204020203" pitchFamily="34" charset="0"/>
                <a:cs typeface="Segoe UI Light" panose="020B0502040204020203" pitchFamily="34" charset="0"/>
              </a:rPr>
              <a:t>loading</a:t>
            </a:r>
            <a:r>
              <a:rPr lang="cs-CZ">
                <a:latin typeface="Segoe UI Light" panose="020B0502040204020203" pitchFamily="34" charset="0"/>
                <a:cs typeface="Segoe UI Light" panose="020B0502040204020203" pitchFamily="34" charset="0"/>
              </a:rPr>
              <a:t> je </a:t>
            </a:r>
            <a:r>
              <a:rPr lang="cs-CZ" sz="2400">
                <a:latin typeface="Segoe UI Light" panose="020B0502040204020203" pitchFamily="34" charset="0"/>
                <a:cs typeface="Segoe UI Light" panose="020B0502040204020203" pitchFamily="34" charset="0"/>
              </a:rPr>
              <a:t>defaultně</a:t>
            </a:r>
            <a:r>
              <a:rPr lang="cs-CZ">
                <a:latin typeface="Segoe UI Light" panose="020B0502040204020203" pitchFamily="34" charset="0"/>
                <a:cs typeface="Segoe UI Light" panose="020B0502040204020203" pitchFamily="34" charset="0"/>
              </a:rPr>
              <a:t> vypnutý</a:t>
            </a:r>
          </a:p>
          <a:p>
            <a:r>
              <a:rPr lang="en-US"/>
              <a:t>Lazy loading - </a:t>
            </a:r>
            <a:r>
              <a:rPr lang="en-US" err="1"/>
              <a:t>vyžaduje</a:t>
            </a:r>
            <a:r>
              <a:rPr lang="en-US"/>
              <a:t> proxy </a:t>
            </a:r>
            <a:r>
              <a:rPr lang="en-US" err="1"/>
              <a:t>třídy</a:t>
            </a:r>
            <a:r>
              <a:rPr lang="en-US"/>
              <a:t>, get/set </a:t>
            </a:r>
            <a:r>
              <a:rPr lang="en-US" err="1"/>
              <a:t>musí</a:t>
            </a:r>
            <a:r>
              <a:rPr lang="en-US"/>
              <a:t> </a:t>
            </a:r>
            <a:r>
              <a:rPr lang="en-US" err="1"/>
              <a:t>být</a:t>
            </a:r>
            <a:r>
              <a:rPr lang="en-US"/>
              <a:t> virtual</a:t>
            </a:r>
            <a:endParaRPr lang="cs-CZ"/>
          </a:p>
          <a:p>
            <a:r>
              <a:rPr lang="en-US" sz="1800" b="1" err="1">
                <a:latin typeface="Consolas" panose="020B0609020204030204" pitchFamily="49" charset="0"/>
              </a:rPr>
              <a:t>Microsoft.EntityFrameworkCore.Proxies</a:t>
            </a:r>
            <a:r>
              <a:rPr lang="en-US" sz="1800" b="1">
                <a:latin typeface="Consolas" panose="020B0609020204030204" pitchFamily="49" charset="0"/>
              </a:rPr>
              <a:t> </a:t>
            </a:r>
            <a:endParaRPr lang="en-US" sz="1800" b="1"/>
          </a:p>
          <a:p>
            <a:r>
              <a:rPr lang="en-US"/>
              <a:t>Lazy loading </a:t>
            </a:r>
            <a:r>
              <a:rPr lang="en-US" err="1"/>
              <a:t>nemůže</a:t>
            </a:r>
            <a:r>
              <a:rPr lang="en-US"/>
              <a:t> </a:t>
            </a:r>
            <a:r>
              <a:rPr lang="en-US" err="1"/>
              <a:t>být</a:t>
            </a:r>
            <a:r>
              <a:rPr lang="en-US"/>
              <a:t> </a:t>
            </a:r>
            <a:r>
              <a:rPr lang="en-US" err="1"/>
              <a:t>asynchronní</a:t>
            </a:r>
            <a:r>
              <a:rPr lang="en-US"/>
              <a:t> (v C# </a:t>
            </a:r>
            <a:r>
              <a:rPr lang="en-US" err="1"/>
              <a:t>není</a:t>
            </a:r>
            <a:r>
              <a:rPr lang="en-US"/>
              <a:t> </a:t>
            </a:r>
            <a:r>
              <a:rPr lang="en-US" err="1"/>
              <a:t>možnost</a:t>
            </a:r>
            <a:r>
              <a:rPr lang="en-US"/>
              <a:t> </a:t>
            </a:r>
            <a:r>
              <a:rPr lang="en-US" err="1"/>
              <a:t>vytvořit</a:t>
            </a:r>
            <a:r>
              <a:rPr lang="en-US"/>
              <a:t> async getter)</a:t>
            </a:r>
          </a:p>
          <a:p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01DCEE-5392-49D6-AEB7-18816F3A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33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BC79-5E91-4843-A0DA-FF0FD549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/>
              <a:t>Entity Framework</a:t>
            </a:r>
            <a:r>
              <a:rPr lang="en-US"/>
              <a:t> vs EF Core </a:t>
            </a:r>
            <a:r>
              <a:rPr lang="cs-CZ"/>
              <a:t>– </a:t>
            </a:r>
            <a:r>
              <a:rPr lang="en-US"/>
              <a:t>Client Evaluation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D0BD82-1982-4EE3-B44B-2F826E68EF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Entity Framework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136E-EB4D-435C-9BDB-1C8337B31E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cs-CZ" sz="2800" err="1">
                <a:latin typeface="Segoe UI Light"/>
                <a:cs typeface="Segoe UI Light"/>
              </a:rPr>
              <a:t>Client</a:t>
            </a:r>
            <a:r>
              <a:rPr lang="cs-CZ" sz="2800">
                <a:latin typeface="Segoe UI Light"/>
                <a:cs typeface="Segoe UI Light"/>
              </a:rPr>
              <a:t> </a:t>
            </a:r>
            <a:r>
              <a:rPr lang="cs-CZ" sz="2800" err="1">
                <a:latin typeface="Segoe UI Light"/>
                <a:cs typeface="Segoe UI Light"/>
              </a:rPr>
              <a:t>evaluation</a:t>
            </a:r>
            <a:r>
              <a:rPr lang="cs-CZ" sz="2800">
                <a:latin typeface="Segoe UI Light"/>
                <a:cs typeface="Segoe UI Light"/>
              </a:rPr>
              <a:t> není možná, </a:t>
            </a:r>
            <a:br>
              <a:rPr lang="cs-CZ" sz="2800">
                <a:latin typeface="Segoe UI Light"/>
                <a:cs typeface="Segoe UI Light"/>
              </a:rPr>
            </a:br>
            <a:r>
              <a:rPr lang="cs-CZ" sz="2800">
                <a:latin typeface="Segoe UI Light"/>
                <a:cs typeface="Segoe UI Light"/>
              </a:rPr>
              <a:t>je vyhozena výjimka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Consolas" panose="020B0609020204030204" pitchFamily="49" charset="0"/>
              </a:rPr>
              <a:t>Sample5</a:t>
            </a:r>
            <a:endParaRPr lang="cs-CZ" sz="2800">
              <a:latin typeface="Consolas" panose="020B0609020204030204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9F5B6-8875-462B-959A-0E7788501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/>
              <a:t>EF </a:t>
            </a:r>
            <a:r>
              <a:rPr lang="cs-CZ" err="1"/>
              <a:t>Core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6B1C38-B2BA-4484-9979-CEAC67F17F7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sz="2800">
                <a:latin typeface="Segoe UI Light"/>
                <a:cs typeface="Segoe UI Light"/>
              </a:rPr>
              <a:t>Od verze 3.</a:t>
            </a:r>
            <a:r>
              <a:rPr lang="en-US" sz="2800">
                <a:latin typeface="Segoe UI Light"/>
                <a:cs typeface="Segoe UI Light"/>
              </a:rPr>
              <a:t>0</a:t>
            </a:r>
            <a:r>
              <a:rPr lang="cs-CZ" sz="2800">
                <a:latin typeface="Segoe UI Light"/>
                <a:cs typeface="Segoe UI Light"/>
              </a:rPr>
              <a:t> </a:t>
            </a:r>
            <a:r>
              <a:rPr lang="en-US" sz="2800">
                <a:latin typeface="Segoe UI Light"/>
                <a:cs typeface="Segoe UI Light"/>
              </a:rPr>
              <a:t>se </a:t>
            </a:r>
            <a:r>
              <a:rPr lang="en-US" sz="2800" err="1">
                <a:latin typeface="Segoe UI Light"/>
                <a:cs typeface="Segoe UI Light"/>
              </a:rPr>
              <a:t>vyhazuje</a:t>
            </a:r>
            <a:r>
              <a:rPr lang="en-US" sz="2800">
                <a:latin typeface="Segoe UI Light"/>
                <a:cs typeface="Segoe UI Light"/>
              </a:rPr>
              <a:t> v</a:t>
            </a:r>
            <a:r>
              <a:rPr lang="cs-CZ" sz="2800" err="1">
                <a:latin typeface="Segoe UI Light"/>
                <a:cs typeface="Segoe UI Light"/>
              </a:rPr>
              <a:t>ýjimka</a:t>
            </a:r>
            <a:r>
              <a:rPr lang="cs-CZ" sz="2800">
                <a:latin typeface="Segoe UI Light"/>
                <a:cs typeface="Segoe UI Light"/>
              </a:rPr>
              <a:t>, pokud dochází k evaluaci na straně klienta</a:t>
            </a:r>
          </a:p>
          <a:p>
            <a:r>
              <a:rPr lang="cs-CZ" sz="2800">
                <a:latin typeface="Segoe UI Light"/>
                <a:cs typeface="Segoe UI Light"/>
              </a:rPr>
              <a:t>Explicitní evaluace je možná</a:t>
            </a:r>
            <a:r>
              <a:rPr lang="en-US" sz="2800">
                <a:latin typeface="Segoe UI Light"/>
                <a:cs typeface="Segoe UI Light"/>
              </a:rPr>
              <a:t> p</a:t>
            </a:r>
            <a:r>
              <a:rPr lang="cs-CZ" sz="2800" err="1">
                <a:latin typeface="Segoe UI Light"/>
                <a:cs typeface="Segoe UI Light"/>
              </a:rPr>
              <a:t>ři</a:t>
            </a:r>
            <a:r>
              <a:rPr lang="cs-CZ" sz="2800">
                <a:latin typeface="Segoe UI Light"/>
                <a:cs typeface="Segoe UI Light"/>
              </a:rPr>
              <a:t> malém počtu dat</a:t>
            </a:r>
            <a:endParaRPr lang="en-US" sz="2800">
              <a:latin typeface="Segoe UI Light"/>
              <a:cs typeface="Segoe UI Light"/>
            </a:endParaRPr>
          </a:p>
          <a:p>
            <a:pPr lvl="1"/>
            <a:r>
              <a:rPr lang="en-US" sz="2800" err="1">
                <a:latin typeface="Segoe UI Light"/>
                <a:cs typeface="Segoe UI Light"/>
              </a:rPr>
              <a:t>Potenci</a:t>
            </a:r>
            <a:r>
              <a:rPr lang="cs-CZ" sz="2800" err="1">
                <a:latin typeface="Segoe UI Light"/>
                <a:cs typeface="Segoe UI Light"/>
              </a:rPr>
              <a:t>ální</a:t>
            </a:r>
            <a:r>
              <a:rPr lang="cs-CZ" sz="2800">
                <a:latin typeface="Segoe UI Light"/>
                <a:cs typeface="Segoe UI Light"/>
              </a:rPr>
              <a:t> </a:t>
            </a:r>
            <a:r>
              <a:rPr lang="cs-CZ" sz="2800" err="1">
                <a:latin typeface="Segoe UI Light"/>
                <a:cs typeface="Segoe UI Light"/>
              </a:rPr>
              <a:t>memory</a:t>
            </a:r>
            <a:r>
              <a:rPr lang="cs-CZ" sz="2800">
                <a:latin typeface="Segoe UI Light"/>
                <a:cs typeface="Segoe UI Light"/>
              </a:rPr>
              <a:t> </a:t>
            </a:r>
            <a:r>
              <a:rPr lang="cs-CZ" sz="2800" err="1">
                <a:latin typeface="Segoe UI Light"/>
                <a:cs typeface="Segoe UI Light"/>
              </a:rPr>
              <a:t>leak</a:t>
            </a:r>
            <a:endParaRPr lang="cs-CZ" sz="2800">
              <a:latin typeface="Segoe UI Light"/>
              <a:cs typeface="Segoe U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01DCEE-5392-49D6-AEB7-18816F3A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19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BC79-5E91-4843-A0DA-FF0FD549E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9"/>
            <a:ext cx="12192000" cy="1143000"/>
          </a:xfrm>
        </p:spPr>
        <p:txBody>
          <a:bodyPr>
            <a:noAutofit/>
          </a:bodyPr>
          <a:lstStyle/>
          <a:p>
            <a:r>
              <a:rPr lang="cs-CZ" sz="3200" dirty="0"/>
              <a:t>Entity Framework</a:t>
            </a:r>
            <a:r>
              <a:rPr lang="en-US" sz="3200" dirty="0"/>
              <a:t> vs EF Core </a:t>
            </a:r>
            <a:r>
              <a:rPr lang="cs-CZ" sz="3200" dirty="0"/>
              <a:t>– Založení databáze a migrace</a:t>
            </a:r>
            <a:endParaRPr lang="en-US" sz="32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D0BD82-1982-4EE3-B44B-2F826E68EF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Entity Framework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136E-EB4D-435C-9BDB-1C8337B31E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285750" indent="-285750"/>
            <a:r>
              <a:rPr lang="cs-CZ" sz="2800" dirty="0">
                <a:latin typeface="Segoe UI Light"/>
                <a:cs typeface="Segoe UI Light"/>
              </a:rPr>
              <a:t>EF6 – </a:t>
            </a:r>
            <a:r>
              <a:rPr lang="cs-CZ" sz="2800" dirty="0" err="1">
                <a:latin typeface="Consolas" panose="020B0609020204030204" pitchFamily="49" charset="0"/>
                <a:cs typeface="Segoe UI Light"/>
              </a:rPr>
              <a:t>Database.Create</a:t>
            </a:r>
            <a:r>
              <a:rPr lang="cs-CZ" sz="2800" dirty="0">
                <a:latin typeface="Consolas" panose="020B0609020204030204" pitchFamily="49" charset="0"/>
                <a:cs typeface="Segoe UI Light"/>
              </a:rPr>
              <a:t>() </a:t>
            </a:r>
            <a:r>
              <a:rPr lang="cs-CZ" sz="2800" dirty="0">
                <a:latin typeface="Segoe UI Light"/>
                <a:cs typeface="Segoe UI Light"/>
              </a:rPr>
              <a:t>vytvořilo databázi a aplikovalo migrace </a:t>
            </a:r>
          </a:p>
          <a:p>
            <a:pPr marL="285750" indent="-285750"/>
            <a:r>
              <a:rPr lang="cs-CZ" sz="2800" dirty="0">
                <a:latin typeface="Segoe UI Light"/>
                <a:cs typeface="Segoe UI Light"/>
              </a:rPr>
              <a:t>Lze zvolit database </a:t>
            </a:r>
            <a:r>
              <a:rPr lang="cs-CZ" sz="2800" dirty="0" err="1">
                <a:latin typeface="Segoe UI Light"/>
                <a:cs typeface="Segoe UI Light"/>
              </a:rPr>
              <a:t>initializer</a:t>
            </a:r>
            <a:endParaRPr lang="cs-CZ" sz="2800" dirty="0">
              <a:latin typeface="Segoe UI Light"/>
              <a:cs typeface="Segoe UI Light"/>
            </a:endParaRPr>
          </a:p>
          <a:p>
            <a:pPr lvl="1"/>
            <a:r>
              <a:rPr lang="cs-CZ" sz="2400" dirty="0" err="1">
                <a:latin typeface="Segoe UI Light"/>
                <a:cs typeface="Segoe UI Light"/>
              </a:rPr>
              <a:t>CreateDatabaseIfNotExists</a:t>
            </a:r>
            <a:endParaRPr lang="cs-CZ" dirty="0"/>
          </a:p>
          <a:p>
            <a:pPr lvl="1"/>
            <a:r>
              <a:rPr lang="cs-CZ" sz="2400" dirty="0" err="1">
                <a:latin typeface="Segoe UI Light"/>
                <a:cs typeface="Segoe UI Light"/>
              </a:rPr>
              <a:t>DropCreateDatabaseAlways</a:t>
            </a:r>
            <a:endParaRPr lang="cs-CZ" dirty="0"/>
          </a:p>
          <a:p>
            <a:pPr lvl="1"/>
            <a:r>
              <a:rPr lang="cs-CZ" sz="2400" dirty="0" err="1">
                <a:latin typeface="Segoe UI Light"/>
                <a:cs typeface="Segoe UI Light"/>
              </a:rPr>
              <a:t>DropCreateDatabaseIfModelChanges</a:t>
            </a:r>
            <a:endParaRPr lang="cs-CZ" dirty="0"/>
          </a:p>
          <a:p>
            <a:pPr lvl="1"/>
            <a:r>
              <a:rPr lang="cs-CZ" sz="2400" dirty="0" err="1">
                <a:latin typeface="Segoe UI Light"/>
                <a:cs typeface="Segoe UI Light"/>
              </a:rPr>
              <a:t>MigrateDatabaseToLatestVersion</a:t>
            </a:r>
            <a:endParaRPr lang="cs-CZ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9F5B6-8875-462B-959A-0E7788501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/>
              <a:t>EF </a:t>
            </a:r>
            <a:r>
              <a:rPr lang="cs-CZ" err="1"/>
              <a:t>Core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6B1C38-B2BA-4484-9979-CEAC67F17F7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cs-CZ" sz="2800" dirty="0" err="1">
                <a:latin typeface="Consolas"/>
                <a:cs typeface="Segoe UI Light"/>
              </a:rPr>
              <a:t>Database.EnsureCreated</a:t>
            </a:r>
            <a:r>
              <a:rPr lang="cs-CZ" sz="2800" dirty="0">
                <a:latin typeface="Consolas"/>
                <a:cs typeface="Segoe UI Light"/>
              </a:rPr>
              <a:t>() </a:t>
            </a:r>
            <a:endParaRPr lang="cs-CZ" dirty="0"/>
          </a:p>
          <a:p>
            <a:pPr lvl="1"/>
            <a:r>
              <a:rPr lang="cs-CZ" dirty="0">
                <a:latin typeface="Segoe UI Light"/>
                <a:cs typeface="Segoe UI Light"/>
              </a:rPr>
              <a:t>Vytvoří databázi z </a:t>
            </a:r>
            <a:r>
              <a:rPr lang="cs-CZ" dirty="0" err="1">
                <a:latin typeface="Segoe UI Light"/>
                <a:cs typeface="Segoe UI Light"/>
              </a:rPr>
              <a:t>DbContextu</a:t>
            </a:r>
            <a:endParaRPr lang="cs-CZ" dirty="0">
              <a:latin typeface="Segoe UI Light"/>
              <a:cs typeface="Segoe UI Light"/>
            </a:endParaRPr>
          </a:p>
          <a:p>
            <a:r>
              <a:rPr lang="cs-CZ" sz="2800" dirty="0" err="1">
                <a:latin typeface="Consolas" panose="020B0609020204030204" pitchFamily="49" charset="0"/>
                <a:cs typeface="Segoe UI Light"/>
              </a:rPr>
              <a:t>Database.Migrate</a:t>
            </a:r>
            <a:r>
              <a:rPr lang="cs-CZ" sz="2800" dirty="0">
                <a:latin typeface="Consolas" panose="020B0609020204030204" pitchFamily="49" charset="0"/>
                <a:cs typeface="Segoe UI Light"/>
              </a:rPr>
              <a:t>()</a:t>
            </a:r>
          </a:p>
          <a:p>
            <a:pPr lvl="1"/>
            <a:r>
              <a:rPr lang="cs-CZ" sz="2400" dirty="0">
                <a:latin typeface="Segoe UI Light"/>
                <a:cs typeface="Segoe UI Light"/>
              </a:rPr>
              <a:t>Migrace jsou zavedené</a:t>
            </a:r>
          </a:p>
          <a:p>
            <a:pPr lvl="1"/>
            <a:r>
              <a:rPr lang="cs-CZ" sz="2400" dirty="0">
                <a:latin typeface="Segoe UI Light"/>
                <a:cs typeface="Segoe UI Light"/>
              </a:rPr>
              <a:t>Vytvoří databázi a aplikuje migrace</a:t>
            </a:r>
          </a:p>
          <a:p>
            <a:pPr lvl="1"/>
            <a:r>
              <a:rPr lang="cs-CZ" sz="2400" dirty="0">
                <a:latin typeface="Segoe UI Light"/>
                <a:cs typeface="Segoe UI Light"/>
              </a:rPr>
              <a:t>Je možné specifikovat konkrétní migraci</a:t>
            </a:r>
          </a:p>
          <a:p>
            <a:pPr lvl="1"/>
            <a:r>
              <a:rPr lang="cs-CZ" sz="2400" dirty="0">
                <a:latin typeface="Segoe UI Light"/>
                <a:cs typeface="Segoe UI Light"/>
              </a:rPr>
              <a:t>Pokud migrace nejsou zavedené, vytvoří pouze prázdnou tabulku </a:t>
            </a:r>
            <a:r>
              <a:rPr lang="cs-CZ" sz="2400" dirty="0">
                <a:latin typeface="Consolas" panose="020B0609020204030204" pitchFamily="49" charset="0"/>
                <a:cs typeface="Segoe UI Light"/>
              </a:rPr>
              <a:t>__</a:t>
            </a:r>
            <a:r>
              <a:rPr lang="cs-CZ" sz="2400" dirty="0" err="1">
                <a:latin typeface="Consolas" panose="020B0609020204030204" pitchFamily="49" charset="0"/>
                <a:cs typeface="Segoe UI Light"/>
              </a:rPr>
              <a:t>EFMigrationsHistory</a:t>
            </a:r>
            <a:r>
              <a:rPr lang="cs-CZ" sz="2400" dirty="0">
                <a:latin typeface="Consolas" panose="020B0609020204030204" pitchFamily="49" charset="0"/>
                <a:cs typeface="Segoe UI Light"/>
              </a:rPr>
              <a:t>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01DCEE-5392-49D6-AEB7-18816F3A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52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B4A53A-A6E9-4962-9D3D-69AAEF95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0"/>
            <a:ext cx="10972800" cy="1143000"/>
          </a:xfrm>
        </p:spPr>
        <p:txBody>
          <a:bodyPr>
            <a:normAutofit/>
          </a:bodyPr>
          <a:lstStyle/>
          <a:p>
            <a:r>
              <a:rPr lang="cs-CZ"/>
              <a:t>Rychlý začátek s EF </a:t>
            </a:r>
            <a:r>
              <a:rPr lang="cs-CZ" err="1"/>
              <a:t>Core</a:t>
            </a:r>
            <a:br>
              <a:rPr lang="en-US"/>
            </a:br>
            <a:r>
              <a:rPr lang="cs-CZ" sz="2700"/>
              <a:t>Intro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4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BC79-5E91-4843-A0DA-FF0FD549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cs-CZ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Entity Framework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vs EF Core </a:t>
            </a:r>
            <a:r>
              <a:rPr kumimoji="0" lang="cs-CZ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– Založení databáze a migrace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6B1C38-B2BA-4484-9979-CEAC67F17F7D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2638497" y="2216437"/>
            <a:ext cx="6915006" cy="24251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s-CZ" sz="4000" dirty="0" err="1">
                <a:latin typeface="Consolas" panose="020B0609020204030204" pitchFamily="49" charset="0"/>
                <a:cs typeface="Segoe UI Light"/>
              </a:rPr>
              <a:t>Database.EnsureDeleted</a:t>
            </a:r>
            <a:r>
              <a:rPr lang="cs-CZ" sz="4000" dirty="0">
                <a:latin typeface="Consolas" panose="020B0609020204030204" pitchFamily="49" charset="0"/>
                <a:cs typeface="Segoe UI Light"/>
              </a:rPr>
              <a:t>()</a:t>
            </a:r>
          </a:p>
          <a:p>
            <a:pPr marL="0" indent="0">
              <a:buNone/>
            </a:pPr>
            <a:r>
              <a:rPr lang="cs-CZ" sz="4000" dirty="0" err="1">
                <a:latin typeface="Consolas" panose="020B0609020204030204" pitchFamily="49" charset="0"/>
                <a:cs typeface="Segoe UI Light"/>
              </a:rPr>
              <a:t>Database.EnsureCreated</a:t>
            </a:r>
            <a:r>
              <a:rPr lang="cs-CZ" sz="4000" dirty="0">
                <a:latin typeface="Consolas" panose="020B0609020204030204" pitchFamily="49" charset="0"/>
                <a:cs typeface="Segoe UI Light"/>
              </a:rPr>
              <a:t>()</a:t>
            </a:r>
          </a:p>
          <a:p>
            <a:pPr marL="0" indent="0">
              <a:buNone/>
            </a:pPr>
            <a:r>
              <a:rPr lang="cs-CZ" sz="4000" dirty="0" err="1">
                <a:latin typeface="Consolas" panose="020B0609020204030204" pitchFamily="49" charset="0"/>
                <a:cs typeface="Segoe UI Light"/>
              </a:rPr>
              <a:t>Database.Migrate</a:t>
            </a:r>
            <a:r>
              <a:rPr lang="cs-CZ" sz="4000" dirty="0">
                <a:latin typeface="Consolas" panose="020B0609020204030204" pitchFamily="49" charset="0"/>
                <a:cs typeface="Segoe UI Light"/>
              </a:rPr>
              <a:t>()</a:t>
            </a:r>
            <a:endParaRPr lang="cs-CZ" sz="3600" dirty="0">
              <a:latin typeface="Consolas" panose="020B0609020204030204" pitchFamily="49" charset="0"/>
              <a:cs typeface="Segoe U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01DCEE-5392-49D6-AEB7-18816F3A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93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BC79-5E91-4843-A0DA-FF0FD549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cs-CZ" dirty="0" err="1"/>
              <a:t>řepsání</a:t>
            </a:r>
            <a:r>
              <a:rPr lang="cs-CZ" dirty="0"/>
              <a:t> existující aplikace s použitím EF Core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136E-EB4D-435C-9BDB-1C8337B3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3200" dirty="0">
                <a:latin typeface="Segoe UI Light"/>
                <a:cs typeface="Segoe UI Light"/>
              </a:rPr>
              <a:t>Je nutné zvážit všechny pro a proti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3000" dirty="0">
                <a:latin typeface="Segoe UI Light"/>
                <a:cs typeface="Segoe UI Light"/>
                <a:hlinkClick r:id="rId2"/>
              </a:rPr>
              <a:t>https://docs.microsoft.com/en-us/ef/efcore-and-ef6/porting/</a:t>
            </a:r>
            <a:endParaRPr lang="cs-CZ" sz="3000" dirty="0">
              <a:latin typeface="Segoe UI Light"/>
              <a:cs typeface="Segoe UI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s-CZ" sz="3000" dirty="0">
              <a:latin typeface="Segoe UI Light"/>
              <a:cs typeface="Segoe U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3200" dirty="0">
                <a:latin typeface="Segoe UI Light"/>
                <a:cs typeface="Segoe UI Light"/>
              </a:rPr>
              <a:t>Seznam toho, co je součástí EF Core a chybí v Entity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3000" dirty="0">
                <a:latin typeface="Segoe UI Light"/>
                <a:cs typeface="Segoe UI Light"/>
                <a:hlinkClick r:id="rId3"/>
              </a:rPr>
              <a:t>https://docs.microsoft.com/en-us/ef/efcore-and-ef6/</a:t>
            </a:r>
            <a:endParaRPr lang="cs-CZ" sz="3000" dirty="0">
              <a:latin typeface="Segoe UI Light"/>
              <a:cs typeface="Segoe UI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s-CZ" sz="3000" dirty="0">
              <a:latin typeface="Segoe UI Light"/>
              <a:cs typeface="Segoe UI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s-CZ" sz="2800" dirty="0">
              <a:latin typeface="Segoe UI Light"/>
              <a:cs typeface="Segoe UI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s-CZ" sz="3000" dirty="0">
              <a:latin typeface="Segoe UI Light"/>
              <a:cs typeface="Segoe U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01DCEE-5392-49D6-AEB7-18816F3A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91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BC79-5E91-4843-A0DA-FF0FD549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Kdy EF Core využít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136E-EB4D-435C-9BDB-1C8337B3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3200" dirty="0">
                <a:latin typeface="Segoe UI Light"/>
                <a:cs typeface="Segoe UI Light"/>
              </a:rPr>
              <a:t>Na vše, na co EF Core nepostačí, má API, pomocí kterého lze situaci řešit – nestojí v cestě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3000" dirty="0" err="1">
                <a:cs typeface="Segoe UI Light"/>
              </a:rPr>
              <a:t>ToSqlFunction</a:t>
            </a:r>
            <a:r>
              <a:rPr lang="cs-CZ" sz="3000" dirty="0">
                <a:cs typeface="Segoe UI Light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3000" dirty="0" err="1">
                <a:cs typeface="Segoe UI Light"/>
              </a:rPr>
              <a:t>ToSqlQuery</a:t>
            </a:r>
            <a:r>
              <a:rPr lang="cs-CZ" sz="3000" dirty="0">
                <a:cs typeface="Segoe UI Light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3000" dirty="0" err="1">
                <a:cs typeface="Segoe UI Light"/>
              </a:rPr>
              <a:t>DbFunction</a:t>
            </a:r>
            <a:r>
              <a:rPr lang="cs-CZ" sz="3000" dirty="0">
                <a:latin typeface="Segoe UI Light"/>
                <a:cs typeface="Segoe UI Light"/>
              </a:rPr>
              <a:t> </a:t>
            </a:r>
            <a:r>
              <a:rPr lang="cs-CZ" sz="3000" dirty="0" err="1">
                <a:latin typeface="Segoe UI Light"/>
                <a:cs typeface="Segoe UI Light"/>
              </a:rPr>
              <a:t>mapping</a:t>
            </a:r>
            <a:endParaRPr lang="cs-CZ" sz="3000" dirty="0">
              <a:latin typeface="Segoe UI Light"/>
              <a:cs typeface="Segoe UI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3000" dirty="0" err="1">
                <a:latin typeface="Segoe UI Light"/>
                <a:cs typeface="Segoe UI Light"/>
              </a:rPr>
              <a:t>Raw</a:t>
            </a:r>
            <a:r>
              <a:rPr lang="cs-CZ" sz="3000" dirty="0">
                <a:latin typeface="Segoe UI Light"/>
                <a:cs typeface="Segoe UI Light"/>
              </a:rPr>
              <a:t> SQL migrace, </a:t>
            </a:r>
            <a:r>
              <a:rPr lang="cs-CZ" sz="3000" dirty="0" err="1">
                <a:cs typeface="Segoe UI Light"/>
              </a:rPr>
              <a:t>FromSqlInterpolated</a:t>
            </a:r>
            <a:r>
              <a:rPr lang="cs-CZ" sz="3000" dirty="0">
                <a:cs typeface="Segoe UI Light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3200" dirty="0">
                <a:latin typeface="Segoe UI Light"/>
                <a:cs typeface="Segoe UI Light"/>
              </a:rPr>
              <a:t>V případech kde operace nad databází je rychlejší dělat v EF Core (CRUD) – přehazování dat z prezentační vrstvy do </a:t>
            </a:r>
            <a:r>
              <a:rPr lang="cs-CZ" sz="3200" dirty="0" err="1">
                <a:latin typeface="Segoe UI Light"/>
                <a:cs typeface="Segoe UI Light"/>
              </a:rPr>
              <a:t>db</a:t>
            </a:r>
            <a:endParaRPr lang="cs-CZ" sz="3200" dirty="0">
              <a:latin typeface="Segoe UI Light"/>
              <a:cs typeface="Segoe U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3200" dirty="0">
              <a:latin typeface="Segoe UI Light"/>
              <a:cs typeface="Segoe U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01DCEE-5392-49D6-AEB7-18816F3A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15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BC79-5E91-4843-A0DA-FF0FD549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Kdy se EF </a:t>
            </a:r>
            <a:r>
              <a:rPr lang="cs-CZ" err="1"/>
              <a:t>Core</a:t>
            </a:r>
            <a:r>
              <a:rPr lang="cs-CZ"/>
              <a:t> vyhnout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136E-EB4D-435C-9BDB-1C8337B3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cs-CZ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3200">
                <a:latin typeface="Segoe UI Light"/>
                <a:cs typeface="Segoe UI Light"/>
              </a:rPr>
              <a:t>Nehodí se pro databáze, kde se vše dělá procedurami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3200">
                <a:latin typeface="Segoe UI Light"/>
                <a:cs typeface="Segoe UI Light"/>
              </a:rPr>
              <a:t>Malá přidaná hodnota, na procedury není </a:t>
            </a:r>
            <a:r>
              <a:rPr lang="cs-CZ" sz="3200" err="1">
                <a:latin typeface="Segoe UI Light"/>
                <a:cs typeface="Segoe UI Light"/>
              </a:rPr>
              <a:t>scaffolding</a:t>
            </a:r>
            <a:endParaRPr lang="cs-CZ" sz="3200">
              <a:latin typeface="Segoe UI Light"/>
              <a:cs typeface="Segoe U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3200">
                <a:latin typeface="Segoe UI Light"/>
                <a:cs typeface="Segoe UI Light"/>
              </a:rPr>
              <a:t>Nehodí se pro hromadné importy velkého množství dat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3200">
                <a:latin typeface="Segoe UI Light"/>
                <a:cs typeface="Segoe UI Light"/>
              </a:rPr>
              <a:t>EF </a:t>
            </a:r>
            <a:r>
              <a:rPr lang="en-US" sz="3200">
                <a:latin typeface="Segoe UI Light"/>
                <a:cs typeface="Segoe UI Light"/>
              </a:rPr>
              <a:t>C</a:t>
            </a:r>
            <a:r>
              <a:rPr lang="cs-CZ" sz="3200" err="1">
                <a:latin typeface="Segoe UI Light"/>
                <a:cs typeface="Segoe UI Light"/>
              </a:rPr>
              <a:t>ontext</a:t>
            </a:r>
            <a:r>
              <a:rPr lang="cs-CZ" sz="3200">
                <a:latin typeface="Segoe UI Light"/>
                <a:cs typeface="Segoe UI Light"/>
              </a:rPr>
              <a:t> si pamatuje všechny objekty, které přes něj prošly - je nutné dělat dávkově, neumí </a:t>
            </a:r>
            <a:r>
              <a:rPr lang="cs-CZ" sz="3200" err="1">
                <a:latin typeface="Segoe UI Light"/>
                <a:cs typeface="Segoe UI Light"/>
              </a:rPr>
              <a:t>bulk</a:t>
            </a:r>
            <a:r>
              <a:rPr lang="cs-CZ" sz="3200">
                <a:latin typeface="Segoe UI Light"/>
                <a:cs typeface="Segoe UI Light"/>
              </a:rPr>
              <a:t> import</a:t>
            </a:r>
            <a:endParaRPr lang="en-US" sz="3200">
              <a:latin typeface="Segoe UI Light"/>
              <a:cs typeface="Segoe U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err="1">
                <a:latin typeface="Segoe UI Light"/>
                <a:cs typeface="Segoe UI Light"/>
              </a:rPr>
              <a:t>Triggery</a:t>
            </a:r>
            <a:r>
              <a:rPr lang="en-US" sz="3400">
                <a:latin typeface="Segoe UI Light"/>
                <a:cs typeface="Segoe UI Light"/>
              </a:rPr>
              <a:t>, </a:t>
            </a:r>
            <a:r>
              <a:rPr lang="en-US" sz="3400" err="1">
                <a:latin typeface="Segoe UI Light"/>
                <a:cs typeface="Segoe UI Light"/>
              </a:rPr>
              <a:t>funkce</a:t>
            </a:r>
            <a:r>
              <a:rPr lang="en-US" sz="3400">
                <a:latin typeface="Segoe UI Light"/>
                <a:cs typeface="Segoe UI Light"/>
              </a:rPr>
              <a:t>, </a:t>
            </a:r>
            <a:r>
              <a:rPr lang="en-US" sz="3400" err="1">
                <a:latin typeface="Segoe UI Light"/>
                <a:cs typeface="Segoe UI Light"/>
              </a:rPr>
              <a:t>procedury</a:t>
            </a:r>
            <a:r>
              <a:rPr lang="en-US" sz="3400">
                <a:latin typeface="Segoe UI Light"/>
                <a:cs typeface="Segoe UI Light"/>
              </a:rPr>
              <a:t> a views </a:t>
            </a:r>
            <a:r>
              <a:rPr lang="en-US" sz="3400" err="1">
                <a:latin typeface="Segoe UI Light"/>
                <a:cs typeface="Segoe UI Light"/>
              </a:rPr>
              <a:t>jsou</a:t>
            </a:r>
            <a:r>
              <a:rPr lang="en-US" sz="3400">
                <a:latin typeface="Segoe UI Light"/>
                <a:cs typeface="Segoe UI Light"/>
              </a:rPr>
              <a:t> </a:t>
            </a:r>
            <a:r>
              <a:rPr lang="cs-CZ" sz="3400">
                <a:latin typeface="Segoe UI Light"/>
                <a:cs typeface="Segoe UI Light"/>
              </a:rPr>
              <a:t>zakládané pomocí migrací a čistého 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3200" err="1">
                <a:latin typeface="Segoe UI Light"/>
                <a:cs typeface="Segoe UI Light"/>
              </a:rPr>
              <a:t>Scaffold</a:t>
            </a:r>
            <a:r>
              <a:rPr lang="cs-CZ" sz="3200">
                <a:latin typeface="Segoe UI Light"/>
                <a:cs typeface="Segoe UI Light"/>
              </a:rPr>
              <a:t> funguje pouze pro </a:t>
            </a:r>
            <a:r>
              <a:rPr lang="cs-CZ" sz="3200" err="1">
                <a:latin typeface="Segoe UI Light"/>
                <a:cs typeface="Segoe UI Light"/>
              </a:rPr>
              <a:t>views</a:t>
            </a:r>
            <a:endParaRPr lang="cs-CZ" sz="3200">
              <a:latin typeface="Segoe UI Light"/>
              <a:cs typeface="Segoe U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01DCEE-5392-49D6-AEB7-18816F3A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58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BC79-5E91-4843-A0DA-FF0FD549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Kdy se EF </a:t>
            </a:r>
            <a:r>
              <a:rPr lang="cs-CZ" err="1"/>
              <a:t>Core</a:t>
            </a:r>
            <a:r>
              <a:rPr lang="cs-CZ"/>
              <a:t> vyhnout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136E-EB4D-435C-9BDB-1C8337B3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cs-CZ" sz="1900"/>
          </a:p>
          <a:p>
            <a:pPr marL="342900" indent="-285750">
              <a:buFont typeface="Arial" panose="020B0604020202020204" pitchFamily="34" charset="0"/>
              <a:buChar char="•"/>
            </a:pPr>
            <a:r>
              <a:rPr lang="cs-CZ" sz="2800">
                <a:latin typeface="Segoe UI Light"/>
                <a:cs typeface="Segoe UI Light"/>
              </a:rPr>
              <a:t>Pokud máte projekt kde musíte použít .NET Framework, je lepší se obrátit na Entity Framework 6.0</a:t>
            </a:r>
          </a:p>
          <a:p>
            <a:pPr marL="342900" indent="-285750">
              <a:buFont typeface="Arial" panose="020B0604020202020204" pitchFamily="34" charset="0"/>
              <a:buChar char="•"/>
            </a:pPr>
            <a:r>
              <a:rPr lang="cs-CZ" sz="2800">
                <a:latin typeface="Segoe UI Light"/>
                <a:cs typeface="Segoe UI Light"/>
              </a:rPr>
              <a:t>Entity Framework je stabilní, ale už se nebude přidávat nová funkcionalita, plánuje se pouze oprava chyb</a:t>
            </a:r>
          </a:p>
          <a:p>
            <a:pPr marL="342900" indent="-285750">
              <a:buFont typeface="Arial" panose="020B0604020202020204" pitchFamily="34" charset="0"/>
              <a:buChar char="•"/>
            </a:pPr>
            <a:endParaRPr lang="cs-CZ" sz="2800">
              <a:latin typeface="Segoe UI Light"/>
              <a:cs typeface="Segoe UI Light"/>
            </a:endParaRPr>
          </a:p>
          <a:p>
            <a:pPr marL="342900" indent="-285750">
              <a:buFont typeface="Arial" panose="020B0604020202020204" pitchFamily="34" charset="0"/>
              <a:buChar char="•"/>
            </a:pPr>
            <a:r>
              <a:rPr lang="cs-CZ" sz="2800">
                <a:latin typeface="Segoe UI Light"/>
                <a:cs typeface="Segoe UI Light"/>
              </a:rPr>
              <a:t>Doporučení - použít EF </a:t>
            </a:r>
            <a:r>
              <a:rPr lang="cs-CZ" sz="2800" err="1">
                <a:latin typeface="Segoe UI Light"/>
                <a:cs typeface="Segoe UI Light"/>
              </a:rPr>
              <a:t>Core</a:t>
            </a:r>
            <a:r>
              <a:rPr lang="cs-CZ" sz="2800">
                <a:latin typeface="Segoe UI Light"/>
                <a:cs typeface="Segoe UI Light"/>
              </a:rPr>
              <a:t> tam, kde to dává smysl, a v částech aplikace, kde se to nehodí, použít buď </a:t>
            </a:r>
            <a:r>
              <a:rPr lang="en-US" sz="2800">
                <a:cs typeface="Segoe UI Light"/>
              </a:rPr>
              <a:t>[</a:t>
            </a:r>
            <a:r>
              <a:rPr lang="cs-CZ" sz="2800" err="1">
                <a:cs typeface="Segoe UI Light"/>
              </a:rPr>
              <a:t>DbFunction</a:t>
            </a:r>
            <a:r>
              <a:rPr lang="en-US" sz="2800">
                <a:cs typeface="Segoe UI Light"/>
              </a:rPr>
              <a:t>]</a:t>
            </a:r>
            <a:r>
              <a:rPr lang="cs-CZ" sz="2800">
                <a:latin typeface="Segoe UI Light"/>
                <a:cs typeface="Segoe UI Light"/>
              </a:rPr>
              <a:t>, nebo EF </a:t>
            </a:r>
            <a:r>
              <a:rPr lang="cs-CZ" sz="2800" err="1">
                <a:latin typeface="Segoe UI Light"/>
                <a:cs typeface="Segoe UI Light"/>
              </a:rPr>
              <a:t>Core</a:t>
            </a:r>
            <a:r>
              <a:rPr lang="cs-CZ" sz="2800">
                <a:latin typeface="Segoe UI Light"/>
                <a:cs typeface="Segoe UI Light"/>
              </a:rPr>
              <a:t> obejít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2800">
                <a:latin typeface="Segoe UI Light"/>
                <a:cs typeface="Segoe UI Light"/>
              </a:rPr>
              <a:t>90% situací EF </a:t>
            </a:r>
            <a:r>
              <a:rPr lang="cs-CZ" sz="2800" err="1">
                <a:latin typeface="Segoe UI Light"/>
                <a:cs typeface="Segoe UI Light"/>
              </a:rPr>
              <a:t>Core</a:t>
            </a:r>
            <a:r>
              <a:rPr lang="cs-CZ" sz="2800">
                <a:latin typeface="Segoe UI Light"/>
                <a:cs typeface="Segoe UI Light"/>
              </a:rPr>
              <a:t>, 10% situací ručně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01DCEE-5392-49D6-AEB7-18816F3A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60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BC79-5E91-4843-A0DA-FF0FD549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Kdy se EF </a:t>
            </a:r>
            <a:r>
              <a:rPr lang="cs-CZ" err="1"/>
              <a:t>Core</a:t>
            </a:r>
            <a:r>
              <a:rPr lang="cs-CZ"/>
              <a:t> vyhnout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136E-EB4D-435C-9BDB-1C8337B3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3200" dirty="0" err="1">
                <a:latin typeface="Segoe UI Light"/>
                <a:cs typeface="Segoe UI Light"/>
              </a:rPr>
              <a:t>Dapper</a:t>
            </a:r>
            <a:r>
              <a:rPr lang="cs-CZ" sz="3200" dirty="0">
                <a:latin typeface="Segoe UI Light"/>
                <a:cs typeface="Segoe UI Light"/>
              </a:rPr>
              <a:t> jako </a:t>
            </a:r>
            <a:r>
              <a:rPr lang="cs-CZ" sz="3200" dirty="0" err="1">
                <a:latin typeface="Segoe UI Light"/>
                <a:cs typeface="Segoe UI Light"/>
              </a:rPr>
              <a:t>nádrada</a:t>
            </a:r>
            <a:r>
              <a:rPr lang="cs-CZ" sz="3200" dirty="0">
                <a:latin typeface="Segoe UI Light"/>
                <a:cs typeface="Segoe UI Light"/>
              </a:rPr>
              <a:t> na EF 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3000" dirty="0" err="1">
                <a:latin typeface="Segoe UI Light"/>
                <a:cs typeface="Segoe UI Light"/>
              </a:rPr>
              <a:t>Micro</a:t>
            </a:r>
            <a:r>
              <a:rPr lang="cs-CZ" sz="3000" dirty="0">
                <a:latin typeface="Segoe UI Light"/>
                <a:cs typeface="Segoe UI Light"/>
              </a:rPr>
              <a:t> 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3000" dirty="0">
                <a:latin typeface="Segoe UI Light"/>
                <a:cs typeface="Segoe UI Light"/>
              </a:rPr>
              <a:t>Nemá </a:t>
            </a:r>
            <a:r>
              <a:rPr lang="cs-CZ" sz="3000" dirty="0" err="1">
                <a:latin typeface="Segoe UI Light"/>
                <a:cs typeface="Segoe UI Light"/>
              </a:rPr>
              <a:t>Change</a:t>
            </a:r>
            <a:r>
              <a:rPr lang="cs-CZ" sz="3000" dirty="0">
                <a:latin typeface="Segoe UI Light"/>
                <a:cs typeface="Segoe UI Light"/>
              </a:rPr>
              <a:t> </a:t>
            </a:r>
            <a:r>
              <a:rPr lang="cs-CZ" sz="3000" dirty="0" err="1">
                <a:latin typeface="Segoe UI Light"/>
                <a:cs typeface="Segoe UI Light"/>
              </a:rPr>
              <a:t>tracker</a:t>
            </a:r>
            <a:endParaRPr lang="cs-CZ" sz="3000" dirty="0">
              <a:latin typeface="Segoe UI Light"/>
              <a:cs typeface="Segoe UI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3000" dirty="0">
                <a:latin typeface="Segoe UI Light"/>
                <a:cs typeface="Segoe UI Light"/>
              </a:rPr>
              <a:t>Výhodný pro proudově </a:t>
            </a:r>
            <a:r>
              <a:rPr lang="cs-CZ" sz="3000" dirty="0" err="1">
                <a:latin typeface="Segoe UI Light"/>
                <a:cs typeface="Segoe UI Light"/>
              </a:rPr>
              <a:t>zpracováná</a:t>
            </a:r>
            <a:r>
              <a:rPr lang="cs-CZ" sz="3000" dirty="0">
                <a:latin typeface="Segoe UI Light"/>
                <a:cs typeface="Segoe UI Light"/>
              </a:rPr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3000" dirty="0">
                <a:latin typeface="Segoe UI Light"/>
                <a:cs typeface="Segoe UI Light"/>
                <a:hlinkClick r:id="rId2"/>
              </a:rPr>
              <a:t>https://dapper-tutorial.net/dapper</a:t>
            </a:r>
            <a:endParaRPr lang="cs-CZ" sz="3000" dirty="0">
              <a:latin typeface="Segoe UI Light"/>
              <a:cs typeface="Segoe UI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s-CZ" sz="3000" dirty="0">
              <a:latin typeface="Segoe UI Light"/>
              <a:cs typeface="Segoe U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01DCEE-5392-49D6-AEB7-18816F3A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36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BC79-5E91-4843-A0DA-FF0FD549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Ukázka typických chyb při použití EF </a:t>
            </a:r>
            <a:r>
              <a:rPr lang="cs-CZ" err="1"/>
              <a:t>Core</a:t>
            </a:r>
            <a:r>
              <a:rPr lang="cs-CZ"/>
              <a:t> 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136E-EB4D-435C-9BDB-1C8337B3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200">
                <a:latin typeface="Consolas"/>
                <a:cs typeface="Segoe UI Light"/>
              </a:rPr>
              <a:t>SELECT</a:t>
            </a:r>
            <a:r>
              <a:rPr lang="en-US" sz="3200">
                <a:latin typeface="Consolas"/>
                <a:cs typeface="Segoe UI Light"/>
              </a:rPr>
              <a:t> N+1</a:t>
            </a:r>
            <a:r>
              <a:rPr lang="cs-CZ" sz="3200">
                <a:latin typeface="Consolas"/>
                <a:cs typeface="Segoe UI Light"/>
              </a:rPr>
              <a:t> </a:t>
            </a:r>
            <a:r>
              <a:rPr lang="en-US" sz="3200">
                <a:latin typeface="Consolas"/>
                <a:cs typeface="Segoe UI Light"/>
              </a:rPr>
              <a:t>(</a:t>
            </a:r>
            <a:r>
              <a:rPr lang="cs-CZ" sz="3200">
                <a:latin typeface="Consolas"/>
                <a:cs typeface="Segoe UI Light"/>
              </a:rPr>
              <a:t>1+N</a:t>
            </a:r>
            <a:r>
              <a:rPr lang="en-US" sz="3200">
                <a:latin typeface="Consolas"/>
                <a:cs typeface="Segoe UI Light"/>
              </a:rPr>
              <a:t>)</a:t>
            </a:r>
            <a:r>
              <a:rPr lang="cs-CZ" sz="3200">
                <a:latin typeface="Consolas"/>
                <a:cs typeface="Segoe UI Light"/>
              </a:rPr>
              <a:t> </a:t>
            </a:r>
            <a:r>
              <a:rPr lang="cs-CZ" sz="3200">
                <a:latin typeface="Segoe UI Light"/>
                <a:cs typeface="Segoe UI Light"/>
              </a:rPr>
              <a:t>s </a:t>
            </a:r>
            <a:r>
              <a:rPr lang="cs-CZ" sz="3200" err="1">
                <a:latin typeface="Segoe UI Light"/>
                <a:cs typeface="Segoe UI Light"/>
              </a:rPr>
              <a:t>lazy</a:t>
            </a:r>
            <a:r>
              <a:rPr lang="cs-CZ" sz="3200">
                <a:latin typeface="Segoe UI Light"/>
                <a:cs typeface="Segoe UI Light"/>
              </a:rPr>
              <a:t> </a:t>
            </a:r>
            <a:r>
              <a:rPr lang="cs-CZ" sz="3200" err="1">
                <a:latin typeface="Segoe UI Light"/>
                <a:cs typeface="Segoe UI Light"/>
              </a:rPr>
              <a:t>loadingem</a:t>
            </a:r>
            <a:endParaRPr lang="en-US" sz="3200">
              <a:latin typeface="Segoe UI Light"/>
              <a:cs typeface="Segoe UI Ligh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>
                <a:latin typeface="Segoe UI Light"/>
                <a:cs typeface="Segoe UI Light"/>
              </a:rPr>
              <a:t>Ne</a:t>
            </a:r>
            <a:r>
              <a:rPr lang="cs-CZ" sz="3000">
                <a:latin typeface="Segoe UI Light"/>
                <a:cs typeface="Segoe UI Light"/>
              </a:rPr>
              <a:t>musí být patrné při vývoji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cs-CZ" sz="3000">
                <a:latin typeface="Segoe UI Light"/>
                <a:cs typeface="Segoe UI Light"/>
              </a:rPr>
              <a:t>Vyvíjíme proti lokální databázi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cs-CZ" sz="2800">
                <a:latin typeface="Segoe UI Light"/>
                <a:cs typeface="Segoe UI Light"/>
              </a:rPr>
              <a:t>Pro lokální SQL server je pouze jeden klient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cs-CZ" sz="2800">
                <a:latin typeface="Segoe UI Light"/>
                <a:cs typeface="Segoe UI Light"/>
              </a:rPr>
              <a:t>SQL server je lokální a tím i dotazy jsou velmi rychlé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cs-CZ" sz="3000">
                <a:latin typeface="Segoe UI Light"/>
                <a:cs typeface="Segoe UI Light"/>
              </a:rPr>
              <a:t>Máme mnohem méně dat, než bude v produkci</a:t>
            </a:r>
          </a:p>
          <a:p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800">
                <a:solidFill>
                  <a:srgbClr val="000000"/>
                </a:solidFill>
                <a:latin typeface="Consolas" panose="020B0609020204030204" pitchFamily="49" charset="0"/>
              </a:rPr>
              <a:t>		 </a:t>
            </a:r>
          </a:p>
          <a:p>
            <a:r>
              <a:rPr lang="cs-CZ" sz="1800">
                <a:solidFill>
                  <a:srgbClr val="000000"/>
                </a:solidFill>
                <a:latin typeface="Consolas"/>
              </a:rPr>
              <a:t>		 </a:t>
            </a:r>
            <a:r>
              <a:rPr lang="en-US" sz="140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(var product </a:t>
            </a:r>
            <a:r>
              <a:rPr lang="en-US" sz="140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db.Products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)</a:t>
            </a:r>
            <a:r>
              <a:rPr lang="cs-CZ" sz="1400">
                <a:solidFill>
                  <a:srgbClr val="000000"/>
                </a:solidFill>
                <a:latin typeface="Consolas"/>
              </a:rPr>
              <a:t> </a:t>
            </a:r>
            <a:r>
              <a:rPr lang="cs-CZ" sz="1400">
                <a:solidFill>
                  <a:srgbClr val="000000"/>
                </a:solidFill>
                <a:latin typeface="Consolas"/>
                <a:sym typeface="Wingdings" panose="05000000000000000000" pitchFamily="2" charset="2"/>
              </a:rPr>
              <a:t> </a:t>
            </a:r>
            <a:r>
              <a:rPr lang="cs-CZ" sz="1400" b="1">
                <a:solidFill>
                  <a:srgbClr val="000000"/>
                </a:solidFill>
                <a:latin typeface="Consolas"/>
                <a:sym typeface="Wingdings" panose="05000000000000000000" pitchFamily="2" charset="2"/>
              </a:rPr>
              <a:t>1 </a:t>
            </a:r>
            <a:r>
              <a:rPr lang="cs-CZ" sz="1400" b="1" err="1">
                <a:solidFill>
                  <a:srgbClr val="000000"/>
                </a:solidFill>
                <a:latin typeface="Consolas"/>
                <a:sym typeface="Wingdings" panose="05000000000000000000" pitchFamily="2" charset="2"/>
              </a:rPr>
              <a:t>select</a:t>
            </a:r>
            <a:r>
              <a:rPr lang="cs-CZ" sz="1400">
                <a:solidFill>
                  <a:srgbClr val="000000"/>
                </a:solidFill>
                <a:latin typeface="Consolas"/>
                <a:sym typeface="Wingdings" panose="05000000000000000000" pitchFamily="2" charset="2"/>
              </a:rPr>
              <a:t>, který vrací N řádků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cs-CZ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200">
                <a:solidFill>
                  <a:srgbClr val="000000"/>
                </a:solidFill>
                <a:latin typeface="Consolas"/>
              </a:rPr>
              <a:t>                    </a:t>
            </a:r>
            <a:r>
              <a:rPr lang="cs-CZ" sz="1200">
                <a:solidFill>
                  <a:srgbClr val="000000"/>
                </a:solidFill>
                <a:latin typeface="Consolas"/>
              </a:rPr>
              <a:t>   </a:t>
            </a:r>
            <a:r>
              <a:rPr lang="en-US" sz="140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(var category </a:t>
            </a:r>
            <a:r>
              <a:rPr lang="en-US" sz="140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product.Categories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)</a:t>
            </a:r>
            <a:r>
              <a:rPr lang="cs-CZ" sz="1400">
                <a:solidFill>
                  <a:srgbClr val="000000"/>
                </a:solidFill>
                <a:latin typeface="Consolas"/>
              </a:rPr>
              <a:t> </a:t>
            </a:r>
            <a:r>
              <a:rPr lang="cs-CZ" sz="1400">
                <a:solidFill>
                  <a:srgbClr val="000000"/>
                </a:solidFill>
                <a:latin typeface="Consolas"/>
                <a:sym typeface="Wingdings" panose="05000000000000000000" pitchFamily="2" charset="2"/>
              </a:rPr>
              <a:t> 1 </a:t>
            </a:r>
            <a:r>
              <a:rPr lang="cs-CZ" sz="1400" err="1">
                <a:solidFill>
                  <a:srgbClr val="000000"/>
                </a:solidFill>
                <a:latin typeface="Consolas"/>
                <a:sym typeface="Wingdings" panose="05000000000000000000" pitchFamily="2" charset="2"/>
              </a:rPr>
              <a:t>select</a:t>
            </a:r>
            <a:r>
              <a:rPr lang="cs-CZ" sz="1400">
                <a:solidFill>
                  <a:srgbClr val="000000"/>
                </a:solidFill>
                <a:latin typeface="Consolas"/>
                <a:sym typeface="Wingdings" panose="05000000000000000000" pitchFamily="2" charset="2"/>
              </a:rPr>
              <a:t> pro každý řádek - </a:t>
            </a:r>
            <a:r>
              <a:rPr lang="cs-CZ" sz="1400" b="1">
                <a:solidFill>
                  <a:srgbClr val="000000"/>
                </a:solidFill>
                <a:latin typeface="Consolas"/>
                <a:sym typeface="Wingdings" panose="05000000000000000000" pitchFamily="2" charset="2"/>
              </a:rPr>
              <a:t>celkem N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    {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cs-CZ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400">
              <a:latin typeface="Segoe UI Light"/>
              <a:cs typeface="Segoe U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01DCEE-5392-49D6-AEB7-18816F3A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51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BC79-5E91-4843-A0DA-FF0FD549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Ukázka typických chyb při použití EF </a:t>
            </a:r>
            <a:r>
              <a:rPr lang="cs-CZ" err="1"/>
              <a:t>Core</a:t>
            </a:r>
            <a:r>
              <a:rPr lang="cs-CZ"/>
              <a:t> 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136E-EB4D-435C-9BDB-1C8337B3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200" dirty="0">
                <a:latin typeface="Segoe UI Light"/>
                <a:cs typeface="Segoe UI Light"/>
              </a:rPr>
              <a:t>Vytahování sloupců, které nepotřebujeme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cs-CZ" sz="3000" dirty="0" err="1">
                <a:latin typeface="Segoe UI Light"/>
                <a:cs typeface="Segoe UI Light"/>
              </a:rPr>
              <a:t>Include</a:t>
            </a:r>
            <a:r>
              <a:rPr lang="cs-CZ" sz="3000" dirty="0">
                <a:latin typeface="Segoe UI Light"/>
                <a:cs typeface="Segoe UI Light"/>
              </a:rPr>
              <a:t> místo </a:t>
            </a:r>
            <a:r>
              <a:rPr lang="cs-CZ" sz="3000" dirty="0" err="1">
                <a:latin typeface="Segoe UI Light"/>
                <a:cs typeface="Segoe UI Light"/>
              </a:rPr>
              <a:t>Selectu</a:t>
            </a:r>
            <a:endParaRPr lang="cs-CZ" sz="3000" dirty="0">
              <a:latin typeface="Segoe UI Light"/>
              <a:cs typeface="Segoe UI Ligh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cs-CZ" sz="3000" dirty="0">
                <a:latin typeface="Segoe UI Light"/>
                <a:cs typeface="Segoe UI Light"/>
              </a:rPr>
              <a:t>Může dojít ke kartézské explozi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cs-CZ" sz="3000" dirty="0">
                <a:latin typeface="Segoe UI Light"/>
                <a:cs typeface="Segoe UI Light"/>
              </a:rPr>
              <a:t>Výskyt např. při výběru prvků z rodičovské entity a zároveň z kolekce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cs-CZ" sz="2800" dirty="0">
                <a:latin typeface="Segoe UI Light"/>
                <a:cs typeface="Segoe UI Light"/>
              </a:rPr>
              <a:t>Vybrání všech použitých názvu kategorií spolu s názvy produktů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cs-CZ" sz="2800" dirty="0">
                <a:cs typeface="Segoe UI Light"/>
              </a:rPr>
              <a:t>Sample12</a:t>
            </a:r>
            <a:endParaRPr lang="en-US" sz="2800" dirty="0">
              <a:cs typeface="Segoe UI Light"/>
            </a:endParaRPr>
          </a:p>
          <a:p>
            <a:pPr lvl="1"/>
            <a:endParaRPr lang="cs-CZ" sz="3000" dirty="0">
              <a:latin typeface="Segoe UI Light"/>
              <a:cs typeface="Segoe U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01DCEE-5392-49D6-AEB7-18816F3A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45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BC79-5E91-4843-A0DA-FF0FD549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Ukázka typických chyb při použití EF </a:t>
            </a:r>
            <a:r>
              <a:rPr lang="cs-CZ" err="1"/>
              <a:t>Core</a:t>
            </a:r>
            <a:r>
              <a:rPr lang="cs-CZ"/>
              <a:t> 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136E-EB4D-435C-9BDB-1C8337B3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200">
                <a:latin typeface="Segoe UI Light"/>
                <a:cs typeface="Segoe UI Light"/>
              </a:rPr>
              <a:t>Absence </a:t>
            </a:r>
            <a:r>
              <a:rPr lang="cs-CZ" sz="3200" err="1">
                <a:latin typeface="Segoe UI Light"/>
                <a:cs typeface="Segoe UI Light"/>
              </a:rPr>
              <a:t>mezipaměti</a:t>
            </a:r>
            <a:r>
              <a:rPr lang="cs-CZ" sz="3200">
                <a:latin typeface="Segoe UI Light"/>
                <a:cs typeface="Segoe UI Light"/>
              </a:rPr>
              <a:t> - aplikace se ptá pořád na to samé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cs-CZ" sz="3200">
                <a:latin typeface="Segoe UI Light"/>
                <a:cs typeface="Segoe UI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https://docs.microsoft.com/en-us/aspnet/core/performance/caching/memory?view=aspnetcore-5.0</a:t>
            </a:r>
            <a:r>
              <a:rPr lang="cs-CZ" sz="3200">
                <a:latin typeface="Segoe UI Light"/>
                <a:cs typeface="Segoe UI Light"/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01DCEE-5392-49D6-AEB7-18816F3A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51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BC79-5E91-4843-A0DA-FF0FD549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Doporučení při použití EF </a:t>
            </a:r>
            <a:r>
              <a:rPr lang="cs-CZ" err="1"/>
              <a:t>Core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136E-EB4D-435C-9BDB-1C8337B3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cs-CZ" sz="2800" dirty="0">
              <a:latin typeface="Segoe UI Light"/>
              <a:cs typeface="Segoe U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800" dirty="0">
                <a:latin typeface="Segoe UI Light"/>
                <a:cs typeface="Segoe UI Light"/>
              </a:rPr>
              <a:t>Doporučení zapnout </a:t>
            </a:r>
            <a:r>
              <a:rPr lang="cs-CZ" sz="2800" dirty="0" err="1">
                <a:latin typeface="Segoe UI Light"/>
                <a:cs typeface="Segoe UI Light"/>
              </a:rPr>
              <a:t>logging</a:t>
            </a:r>
            <a:r>
              <a:rPr lang="cs-CZ" sz="2800" dirty="0">
                <a:latin typeface="Segoe UI Light"/>
                <a:cs typeface="Segoe UI Light"/>
              </a:rPr>
              <a:t> v </a:t>
            </a:r>
            <a:r>
              <a:rPr lang="cs-CZ" sz="2800" dirty="0" err="1">
                <a:latin typeface="Segoe UI Light"/>
                <a:cs typeface="Segoe UI Light"/>
              </a:rPr>
              <a:t>dev</a:t>
            </a:r>
            <a:r>
              <a:rPr lang="cs-CZ" sz="2800" dirty="0">
                <a:latin typeface="Segoe UI Light"/>
                <a:cs typeface="Segoe UI Light"/>
              </a:rPr>
              <a:t> prostředí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optionsBuilder.LogTo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LogLevel.Information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optionsBuilder.EnableSensitiveDataLogging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cs-CZ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optionsBuilder.EnableDetailedErrors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cs-CZ" sz="3900" dirty="0">
              <a:latin typeface="Segoe UI Light"/>
              <a:cs typeface="Segoe U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Segoe UI Light"/>
                <a:cs typeface="Segoe UI Light"/>
              </a:rPr>
              <a:t>AsNoTracking</a:t>
            </a:r>
            <a:r>
              <a:rPr lang="en-US" sz="2800" dirty="0">
                <a:latin typeface="Segoe UI Light"/>
                <a:cs typeface="Segoe UI Light"/>
              </a:rPr>
              <a:t>() p</a:t>
            </a:r>
            <a:r>
              <a:rPr lang="cs-CZ" sz="2800" dirty="0" err="1">
                <a:latin typeface="Segoe UI Light"/>
                <a:cs typeface="Segoe UI Light"/>
              </a:rPr>
              <a:t>ři</a:t>
            </a:r>
            <a:r>
              <a:rPr lang="cs-CZ" sz="2800" dirty="0">
                <a:latin typeface="Segoe UI Light"/>
                <a:cs typeface="Segoe UI Light"/>
              </a:rPr>
              <a:t> čtení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optionsBuilder.UseQueryTrackingBehavior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QueryTrackingBehavior.NoTracking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sz="19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01DCEE-5392-49D6-AEB7-18816F3A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67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BC79-5E91-4843-A0DA-FF0FD549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Úvod – EF </a:t>
            </a:r>
            <a:r>
              <a:rPr lang="cs-CZ" err="1"/>
              <a:t>Core</a:t>
            </a:r>
            <a:r>
              <a:rPr lang="cs-CZ"/>
              <a:t> přístupy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136E-EB4D-435C-9BDB-1C8337B3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761"/>
            <a:ext cx="11582400" cy="48574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cs-CZ" sz="4000" err="1">
                <a:latin typeface="Segoe UI Light" pitchFamily="34" charset="0"/>
                <a:cs typeface="Segoe UI Light" pitchFamily="34" charset="0"/>
              </a:rPr>
              <a:t>Code</a:t>
            </a:r>
            <a:r>
              <a:rPr lang="cs-CZ" sz="4000">
                <a:latin typeface="Segoe UI Light" pitchFamily="34" charset="0"/>
                <a:cs typeface="Segoe UI Light" pitchFamily="34" charset="0"/>
              </a:rPr>
              <a:t> </a:t>
            </a:r>
            <a:r>
              <a:rPr lang="cs-CZ" sz="4000" err="1">
                <a:latin typeface="Segoe UI Light" pitchFamily="34" charset="0"/>
                <a:cs typeface="Segoe UI Light" pitchFamily="34" charset="0"/>
              </a:rPr>
              <a:t>First</a:t>
            </a:r>
            <a:endParaRPr lang="cs-CZ" sz="4000">
              <a:latin typeface="Segoe UI Light" pitchFamily="34" charset="0"/>
              <a:cs typeface="Segoe UI Light" pitchFamily="34" charset="0"/>
            </a:endParaRPr>
          </a:p>
          <a:p>
            <a:pPr marL="8001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cs-CZ" sz="3600">
                <a:latin typeface="Segoe UI Light" pitchFamily="34" charset="0"/>
                <a:cs typeface="Segoe UI Light" pitchFamily="34" charset="0"/>
              </a:rPr>
              <a:t>Pro založení databáze stačí</a:t>
            </a:r>
          </a:p>
          <a:p>
            <a:pPr marL="1257300" lvl="2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cs-CZ" sz="3600">
                <a:latin typeface="Segoe UI Light" pitchFamily="34" charset="0"/>
                <a:cs typeface="Segoe UI Light" pitchFamily="34" charset="0"/>
              </a:rPr>
              <a:t>Definovat entitu</a:t>
            </a:r>
          </a:p>
          <a:p>
            <a:pPr marL="1257300" lvl="2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cs-CZ" sz="3600">
                <a:latin typeface="Segoe UI Light" pitchFamily="34" charset="0"/>
                <a:cs typeface="Segoe UI Light" pitchFamily="34" charset="0"/>
              </a:rPr>
              <a:t>Přidat </a:t>
            </a:r>
            <a:r>
              <a:rPr lang="cs-CZ" sz="3600" err="1">
                <a:latin typeface="Segoe UI Light" pitchFamily="34" charset="0"/>
                <a:cs typeface="Segoe UI Light" pitchFamily="34" charset="0"/>
              </a:rPr>
              <a:t>DbSet</a:t>
            </a:r>
            <a:endParaRPr lang="cs-CZ" sz="3600">
              <a:latin typeface="Segoe UI Light" pitchFamily="34" charset="0"/>
              <a:cs typeface="Segoe UI Light" pitchFamily="34" charset="0"/>
            </a:endParaRPr>
          </a:p>
          <a:p>
            <a:pPr marL="1257300" lvl="2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3200" err="1">
                <a:solidFill>
                  <a:srgbClr val="000000"/>
                </a:solidFill>
                <a:latin typeface="Consolas" panose="020B0609020204030204" pitchFamily="49" charset="0"/>
              </a:rPr>
              <a:t>db.Database.EnsureCreated</a:t>
            </a:r>
            <a:r>
              <a:rPr lang="en-US" sz="32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1714500" lvl="3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800" err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Nezaji</a:t>
            </a:r>
            <a:r>
              <a:rPr lang="cs-CZ" sz="2800" err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šťuje</a:t>
            </a:r>
            <a:r>
              <a:rPr lang="cs-CZ" sz="280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že na databázi jsou aplikované migrace </a:t>
            </a:r>
          </a:p>
          <a:p>
            <a:pPr marL="8001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cs-CZ" sz="360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 dalších fázích je na místě přidat Migrace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01DCEE-5392-49D6-AEB7-18816F3A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29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B4A53A-A6E9-4962-9D3D-69AAEF95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0"/>
            <a:ext cx="10972800" cy="1143000"/>
          </a:xfrm>
        </p:spPr>
        <p:txBody>
          <a:bodyPr>
            <a:normAutofit/>
          </a:bodyPr>
          <a:lstStyle/>
          <a:p>
            <a:r>
              <a:rPr lang="cs-CZ"/>
              <a:t>Reálné aplikace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6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itle master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S2017_Docker" id="{CA4B04D9-8E2D-4C7D-84F7-ACE484B87357}" vid="{8C7A4DD4-70BB-454C-8064-B21E79DFCF0A}"/>
    </a:ext>
  </a:extLst>
</a:theme>
</file>

<file path=ppt/theme/theme2.xml><?xml version="1.0" encoding="utf-8"?>
<a:theme xmlns:a="http://schemas.openxmlformats.org/drawingml/2006/main" name="Basic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S2017_Docker" id="{CA4B04D9-8E2D-4C7D-84F7-ACE484B87357}" vid="{D60E7395-82D6-438F-B8F3-4AC414FF966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548DD4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Custom 2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548DD4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Custom 2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548DD4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9F92FA42F94D4FACB1440134F38CBA" ma:contentTypeVersion="11" ma:contentTypeDescription="Create a new document." ma:contentTypeScope="" ma:versionID="86e0bb6ddd7550504b5b38c43cdc1c9d">
  <xsd:schema xmlns:xsd="http://www.w3.org/2001/XMLSchema" xmlns:xs="http://www.w3.org/2001/XMLSchema" xmlns:p="http://schemas.microsoft.com/office/2006/metadata/properties" xmlns:ns2="de219177-7dbf-4b3a-b10c-9e182bef67ac" xmlns:ns3="de703118-1d83-4aec-8dbe-b2a62c8725d7" targetNamespace="http://schemas.microsoft.com/office/2006/metadata/properties" ma:root="true" ma:fieldsID="47b50263c9e1175537633905fcebdd81" ns2:_="" ns3:_="">
    <xsd:import namespace="de219177-7dbf-4b3a-b10c-9e182bef67ac"/>
    <xsd:import namespace="de703118-1d83-4aec-8dbe-b2a62c8725d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219177-7dbf-4b3a-b10c-9e182bef67a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703118-1d83-4aec-8dbe-b2a62c8725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FF6B83-C210-47F0-BEC3-681148CB021F}">
  <ds:schemaRefs>
    <ds:schemaRef ds:uri="de219177-7dbf-4b3a-b10c-9e182bef67ac"/>
    <ds:schemaRef ds:uri="de703118-1d83-4aec-8dbe-b2a62c8725d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37CE4F9-6395-4190-9D45-FE5E91A30081}">
  <ds:schemaRefs>
    <ds:schemaRef ds:uri="de219177-7dbf-4b3a-b10c-9e182bef67ac"/>
    <ds:schemaRef ds:uri="de703118-1d83-4aec-8dbe-b2a62c8725d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AD45AF7-F070-422A-9523-37C8E0C60F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DNC_Template_2018-Mirage</Template>
  <TotalTime>1564</TotalTime>
  <Words>4174</Words>
  <Application>Microsoft Office PowerPoint</Application>
  <PresentationFormat>Widescreen</PresentationFormat>
  <Paragraphs>678</Paragraphs>
  <Slides>90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90</vt:i4>
      </vt:variant>
    </vt:vector>
  </HeadingPairs>
  <TitlesOfParts>
    <vt:vector size="99" baseType="lpstr">
      <vt:lpstr>Arial</vt:lpstr>
      <vt:lpstr>Arial Unicode MS</vt:lpstr>
      <vt:lpstr>Calibri</vt:lpstr>
      <vt:lpstr>Consolas</vt:lpstr>
      <vt:lpstr>Segoe UI</vt:lpstr>
      <vt:lpstr>Segoe UI Light</vt:lpstr>
      <vt:lpstr>Segoe UI Semilight</vt:lpstr>
      <vt:lpstr>Title master</vt:lpstr>
      <vt:lpstr>Basic master</vt:lpstr>
      <vt:lpstr>Optimální používání EF CORE </vt:lpstr>
      <vt:lpstr>Úvod – EF Core</vt:lpstr>
      <vt:lpstr>Úvod – EF Core</vt:lpstr>
      <vt:lpstr>Úvod – EF Core</vt:lpstr>
      <vt:lpstr>Úvod – EF Core</vt:lpstr>
      <vt:lpstr>Úvod – Prehistorie</vt:lpstr>
      <vt:lpstr>Úvod – EF vs EF Core</vt:lpstr>
      <vt:lpstr>Rychlý začátek s EF Core Intro</vt:lpstr>
      <vt:lpstr>Úvod – EF Core přístupy</vt:lpstr>
      <vt:lpstr>Úvod – EF Core přístupy</vt:lpstr>
      <vt:lpstr>Code First - Model</vt:lpstr>
      <vt:lpstr>Code First - Model</vt:lpstr>
      <vt:lpstr>PowerPoint Presentation</vt:lpstr>
      <vt:lpstr>EF Core - Code First Sample1</vt:lpstr>
      <vt:lpstr>Code First – Views mapping</vt:lpstr>
      <vt:lpstr>EF Core – Mapování view Sample1</vt:lpstr>
      <vt:lpstr>Code First – Functions mapping</vt:lpstr>
      <vt:lpstr>EF Core – Mapování funkcí Sample1</vt:lpstr>
      <vt:lpstr>Kdy použít Code First a kdy Database first?</vt:lpstr>
      <vt:lpstr>Code First – Základní anotace</vt:lpstr>
      <vt:lpstr>Ukázka anotací Sample2</vt:lpstr>
      <vt:lpstr>EF Core Migrace</vt:lpstr>
      <vt:lpstr>EF Core Tools</vt:lpstr>
      <vt:lpstr>EF Core Tools</vt:lpstr>
      <vt:lpstr>EF Core Tools</vt:lpstr>
      <vt:lpstr>Ukázka migrací Sample3</vt:lpstr>
      <vt:lpstr>Code First – Model</vt:lpstr>
      <vt:lpstr>Code First - Model</vt:lpstr>
      <vt:lpstr>Chování při mazání Sample3</vt:lpstr>
      <vt:lpstr>Code First – Change tracker</vt:lpstr>
      <vt:lpstr>Code First – Change tracker</vt:lpstr>
      <vt:lpstr>EF Core – Transakce</vt:lpstr>
      <vt:lpstr>Transaction scope</vt:lpstr>
      <vt:lpstr>Historie</vt:lpstr>
      <vt:lpstr>Eager loading, Explicit loading, Keys generation Sample6</vt:lpstr>
      <vt:lpstr>Historie</vt:lpstr>
      <vt:lpstr>Optimistic concurrency, TPH i TPT Sample7</vt:lpstr>
      <vt:lpstr>Historie</vt:lpstr>
      <vt:lpstr>Historie</vt:lpstr>
      <vt:lpstr>Historie</vt:lpstr>
      <vt:lpstr>Table splitting Sample8</vt:lpstr>
      <vt:lpstr>Historie</vt:lpstr>
      <vt:lpstr>Owned types   Sample8</vt:lpstr>
      <vt:lpstr>Historie</vt:lpstr>
      <vt:lpstr>Model-level query filters a ukázka EF funkcí Sample9 a Sample13</vt:lpstr>
      <vt:lpstr>Historie</vt:lpstr>
      <vt:lpstr>Historie</vt:lpstr>
      <vt:lpstr>Lazy loading, Value converters Sample10</vt:lpstr>
      <vt:lpstr>Historie</vt:lpstr>
      <vt:lpstr>Entity constructors Sample10</vt:lpstr>
      <vt:lpstr>Den 2</vt:lpstr>
      <vt:lpstr>Historie</vt:lpstr>
      <vt:lpstr>Historie</vt:lpstr>
      <vt:lpstr>Restricted client evaluation, Asynchronní streamy Sample11</vt:lpstr>
      <vt:lpstr>Historie</vt:lpstr>
      <vt:lpstr>Interceptory Sample11</vt:lpstr>
      <vt:lpstr>Historie</vt:lpstr>
      <vt:lpstr>Historie</vt:lpstr>
      <vt:lpstr>Historie</vt:lpstr>
      <vt:lpstr>Split query, filtered include, ToSqlQuery(), ToFunction() Sample12</vt:lpstr>
      <vt:lpstr>Historie</vt:lpstr>
      <vt:lpstr>DbContextFactory Sample13</vt:lpstr>
      <vt:lpstr>Historie</vt:lpstr>
      <vt:lpstr>Historie</vt:lpstr>
      <vt:lpstr>Property bag entity types Sample14</vt:lpstr>
      <vt:lpstr>Historie</vt:lpstr>
      <vt:lpstr>Historie</vt:lpstr>
      <vt:lpstr>Historie</vt:lpstr>
      <vt:lpstr>Historie</vt:lpstr>
      <vt:lpstr>EF Core 5.0 vs Entity Framework 6.4</vt:lpstr>
      <vt:lpstr>Chybí v EF Core</vt:lpstr>
      <vt:lpstr>Nevýhody model first přístupu</vt:lpstr>
      <vt:lpstr>Pouze v EF Core 5.0</vt:lpstr>
      <vt:lpstr>Pouze v EF Core 5.0</vt:lpstr>
      <vt:lpstr>Entity Framework vs EF Core - Migrace</vt:lpstr>
      <vt:lpstr>Rozdíly v migracích Sample 4 a 5</vt:lpstr>
      <vt:lpstr>Entity Framework vs EF Core – Lazy Loading</vt:lpstr>
      <vt:lpstr>Entity Framework vs EF Core – Client Evaluation</vt:lpstr>
      <vt:lpstr>Entity Framework vs EF Core – Založení databáze a migrace</vt:lpstr>
      <vt:lpstr>Entity Framework vs EF Core – Založení databáze a migrace</vt:lpstr>
      <vt:lpstr>Přepsání existující aplikace s použitím EF Core</vt:lpstr>
      <vt:lpstr>Kdy EF Core využít</vt:lpstr>
      <vt:lpstr>Kdy se EF Core vyhnout</vt:lpstr>
      <vt:lpstr>Kdy se EF Core vyhnout</vt:lpstr>
      <vt:lpstr>Kdy se EF Core vyhnout</vt:lpstr>
      <vt:lpstr>Ukázka typických chyb při použití EF Core </vt:lpstr>
      <vt:lpstr>Ukázka typických chyb při použití EF Core </vt:lpstr>
      <vt:lpstr>Ukázka typických chyb při použití EF Core </vt:lpstr>
      <vt:lpstr>Doporučení při použití EF Core</vt:lpstr>
      <vt:lpstr>Reálné aplikace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Optimální používání EF v  .NET CORE Den 1</dc:title>
  <dc:creator>Maxim Dužij</dc:creator>
  <cp:lastModifiedBy>Maxim Duzij</cp:lastModifiedBy>
  <cp:revision>3</cp:revision>
  <dcterms:created xsi:type="dcterms:W3CDTF">2021-08-16T16:34:38Z</dcterms:created>
  <dcterms:modified xsi:type="dcterms:W3CDTF">2021-09-09T11:33:30Z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0x010100C99F92FA42F94D4FACB1440134F38CBA</vt:lpwstr>
  </property>
</Properties>
</file>