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73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18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9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511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7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3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0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570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22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4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69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03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D5AEB-D255-4984-9FC7-BEE1261D3868}" type="datetimeFigureOut">
              <a:rPr lang="sl-SI" smtClean="0"/>
              <a:t>21.9.2021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12041-2EE8-4EFF-9FE4-C03E04FC4A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61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3600" dirty="0" smtClean="0"/>
              <a:t>Nejc Duščak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Realne opcije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48790"/>
          </a:xfrm>
        </p:spPr>
        <p:txBody>
          <a:bodyPr/>
          <a:lstStyle/>
          <a:p>
            <a:r>
              <a:rPr lang="sl-SI" dirty="0" smtClean="0"/>
              <a:t>Delo diplomskega seminarja</a:t>
            </a:r>
          </a:p>
          <a:p>
            <a:r>
              <a:rPr lang="sl-SI" dirty="0" smtClean="0"/>
              <a:t>Mentor: izr. prof. dr. Janez Bernik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8202756" y="5003918"/>
            <a:ext cx="234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Ljubljana, 2021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917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Osnovno ogrodje realnih opcij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Osnovno razumevanje realnih opcij ustvari občutek, da obstaja tudi vrednost v primeru čakanja</a:t>
            </a:r>
          </a:p>
          <a:p>
            <a:r>
              <a:rPr lang="sl-SI" dirty="0" smtClean="0"/>
              <a:t>Investicije ni potrebno izvesti ob prvem možnem času</a:t>
            </a:r>
          </a:p>
          <a:p>
            <a:r>
              <a:rPr lang="sl-SI" dirty="0" smtClean="0"/>
              <a:t>Obstaja dodana vrednost v primeru, da investicijo zakasnimo</a:t>
            </a:r>
          </a:p>
          <a:p>
            <a:r>
              <a:rPr lang="sl-SI" dirty="0" smtClean="0"/>
              <a:t>Managerji imajo prav tako možnost zamenjave produkta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72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Razširitev ogrodja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Čakanje ima tudi svoje negativne posledice</a:t>
            </a:r>
          </a:p>
          <a:p>
            <a:r>
              <a:rPr lang="sl-SI" dirty="0" smtClean="0"/>
              <a:t>Razlikovanje med tržnim in privatnim tveganjem</a:t>
            </a:r>
          </a:p>
          <a:p>
            <a:r>
              <a:rPr lang="sl-SI" dirty="0" smtClean="0"/>
              <a:t>Stroški niso znani že pred začetkom investicije</a:t>
            </a:r>
          </a:p>
          <a:p>
            <a:r>
              <a:rPr lang="sl-SI" dirty="0" smtClean="0"/>
              <a:t>Vrednost sredstev določena tudi glede na marketinške lastnosti podjetja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93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Vrste in uporaba realnih opcij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Uporaba razširjenega NSV pravila</a:t>
                </a:r>
              </a:p>
              <a:p>
                <a:r>
                  <a:rPr lang="sl-SI" dirty="0" smtClean="0"/>
                  <a:t>Osnovna naloga</a:t>
                </a:r>
              </a:p>
              <a:p>
                <a:pPr lvl="1"/>
                <a:r>
                  <a:rPr lang="sl-SI" dirty="0" smtClean="0"/>
                  <a:t>Želimo vrednotit investicijo z začetnim vložkom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sl-SI" dirty="0" smtClean="0"/>
                  <a:t> mio €. Investicija bo v naslednjem letu prinesla 180 mio €, v primeru dobrega razvoja, in 60 mio € v primeru slabega. Verjetnost dobrega razvoja je enaka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sl-SI" dirty="0" smtClean="0"/>
              </a:p>
              <a:p>
                <a:pPr lvl="1"/>
                <a:r>
                  <a:rPr lang="sl-SI" dirty="0" smtClean="0"/>
                  <a:t>S pomočjo identičnega vrednostnega papirja izračunamo stopnjo donosa </a:t>
                </a:r>
              </a:p>
              <a:p>
                <a:pPr marL="457200" lvl="1" indent="0">
                  <a:buNone/>
                </a:pPr>
                <a:r>
                  <a:rPr lang="sl-SI" dirty="0" smtClean="0"/>
                  <a:t>k= 0,2</a:t>
                </a: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Metoda pogojnih terjatev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2043906"/>
            <a:ext cx="10515600" cy="4351338"/>
          </a:xfrm>
        </p:spPr>
        <p:txBody>
          <a:bodyPr/>
          <a:lstStyle/>
          <a:p>
            <a:r>
              <a:rPr lang="sl-SI" dirty="0" smtClean="0"/>
              <a:t>Omogoča izračun dodane vrednosti, ki jo prinaša uporaba fleksibilnosti</a:t>
            </a:r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8" y="3015812"/>
            <a:ext cx="6163267" cy="24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Opcija čas investiranja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Podjetje ima enoletno licenco, ki omogoča zamik investicije</a:t>
            </a:r>
          </a:p>
          <a:p>
            <a:r>
              <a:rPr lang="sl-SI" dirty="0" smtClean="0"/>
              <a:t>Želimo ugotoviti vrednost licence</a:t>
            </a:r>
          </a:p>
          <a:p>
            <a:r>
              <a:rPr lang="sl-SI" dirty="0" smtClean="0"/>
              <a:t>Opcijo </a:t>
            </a:r>
            <a:r>
              <a:rPr lang="sl-SI" smtClean="0"/>
              <a:t>bomo izkoristili </a:t>
            </a:r>
            <a:r>
              <a:rPr lang="sl-SI" dirty="0" smtClean="0"/>
              <a:t>v primeru, da bodo tržne razmere čez </a:t>
            </a:r>
            <a:r>
              <a:rPr lang="sl-SI" dirty="0" err="1" smtClean="0"/>
              <a:t>enlo</a:t>
            </a:r>
            <a:r>
              <a:rPr lang="sl-SI" dirty="0" smtClean="0"/>
              <a:t> leto ugodne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633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Opcija zožitve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Začetna investicija bo porabljena naslednje leto in sicer 50 mio € takoj in dodatnih 58,32 mio € v naslednjem letu</a:t>
            </a:r>
          </a:p>
          <a:p>
            <a:r>
              <a:rPr lang="sl-SI" dirty="0" smtClean="0"/>
              <a:t>Manager ima možnost prepoloviti proizvodnjo in vrednost investicije. Tako bo naslednje leto </a:t>
            </a:r>
            <a:r>
              <a:rPr lang="sl-SI" smtClean="0"/>
              <a:t>investiral zgolj 25 mio €</a:t>
            </a:r>
          </a:p>
        </p:txBody>
      </p:sp>
    </p:spTree>
    <p:extLst>
      <p:ext uri="{BB962C8B-B14F-4D97-AF65-F5344CB8AC3E}">
        <p14:creationId xmlns:p14="http://schemas.microsoft.com/office/powerpoint/2010/main" val="238977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Investicije so zelo pomemben del vsakega podjetja</a:t>
            </a:r>
          </a:p>
          <a:p>
            <a:r>
              <a:rPr lang="sl-SI" dirty="0" smtClean="0"/>
              <a:t>Skozi zgodovino so se izoblikovali številni modeli vrednotenja</a:t>
            </a:r>
          </a:p>
          <a:p>
            <a:r>
              <a:rPr lang="sl-SI" dirty="0" smtClean="0"/>
              <a:t>Pomembno je za podjetje, da sprejema dobre in predvsem uspešne investicije, saj to poveča vrednost podjetja in premoženje delničarjev</a:t>
            </a:r>
          </a:p>
          <a:p>
            <a:r>
              <a:rPr lang="sl-SI" dirty="0" smtClean="0"/>
              <a:t>Investicijske metode pomembne pri prepričevanju investitorjev in utemeljevanju smiselnosti investicije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38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Sestavni deli vsake investicije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sl-SI" dirty="0" smtClean="0"/>
              <a:t>Načrtovanje investicije: identifikacija problema in iskanje rešitev, ki privedejo do predlogov (finančno vrednotenje)</a:t>
            </a:r>
          </a:p>
          <a:p>
            <a:pPr marL="514350" indent="-514350">
              <a:buFont typeface="+mj-lt"/>
              <a:buAutoNum type="arabicParenR"/>
            </a:pPr>
            <a:r>
              <a:rPr lang="sl-SI" dirty="0" smtClean="0"/>
              <a:t>Izvedba investicijskega projekta: odvijanje dejavnosti, ki so neposredno povezane z investicijo</a:t>
            </a:r>
          </a:p>
          <a:p>
            <a:pPr marL="514350" indent="-514350">
              <a:buFont typeface="+mj-lt"/>
              <a:buAutoNum type="arabicParenR"/>
            </a:pPr>
            <a:r>
              <a:rPr lang="sl-SI" dirty="0" smtClean="0"/>
              <a:t>Nadzor in ukrepanje: nadzor nad izdatki in ustvarjenim donosom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48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303"/>
          </a:xfrm>
        </p:spPr>
        <p:txBody>
          <a:bodyPr/>
          <a:lstStyle/>
          <a:p>
            <a:r>
              <a:rPr lang="sl-SI" dirty="0" smtClean="0"/>
              <a:t>Tradicionalni modeli vrednotenja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964323" y="1293018"/>
            <a:ext cx="10515600" cy="5092015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Metoda neto sedanje vrednosti (NSV)</a:t>
            </a:r>
          </a:p>
          <a:p>
            <a:pPr lvl="1"/>
            <a:r>
              <a:rPr lang="sl-SI" dirty="0" smtClean="0"/>
              <a:t>Uporabljamo načelo neto sedanje vrednosti</a:t>
            </a:r>
          </a:p>
          <a:p>
            <a:pPr lvl="1"/>
            <a:endParaRPr lang="sl-SI" dirty="0" smtClean="0"/>
          </a:p>
          <a:p>
            <a:pPr lvl="1"/>
            <a:endParaRPr lang="sl-SI" dirty="0"/>
          </a:p>
          <a:p>
            <a:pPr lvl="1"/>
            <a:endParaRPr lang="sl-SI" dirty="0" smtClean="0"/>
          </a:p>
          <a:p>
            <a:r>
              <a:rPr lang="sl-SI" dirty="0" smtClean="0"/>
              <a:t>Interna stopnja donosa</a:t>
            </a:r>
          </a:p>
          <a:p>
            <a:pPr lvl="1"/>
            <a:r>
              <a:rPr lang="sl-SI" dirty="0" smtClean="0"/>
              <a:t>Kolikšna je notranja stopnja donosa</a:t>
            </a:r>
          </a:p>
          <a:p>
            <a:pPr lvl="1"/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 smtClean="0"/>
          </a:p>
          <a:p>
            <a:pPr lvl="1"/>
            <a:endParaRPr lang="sl-SI" dirty="0"/>
          </a:p>
          <a:p>
            <a:r>
              <a:rPr lang="sl-SI" dirty="0" smtClean="0"/>
              <a:t>Doba povračila</a:t>
            </a:r>
          </a:p>
          <a:p>
            <a:pPr lvl="1"/>
            <a:r>
              <a:rPr lang="sl-SI" dirty="0" smtClean="0"/>
              <a:t>Število let v katerih se nam bo vložek povrnil</a:t>
            </a:r>
          </a:p>
          <a:p>
            <a:endParaRPr lang="sl-SI" dirty="0" smtClean="0"/>
          </a:p>
          <a:p>
            <a:pPr lvl="1"/>
            <a:endParaRPr lang="sl-SI" dirty="0" smtClean="0"/>
          </a:p>
          <a:p>
            <a:pPr lvl="1"/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67" y="2075082"/>
            <a:ext cx="6511166" cy="90487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30" y="4017143"/>
            <a:ext cx="6370911" cy="10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značba mesta vsebin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182770"/>
              </p:ext>
            </p:extLst>
          </p:nvPr>
        </p:nvGraphicFramePr>
        <p:xfrm>
          <a:off x="838200" y="764188"/>
          <a:ext cx="10515600" cy="520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72868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Predpostavke tradicionalnih modelov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Realnost</a:t>
                      </a:r>
                      <a:endParaRPr lang="sl-SI" dirty="0"/>
                    </a:p>
                  </a:txBody>
                  <a:tcPr/>
                </a:tc>
              </a:tr>
              <a:tr h="572868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Ko investicijo zaženemo, jo pustimo pri miru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Investicija se spremlja skozi celoten življenjski cikel</a:t>
                      </a:r>
                      <a:endParaRPr lang="sl-SI" dirty="0"/>
                    </a:p>
                  </a:txBody>
                  <a:tcPr/>
                </a:tc>
              </a:tr>
              <a:tr h="988785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Prihodnji denarni tokovi so napovedljivi in točni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Zaradi tveganja je ocena prihodnjih denarnih tokov otežena</a:t>
                      </a:r>
                      <a:endParaRPr lang="sl-SI" dirty="0"/>
                    </a:p>
                  </a:txBody>
                  <a:tcPr/>
                </a:tc>
              </a:tr>
              <a:tr h="988785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Diskontna stopnja upošteva vsa tveganja,</a:t>
                      </a:r>
                      <a:r>
                        <a:rPr lang="sl-SI" baseline="0" dirty="0" smtClean="0"/>
                        <a:t> ki so prisotna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Tveganje se skozi čas spreminja, zato težko</a:t>
                      </a:r>
                      <a:r>
                        <a:rPr lang="sl-SI" baseline="0" dirty="0" smtClean="0"/>
                        <a:t> določimo pravilno diskontno stopnjo</a:t>
                      </a:r>
                      <a:endParaRPr lang="sl-SI" dirty="0"/>
                    </a:p>
                  </a:txBody>
                  <a:tcPr/>
                </a:tc>
              </a:tr>
              <a:tr h="988785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Vsi faktorji, ki bi lahko vplivali na investicije, so upoštevani v denarnem</a:t>
                      </a:r>
                      <a:r>
                        <a:rPr lang="sl-SI" baseline="0" dirty="0" smtClean="0"/>
                        <a:t> toku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Težko je napovedati in upoštevati vse denarne tokove,</a:t>
                      </a:r>
                      <a:r>
                        <a:rPr lang="sl-SI" baseline="0" dirty="0" smtClean="0"/>
                        <a:t> ki bodo nastali kot posledica investicije</a:t>
                      </a:r>
                      <a:endParaRPr lang="sl-SI" dirty="0"/>
                    </a:p>
                  </a:txBody>
                  <a:tcPr/>
                </a:tc>
              </a:tr>
              <a:tr h="1088232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Nepoznani, nemerljivi</a:t>
                      </a:r>
                      <a:r>
                        <a:rPr lang="sl-SI" baseline="0" dirty="0" smtClean="0"/>
                        <a:t> in neopredmeteno faktorji so enaki 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Neopredmetena sredstva predstavljajo pomemben del sredstev</a:t>
                      </a:r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3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Finančne opcije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Pogodba pri kateri ima kupec možnost odločitve</a:t>
            </a:r>
          </a:p>
          <a:p>
            <a:r>
              <a:rPr lang="sl-SI" dirty="0" smtClean="0"/>
              <a:t>Možen je nakup in prodaja osnovnega premoženja</a:t>
            </a:r>
          </a:p>
          <a:p>
            <a:r>
              <a:rPr lang="sl-SI" dirty="0" smtClean="0"/>
              <a:t>Nakupna in prodajna opcija</a:t>
            </a:r>
          </a:p>
          <a:p>
            <a:r>
              <a:rPr lang="sl-SI" dirty="0" smtClean="0"/>
              <a:t>Glede na čas izvršitve ločimo več vrst opcij:</a:t>
            </a:r>
          </a:p>
          <a:p>
            <a:pPr lvl="1"/>
            <a:r>
              <a:rPr lang="sl-SI" dirty="0" smtClean="0"/>
              <a:t>Evropska opcija</a:t>
            </a:r>
          </a:p>
          <a:p>
            <a:pPr lvl="1"/>
            <a:r>
              <a:rPr lang="sl-SI" dirty="0" smtClean="0"/>
              <a:t>Ameriška opcija</a:t>
            </a:r>
          </a:p>
          <a:p>
            <a:pPr lvl="1"/>
            <a:r>
              <a:rPr lang="sl-SI" dirty="0" smtClean="0"/>
              <a:t>Eksotična opcija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102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Izplačila opcij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58917" y="1690688"/>
            <a:ext cx="10515600" cy="4351338"/>
          </a:xfrm>
        </p:spPr>
        <p:txBody>
          <a:bodyPr/>
          <a:lstStyle/>
          <a:p>
            <a:r>
              <a:rPr lang="sl-SI" dirty="0" smtClean="0"/>
              <a:t>Evropska opcija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Ameriška opcija</a:t>
            </a:r>
          </a:p>
          <a:p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/>
          <a:srcRect t="9219"/>
          <a:stretch/>
        </p:blipFill>
        <p:spPr>
          <a:xfrm>
            <a:off x="1452661" y="2333297"/>
            <a:ext cx="5566444" cy="139721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61" y="4554866"/>
            <a:ext cx="5692109" cy="12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4" name="Označba mesta vsebin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91807"/>
              </p:ext>
            </p:extLst>
          </p:nvPr>
        </p:nvGraphicFramePr>
        <p:xfrm>
          <a:off x="1295400" y="1112109"/>
          <a:ext cx="9601200" cy="457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Finančne opcije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Realne opcije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Kratka dospelost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Daljša dospelost</a:t>
                      </a:r>
                      <a:endParaRPr lang="sl-SI" dirty="0"/>
                    </a:p>
                  </a:txBody>
                  <a:tcPr marL="83489" marR="83489"/>
                </a:tc>
              </a:tr>
              <a:tr h="935242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Vrednost opcije ne moremo kontrolirati</a:t>
                      </a:r>
                      <a:r>
                        <a:rPr lang="sl-SI" baseline="0" dirty="0" smtClean="0"/>
                        <a:t> z manipulacijo cene delnic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Vrednost opcije se lahko poveča z dobrimi odločitvami managementa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Vrednosti</a:t>
                      </a:r>
                      <a:r>
                        <a:rPr lang="sl-SI" baseline="0" dirty="0" smtClean="0"/>
                        <a:t> opcij so </a:t>
                      </a:r>
                      <a:r>
                        <a:rPr lang="sl-SI" baseline="0" dirty="0" err="1" smtClean="0"/>
                        <a:t>ponavadi</a:t>
                      </a:r>
                      <a:r>
                        <a:rPr lang="sl-SI" baseline="0" dirty="0" smtClean="0"/>
                        <a:t> manjše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 smtClean="0"/>
                        <a:t>Ponavadi</a:t>
                      </a:r>
                      <a:r>
                        <a:rPr lang="sl-SI" dirty="0" smtClean="0"/>
                        <a:t> gre za večmilijonske</a:t>
                      </a:r>
                      <a:r>
                        <a:rPr lang="sl-SI" baseline="0" dirty="0" smtClean="0"/>
                        <a:t> odločitve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Na trgu že več desetletij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Uporabljamo jih v zadnjem desetletju</a:t>
                      </a:r>
                      <a:endParaRPr lang="sl-SI" dirty="0"/>
                    </a:p>
                  </a:txBody>
                  <a:tcPr marL="83489" marR="83489"/>
                </a:tc>
              </a:tr>
              <a:tr h="935242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Management nima vpliva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 smtClean="0"/>
                        <a:t>Managementske</a:t>
                      </a:r>
                      <a:r>
                        <a:rPr lang="sl-SI" baseline="0" dirty="0" smtClean="0"/>
                        <a:t> odločitve vplivajo na vrednost realnih opcij</a:t>
                      </a:r>
                      <a:endParaRPr lang="sl-SI" dirty="0"/>
                    </a:p>
                  </a:txBody>
                  <a:tcPr marL="83489" marR="83489"/>
                </a:tc>
              </a:tr>
              <a:tr h="541846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Tržne spremenljivke</a:t>
                      </a:r>
                      <a:r>
                        <a:rPr lang="sl-SI" baseline="0" dirty="0" smtClean="0"/>
                        <a:t> ne vplivajo na vrednost opcije</a:t>
                      </a:r>
                      <a:endParaRPr lang="sl-SI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Trg vpliva na vrednost</a:t>
                      </a:r>
                      <a:endParaRPr lang="sl-SI" dirty="0"/>
                    </a:p>
                  </a:txBody>
                  <a:tcPr marL="83489" marR="834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3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Realne opcije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Zakaj so realne opcije pomembne?</a:t>
            </a:r>
          </a:p>
          <a:p>
            <a:pPr lvl="1"/>
            <a:r>
              <a:rPr lang="sl-SI" dirty="0" smtClean="0"/>
              <a:t>Upoštevajo možnost številnih odločitev, kot posledica visokega tveganja in izbiro optimalne strategije</a:t>
            </a:r>
          </a:p>
          <a:p>
            <a:pPr lvl="1"/>
            <a:r>
              <a:rPr lang="sl-SI" dirty="0" smtClean="0"/>
              <a:t>Omogočajo vrednotenje investicij, ki se bodo začele v prihodnosti</a:t>
            </a:r>
          </a:p>
          <a:p>
            <a:pPr lvl="1"/>
            <a:r>
              <a:rPr lang="sl-SI" dirty="0" smtClean="0"/>
              <a:t>Upoštevajo številne faktorje, ki privedejo do boljše ocene investicije</a:t>
            </a:r>
          </a:p>
          <a:p>
            <a:pPr lvl="1"/>
            <a:r>
              <a:rPr lang="sl-SI" dirty="0" smtClean="0"/>
              <a:t>U</a:t>
            </a:r>
            <a:r>
              <a:rPr lang="sl-SI" dirty="0" smtClean="0"/>
              <a:t>poštevajo </a:t>
            </a:r>
            <a:r>
              <a:rPr lang="sl-SI" dirty="0" smtClean="0"/>
              <a:t>managersko fleksibilnost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614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ravno">
  <a:themeElements>
    <a:clrScheme name="Naravn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Naravn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rav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</TotalTime>
  <Words>567</Words>
  <Application>Microsoft Office PowerPoint</Application>
  <PresentationFormat>Širokozaslonsko</PresentationFormat>
  <Paragraphs>99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Garamond</vt:lpstr>
      <vt:lpstr>Naravno</vt:lpstr>
      <vt:lpstr>Nejc Duščak Realne opcije</vt:lpstr>
      <vt:lpstr>Uvod </vt:lpstr>
      <vt:lpstr>Sestavni deli vsake investicije</vt:lpstr>
      <vt:lpstr>Tradicionalni modeli vrednotenja</vt:lpstr>
      <vt:lpstr>PowerPointova predstavitev</vt:lpstr>
      <vt:lpstr>Finančne opcije</vt:lpstr>
      <vt:lpstr>Izplačila opcij</vt:lpstr>
      <vt:lpstr>PowerPointova predstavitev</vt:lpstr>
      <vt:lpstr>Realne opcije</vt:lpstr>
      <vt:lpstr>Osnovno ogrodje realnih opcij</vt:lpstr>
      <vt:lpstr>Razširitev ogrodja</vt:lpstr>
      <vt:lpstr>Vrste in uporaba realnih opcij</vt:lpstr>
      <vt:lpstr>Metoda pogojnih terjatev</vt:lpstr>
      <vt:lpstr>Opcija čas investiranja</vt:lpstr>
      <vt:lpstr>Opcija zožitve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13</cp:revision>
  <dcterms:created xsi:type="dcterms:W3CDTF">2021-09-20T09:34:53Z</dcterms:created>
  <dcterms:modified xsi:type="dcterms:W3CDTF">2021-09-21T06:41:59Z</dcterms:modified>
</cp:coreProperties>
</file>