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68" r:id="rId24"/>
    <p:sldId id="269" r:id="rId25"/>
    <p:sldId id="270" r:id="rId26"/>
    <p:sldId id="271" r:id="rId27"/>
    <p:sldId id="272" r:id="rId28"/>
    <p:sldId id="283" r:id="rId29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l-SI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Odhodki</c:v>
                </c:pt>
              </c:strCache>
            </c:strRef>
          </c:tx>
          <c:invertIfNegative val="0"/>
          <c:cat>
            <c:numRef>
              <c:f>Sheet1!$C$14:$I$14</c:f>
              <c:numCache>
                <c:formatCode>General</c:formatCode>
                <c:ptCount val="7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</c:numCache>
            </c:numRef>
          </c:cat>
          <c:val>
            <c:numRef>
              <c:f>Sheet1!$C$15:$I$15</c:f>
              <c:numCache>
                <c:formatCode>General</c:formatCode>
                <c:ptCount val="7"/>
                <c:pt idx="0">
                  <c:v>4999.32</c:v>
                </c:pt>
                <c:pt idx="1">
                  <c:v>9182.2099999999991</c:v>
                </c:pt>
                <c:pt idx="2">
                  <c:v>14461.25</c:v>
                </c:pt>
                <c:pt idx="3">
                  <c:v>17892.05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CAF-4D0D-8458-52129739BF5D}"/>
            </c:ext>
          </c:extLst>
        </c:ser>
        <c:ser>
          <c:idx val="1"/>
          <c:order val="1"/>
          <c:tx>
            <c:strRef>
              <c:f>Sheet1!$B$16</c:f>
              <c:strCache>
                <c:ptCount val="1"/>
                <c:pt idx="0">
                  <c:v>Pričakovani odhodki</c:v>
                </c:pt>
              </c:strCache>
            </c:strRef>
          </c:tx>
          <c:invertIfNegative val="0"/>
          <c:cat>
            <c:numRef>
              <c:f>Sheet1!$C$14:$I$14</c:f>
              <c:numCache>
                <c:formatCode>General</c:formatCode>
                <c:ptCount val="7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</c:numCache>
            </c:numRef>
          </c:cat>
          <c:val>
            <c:numRef>
              <c:f>Sheet1!$C$16:$I$16</c:f>
              <c:numCache>
                <c:formatCode>General</c:formatCode>
                <c:ptCount val="7"/>
                <c:pt idx="4">
                  <c:v>22623.014999999999</c:v>
                </c:pt>
                <c:pt idx="5">
                  <c:v>27018.738000000001</c:v>
                </c:pt>
                <c:pt idx="6">
                  <c:v>31414.461000000003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CAF-4D0D-8458-52129739BF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1461632"/>
        <c:axId val="191969536"/>
      </c:barChart>
      <c:catAx>
        <c:axId val="191461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91969536"/>
        <c:crosses val="autoZero"/>
        <c:auto val="1"/>
        <c:lblAlgn val="ctr"/>
        <c:lblOffset val="100"/>
        <c:noMultiLvlLbl val="0"/>
      </c:catAx>
      <c:valAx>
        <c:axId val="191969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14616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l-SI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Poslovni odhodki skupaj</c:v>
                </c:pt>
              </c:strCache>
            </c:strRef>
          </c:tx>
          <c:invertIfNegative val="0"/>
          <c:cat>
            <c:numRef>
              <c:f>Sheet1!$C$4:$I$4</c:f>
              <c:numCache>
                <c:formatCode>General</c:formatCode>
                <c:ptCount val="7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</c:numCache>
            </c:numRef>
          </c:cat>
          <c:val>
            <c:numRef>
              <c:f>Sheet1!$C$5:$I$5</c:f>
              <c:numCache>
                <c:formatCode>General</c:formatCode>
                <c:ptCount val="7"/>
                <c:pt idx="0">
                  <c:v>7098.11</c:v>
                </c:pt>
                <c:pt idx="1">
                  <c:v>12893.23</c:v>
                </c:pt>
                <c:pt idx="2">
                  <c:v>18139.04</c:v>
                </c:pt>
                <c:pt idx="3">
                  <c:v>21502.04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178-422F-B3DA-E651C6156B59}"/>
            </c:ext>
          </c:extLst>
        </c:ser>
        <c:ser>
          <c:idx val="1"/>
          <c:order val="1"/>
          <c:tx>
            <c:strRef>
              <c:f>Sheet1!$B$6</c:f>
              <c:strCache>
                <c:ptCount val="1"/>
                <c:pt idx="0">
                  <c:v>Pričakovani poslovni odhodki skupaj</c:v>
                </c:pt>
              </c:strCache>
            </c:strRef>
          </c:tx>
          <c:invertIfNegative val="0"/>
          <c:cat>
            <c:numRef>
              <c:f>Sheet1!$C$4:$I$4</c:f>
              <c:numCache>
                <c:formatCode>General</c:formatCode>
                <c:ptCount val="7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</c:numCache>
            </c:numRef>
          </c:cat>
          <c:val>
            <c:numRef>
              <c:f>Sheet1!$C$6:$I$6</c:f>
              <c:numCache>
                <c:formatCode>General</c:formatCode>
                <c:ptCount val="7"/>
                <c:pt idx="4">
                  <c:v>27022.505000000005</c:v>
                </c:pt>
                <c:pt idx="5">
                  <c:v>31868.264999999999</c:v>
                </c:pt>
                <c:pt idx="6">
                  <c:v>36714.025000000001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178-422F-B3DA-E651C6156B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1283072"/>
        <c:axId val="161738752"/>
      </c:barChart>
      <c:catAx>
        <c:axId val="161283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1738752"/>
        <c:crosses val="autoZero"/>
        <c:auto val="1"/>
        <c:lblAlgn val="ctr"/>
        <c:lblOffset val="100"/>
        <c:noMultiLvlLbl val="0"/>
      </c:catAx>
      <c:valAx>
        <c:axId val="1617387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12830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l-SI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Sheet1!$B$24</c:f>
              <c:strCache>
                <c:ptCount val="1"/>
                <c:pt idx="0">
                  <c:v>Raziskave &amp; Razvoj</c:v>
                </c:pt>
              </c:strCache>
            </c:strRef>
          </c:tx>
          <c:invertIfNegative val="0"/>
          <c:cat>
            <c:numRef>
              <c:f>Sheet1!$C$23:$F$23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Sheet1!$C$24:$F$24</c:f>
              <c:numCache>
                <c:formatCode>General</c:formatCode>
                <c:ptCount val="4"/>
                <c:pt idx="0">
                  <c:v>772.12</c:v>
                </c:pt>
                <c:pt idx="1">
                  <c:v>1326.88</c:v>
                </c:pt>
                <c:pt idx="2">
                  <c:v>1212.0899999999999</c:v>
                </c:pt>
                <c:pt idx="3">
                  <c:v>1171.6300000000001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8EE-43A7-87CB-A84A180F97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083456"/>
        <c:axId val="145375616"/>
      </c:barChart>
      <c:catAx>
        <c:axId val="126083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5375616"/>
        <c:crosses val="autoZero"/>
        <c:auto val="1"/>
        <c:lblAlgn val="ctr"/>
        <c:lblOffset val="100"/>
        <c:noMultiLvlLbl val="0"/>
      </c:catAx>
      <c:valAx>
        <c:axId val="145375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60834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 dirty="0"/>
          </a:p>
        </p:txBody>
      </p:sp>
      <p:sp>
        <p:nvSpPr>
          <p:cNvPr id="3" name="Ograd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EA2A4-5C18-4496-A4F8-ED3C7794A678}" type="datetimeFigureOut">
              <a:rPr lang="sl-SI" smtClean="0"/>
              <a:t>16. 05. 2020</a:t>
            </a:fld>
            <a:endParaRPr lang="sl-SI" dirty="0"/>
          </a:p>
        </p:txBody>
      </p:sp>
      <p:sp>
        <p:nvSpPr>
          <p:cNvPr id="4" name="Ograd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 dirty="0"/>
          </a:p>
        </p:txBody>
      </p:sp>
      <p:sp>
        <p:nvSpPr>
          <p:cNvPr id="5" name="Ograda opomb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 dirty="0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45E61-6908-4206-BBC7-F3D155D1BE41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33987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grad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45E61-6908-4206-BBC7-F3D155D1BE41}" type="slidenum">
              <a:rPr lang="sl-SI" smtClean="0"/>
              <a:t>8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0876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grada datum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4888C0-B25B-4A67-9C36-B83635FC9DBD}" type="datetimeFigureOut">
              <a:rPr lang="sl-SI" smtClean="0"/>
              <a:t>16. 05. 2020</a:t>
            </a:fld>
            <a:endParaRPr lang="sl-SI" dirty="0"/>
          </a:p>
        </p:txBody>
      </p:sp>
      <p:sp>
        <p:nvSpPr>
          <p:cNvPr id="17" name="Ograda no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 dirty="0"/>
          </a:p>
        </p:txBody>
      </p:sp>
      <p:sp>
        <p:nvSpPr>
          <p:cNvPr id="29" name="Ograda številke diapozitiva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A5F059-8DC7-4F49-83FB-B9FC1FEA2F1E}" type="slidenum">
              <a:rPr lang="sl-SI" smtClean="0"/>
              <a:t>‹#›</a:t>
            </a:fld>
            <a:endParaRPr lang="sl-SI" dirty="0"/>
          </a:p>
        </p:txBody>
      </p:sp>
      <p:sp>
        <p:nvSpPr>
          <p:cNvPr id="32" name="Pravokotnik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9" name="Pravokotnik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Pravokotnik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Pravokotnik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2" name="Pravokotnik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Naslov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9" name="Podnaslov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l-SI" smtClean="0"/>
              <a:t>Uredite slog podnaslova matrice</a:t>
            </a:r>
            <a:endParaRPr kumimoji="0" lang="en-US"/>
          </a:p>
        </p:txBody>
      </p:sp>
      <p:sp>
        <p:nvSpPr>
          <p:cNvPr id="56" name="Pravokotnik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5" name="Pravokotnik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6" name="Pravokotnik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7" name="Pravokotnik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4888C0-B25B-4A67-9C36-B83635FC9DBD}" type="datetimeFigureOut">
              <a:rPr lang="sl-SI" smtClean="0"/>
              <a:t>16. 05. 2020</a:t>
            </a:fld>
            <a:endParaRPr lang="sl-SI" dirty="0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 dirty="0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A5F059-8DC7-4F49-83FB-B9FC1FEA2F1E}" type="slidenum">
              <a:rPr lang="sl-SI" smtClean="0"/>
              <a:t>‹#›</a:t>
            </a:fld>
            <a:endParaRPr lang="sl-SI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4888C0-B25B-4A67-9C36-B83635FC9DBD}" type="datetimeFigureOut">
              <a:rPr lang="sl-SI" smtClean="0"/>
              <a:t>16. 05. 2020</a:t>
            </a:fld>
            <a:endParaRPr lang="sl-SI" dirty="0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 dirty="0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A5F059-8DC7-4F49-83FB-B9FC1FEA2F1E}" type="slidenum">
              <a:rPr lang="sl-SI" smtClean="0"/>
              <a:t>‹#›</a:t>
            </a:fld>
            <a:endParaRPr lang="sl-SI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4888C0-B25B-4A67-9C36-B83635FC9DBD}" type="datetimeFigureOut">
              <a:rPr lang="sl-SI" smtClean="0"/>
              <a:t>16. 05. 2020</a:t>
            </a:fld>
            <a:endParaRPr lang="sl-SI" dirty="0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 dirty="0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A5F059-8DC7-4F49-83FB-B9FC1FEA2F1E}" type="slidenum">
              <a:rPr lang="sl-SI" smtClean="0"/>
              <a:t>‹#›</a:t>
            </a:fld>
            <a:endParaRPr lang="sl-SI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ostoročno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5" name="Prostoročno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3" name="Prostoročno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6" name="Prostoročno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7" name="Prostoročno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8" name="Prostoročno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9" name="Prostoročno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0" name="Prostoročno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1" name="Prostoročno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2" name="Prostoročno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3" name="Prostoročno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4" name="Prostoročno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5" name="Prostoročno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6" name="Prostoročno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7" name="Prostoročno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4888C0-B25B-4A67-9C36-B83635FC9DBD}" type="datetimeFigureOut">
              <a:rPr lang="sl-SI" smtClean="0"/>
              <a:t>16. 05. 2020</a:t>
            </a:fld>
            <a:endParaRPr lang="sl-SI" dirty="0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 dirty="0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A5F059-8DC7-4F49-83FB-B9FC1FEA2F1E}" type="slidenum">
              <a:rPr lang="sl-SI" smtClean="0"/>
              <a:t>‹#›</a:t>
            </a:fld>
            <a:endParaRPr lang="sl-SI" dirty="0"/>
          </a:p>
        </p:txBody>
      </p:sp>
      <p:sp>
        <p:nvSpPr>
          <p:cNvPr id="7" name="Pravokotnik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8" name="Pravokotnik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Pravokotnik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Pravokotnik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Pravokotnik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Pravokotnik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4888C0-B25B-4A67-9C36-B83635FC9DBD}" type="datetimeFigureOut">
              <a:rPr lang="sl-SI" smtClean="0"/>
              <a:t>16. 05. 2020</a:t>
            </a:fld>
            <a:endParaRPr lang="sl-SI" dirty="0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 dirty="0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A5F059-8DC7-4F49-83FB-B9FC1FEA2F1E}" type="slidenum">
              <a:rPr lang="sl-SI" smtClean="0"/>
              <a:t>‹#›</a:t>
            </a:fld>
            <a:endParaRPr lang="sl-SI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ravokotnik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5" name="Ograda vsebine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4888C0-B25B-4A67-9C36-B83635FC9DBD}" type="datetimeFigureOut">
              <a:rPr lang="sl-SI" smtClean="0"/>
              <a:t>16. 05. 2020</a:t>
            </a:fld>
            <a:endParaRPr lang="sl-SI" dirty="0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 dirty="0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A5F059-8DC7-4F49-83FB-B9FC1FEA2F1E}" type="slidenum">
              <a:rPr lang="sl-SI" smtClean="0"/>
              <a:t>‹#›</a:t>
            </a:fld>
            <a:endParaRPr lang="sl-SI" dirty="0"/>
          </a:p>
        </p:txBody>
      </p:sp>
      <p:sp>
        <p:nvSpPr>
          <p:cNvPr id="16" name="Pravokotnik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Pravokotnik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Pravokotnik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9" name="Pravokotnik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Pravokotnik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Pravokotnik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Pravokotnik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9" name="Pravokotnik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Pravokotnik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4888C0-B25B-4A67-9C36-B83635FC9DBD}" type="datetimeFigureOut">
              <a:rPr lang="sl-SI" smtClean="0"/>
              <a:t>16. 05. 2020</a:t>
            </a:fld>
            <a:endParaRPr lang="sl-SI" dirty="0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 dirty="0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A5F059-8DC7-4F49-83FB-B9FC1FEA2F1E}" type="slidenum">
              <a:rPr lang="sl-SI" smtClean="0"/>
              <a:t>‹#›</a:t>
            </a:fld>
            <a:endParaRPr lang="sl-SI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4888C0-B25B-4A67-9C36-B83635FC9DBD}" type="datetimeFigureOut">
              <a:rPr lang="sl-SI" smtClean="0"/>
              <a:t>16. 05. 2020</a:t>
            </a:fld>
            <a:endParaRPr lang="sl-SI" dirty="0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 dirty="0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A5F059-8DC7-4F49-83FB-B9FC1FEA2F1E}" type="slidenum">
              <a:rPr lang="sl-SI" smtClean="0"/>
              <a:t>‹#›</a:t>
            </a:fld>
            <a:endParaRPr lang="sl-SI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4888C0-B25B-4A67-9C36-B83635FC9DBD}" type="datetimeFigureOut">
              <a:rPr lang="sl-SI" smtClean="0"/>
              <a:t>16. 05. 2020</a:t>
            </a:fld>
            <a:endParaRPr lang="sl-SI" dirty="0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 dirty="0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A5F059-8DC7-4F49-83FB-B9FC1FEA2F1E}" type="slidenum">
              <a:rPr lang="sl-SI" smtClean="0"/>
              <a:t>‹#›</a:t>
            </a:fld>
            <a:endParaRPr lang="sl-SI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otnik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9" name="Raven povezovalnik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Skupina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Raven povezovalnik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aven povezovalnik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aven povezovalnik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l-SI" dirty="0" smtClean="0"/>
              <a:t>Kliknite ikono, če želite dodati sliko</a:t>
            </a:r>
            <a:endParaRPr kumimoji="0" lang="en-US" dirty="0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grpSp>
        <p:nvGrpSpPr>
          <p:cNvPr id="14" name="Skupina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Raven povezovalnik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aven povezovalnik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aven povezovalnik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Skupina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Raven povezovalnik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aven povezovalnik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aven povezovalnik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AF4888C0-B25B-4A67-9C36-B83635FC9DBD}" type="datetimeFigureOut">
              <a:rPr lang="sl-SI" smtClean="0"/>
              <a:t>16. 05. 2020</a:t>
            </a:fld>
            <a:endParaRPr lang="sl-SI" dirty="0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sl-SI" dirty="0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0A5F059-8DC7-4F49-83FB-B9FC1FEA2F1E}" type="slidenum">
              <a:rPr lang="sl-SI" smtClean="0"/>
              <a:t>‹#›</a:t>
            </a:fld>
            <a:endParaRPr lang="sl-SI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otnik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Pravokotnik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Pravokotnik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Pravokotnik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Pravokotnik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Pravokotnik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Pravokotnik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Pravokotnik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Pravokotnik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Ograda naslova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13" name="Ograda besedila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  <a:p>
            <a:pPr lvl="1" eaLnBrk="1" latinLnBrk="0" hangingPunct="1"/>
            <a:r>
              <a:rPr kumimoji="0" lang="sl-SI" smtClean="0"/>
              <a:t>Druga raven</a:t>
            </a:r>
          </a:p>
          <a:p>
            <a:pPr lvl="2" eaLnBrk="1" latinLnBrk="0" hangingPunct="1"/>
            <a:r>
              <a:rPr kumimoji="0" lang="sl-SI" smtClean="0"/>
              <a:t>Tretja raven</a:t>
            </a:r>
          </a:p>
          <a:p>
            <a:pPr lvl="3" eaLnBrk="1" latinLnBrk="0" hangingPunct="1"/>
            <a:r>
              <a:rPr kumimoji="0" lang="sl-SI" smtClean="0"/>
              <a:t>Četrta raven</a:t>
            </a:r>
          </a:p>
          <a:p>
            <a:pPr lvl="4" eaLnBrk="1" latinLnBrk="0" hangingPunct="1"/>
            <a:r>
              <a:rPr kumimoji="0" lang="sl-SI" smtClean="0"/>
              <a:t>Peta raven</a:t>
            </a:r>
            <a:endParaRPr kumimoji="0" lang="en-US"/>
          </a:p>
        </p:txBody>
      </p:sp>
      <p:sp>
        <p:nvSpPr>
          <p:cNvPr id="14" name="Ograda datum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F4888C0-B25B-4A67-9C36-B83635FC9DBD}" type="datetimeFigureOut">
              <a:rPr lang="sl-SI" smtClean="0"/>
              <a:t>16. 05. 2020</a:t>
            </a:fld>
            <a:endParaRPr lang="sl-SI" dirty="0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sl-SI" dirty="0"/>
          </a:p>
        </p:txBody>
      </p:sp>
      <p:sp>
        <p:nvSpPr>
          <p:cNvPr id="23" name="Ograda številke diapozitiva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0A5F059-8DC7-4F49-83FB-B9FC1FEA2F1E}" type="slidenum">
              <a:rPr lang="sl-SI" smtClean="0"/>
              <a:t>‹#›</a:t>
            </a:fld>
            <a:endParaRPr lang="sl-SI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atista.com/statistics/314741/revenue-of-tesla-by-segment/" TargetMode="External"/><Relationship Id="rId13" Type="http://schemas.openxmlformats.org/officeDocument/2006/relationships/hyperlink" Target="https://www.theverge.com/2017/3/8/14854858/tesla-solar-hawaii-kauai-kiuc-powerpack-battery-generator" TargetMode="External"/><Relationship Id="rId3" Type="http://schemas.openxmlformats.org/officeDocument/2006/relationships/hyperlink" Target="https://www.tesla.com/" TargetMode="External"/><Relationship Id="rId7" Type="http://schemas.openxmlformats.org/officeDocument/2006/relationships/hyperlink" Target="https://www.geotab.com/white-paper/electric-vehicle-trends/" TargetMode="External"/><Relationship Id="rId12" Type="http://schemas.openxmlformats.org/officeDocument/2006/relationships/hyperlink" Target="https://www.fool.com/investing/2017/08/23/tesla-incs-capital-expenditures-are-soaring.aspx" TargetMode="External"/><Relationship Id="rId2" Type="http://schemas.openxmlformats.org/officeDocument/2006/relationships/hyperlink" Target="https://en.wikipedia.org/wiki/Tesla,_Inc.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eely" TargetMode="External"/><Relationship Id="rId11" Type="http://schemas.openxmlformats.org/officeDocument/2006/relationships/hyperlink" Target="https://www.fool.com/investing/2020/02/19/where-will-tesla-be-in-5-years.aspx" TargetMode="External"/><Relationship Id="rId5" Type="http://schemas.openxmlformats.org/officeDocument/2006/relationships/hyperlink" Target="https://sl.wikipedia.org/wiki/Toyota" TargetMode="External"/><Relationship Id="rId10" Type="http://schemas.openxmlformats.org/officeDocument/2006/relationships/hyperlink" Target="https://www.theverge.com/2020/1/3/21047233/tesla-2019-deliveries-q4-record-model-3-sales" TargetMode="External"/><Relationship Id="rId4" Type="http://schemas.openxmlformats.org/officeDocument/2006/relationships/hyperlink" Target="https://en.wikipedia.org/wiki/Toyota" TargetMode="External"/><Relationship Id="rId9" Type="http://schemas.openxmlformats.org/officeDocument/2006/relationships/hyperlink" Target="https://www.tesla.com/about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Ocena vrednosti družbe Tesla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Nejc Duščak, Maks </a:t>
            </a:r>
            <a:r>
              <a:rPr lang="sl-SI" dirty="0"/>
              <a:t>Perbil</a:t>
            </a:r>
            <a:r>
              <a:rPr lang="sl-SI" dirty="0"/>
              <a:t>, Sebastjan Šenk, Lenart </a:t>
            </a:r>
            <a:r>
              <a:rPr lang="sl-SI" dirty="0" smtClean="0"/>
              <a:t>Zavrtanik</a:t>
            </a:r>
            <a:endParaRPr lang="sl-SI" dirty="0"/>
          </a:p>
          <a:p>
            <a:r>
              <a:rPr lang="sl-SI" dirty="0"/>
              <a:t>Denar in </a:t>
            </a:r>
            <a:r>
              <a:rPr lang="sl-SI" dirty="0" smtClean="0"/>
              <a:t>Finance</a:t>
            </a:r>
          </a:p>
          <a:p>
            <a:r>
              <a:rPr lang="sl-SI" dirty="0" smtClean="0"/>
              <a:t>Mentor: </a:t>
            </a:r>
            <a:r>
              <a:rPr lang="sl-SI" dirty="0"/>
              <a:t>doc. dr. Matjaž </a:t>
            </a:r>
            <a:r>
              <a:rPr lang="sl-SI" dirty="0" smtClean="0"/>
              <a:t>Črnigoj</a:t>
            </a:r>
          </a:p>
          <a:p>
            <a:r>
              <a:rPr lang="sl-SI" dirty="0" smtClean="0"/>
              <a:t>Ljubljana, 2020</a:t>
            </a: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462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d) Delnice tesle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sz="2400" dirty="0"/>
              <a:t>Delnice so oblika  vrednostnega papirja, ki imetniku predstavlja delež v lastništvu delniške družbe</a:t>
            </a:r>
            <a:r>
              <a:rPr lang="sl-SI" sz="2400" dirty="0" smtClean="0"/>
              <a:t>.</a:t>
            </a:r>
          </a:p>
          <a:p>
            <a:r>
              <a:rPr lang="sl-SI" dirty="0" smtClean="0"/>
              <a:t>TSLA kotira na borzi NASDAQ</a:t>
            </a:r>
          </a:p>
          <a:p>
            <a:r>
              <a:rPr lang="sl-SI" dirty="0" smtClean="0"/>
              <a:t>2019 jih pričnejo podrobneje opazovati</a:t>
            </a:r>
          </a:p>
          <a:p>
            <a:r>
              <a:rPr lang="sl-SI" dirty="0" smtClean="0"/>
              <a:t>2.6.2010 prvič na trgu, vrednost ene 19$</a:t>
            </a:r>
          </a:p>
          <a:p>
            <a:r>
              <a:rPr lang="sl-SI" dirty="0" smtClean="0"/>
              <a:t>19.2.2020 rekordna vrednost ene delnice 917$</a:t>
            </a:r>
          </a:p>
          <a:p>
            <a:pPr marL="68580" indent="0">
              <a:buNone/>
            </a:pPr>
            <a:endParaRPr lang="sl-SI" dirty="0" smtClean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072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d) Delnice tesle</a:t>
            </a:r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18.3.2020 močan padec, vrednost ene zgolj 361$</a:t>
            </a:r>
          </a:p>
          <a:p>
            <a:r>
              <a:rPr lang="sl-SI" dirty="0" smtClean="0"/>
              <a:t>Vpliv </a:t>
            </a:r>
            <a:r>
              <a:rPr lang="sl-SI" dirty="0" smtClean="0"/>
              <a:t>Covid</a:t>
            </a:r>
            <a:r>
              <a:rPr lang="sl-SI" dirty="0" smtClean="0"/>
              <a:t>-19</a:t>
            </a:r>
          </a:p>
          <a:p>
            <a:r>
              <a:rPr lang="sl-SI" dirty="0" smtClean="0"/>
              <a:t>Vseh delnic: 184,39M, od tega 143,78M</a:t>
            </a:r>
            <a:endParaRPr lang="sl-SI" dirty="0"/>
          </a:p>
        </p:txBody>
      </p:sp>
      <p:pic>
        <p:nvPicPr>
          <p:cNvPr id="4" name="Picture 1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2"/>
          <a:stretch/>
        </p:blipFill>
        <p:spPr bwMode="auto">
          <a:xfrm>
            <a:off x="539552" y="3861048"/>
            <a:ext cx="5256584" cy="28008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2261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2. NAPOVEDI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400" dirty="0"/>
              <a:t>Na podlagi podatkov, ki smo jih prejeli od skupine, ki se ukvarja s finančno analizo družbe Tesla, smo oblikovali napovedi stroškov, dohodkov in  investicij. </a:t>
            </a:r>
            <a:endParaRPr lang="sl-SI" sz="2400" dirty="0" smtClean="0"/>
          </a:p>
          <a:p>
            <a:r>
              <a:rPr lang="sl-SI" dirty="0" smtClean="0"/>
              <a:t>a) Napoved prihodkov</a:t>
            </a:r>
          </a:p>
          <a:p>
            <a:r>
              <a:rPr lang="sl-SI" dirty="0" smtClean="0"/>
              <a:t>b) Napoved stroškov</a:t>
            </a:r>
          </a:p>
          <a:p>
            <a:r>
              <a:rPr lang="sl-SI" dirty="0" smtClean="0"/>
              <a:t>c) Napoved investicij</a:t>
            </a:r>
          </a:p>
          <a:p>
            <a:r>
              <a:rPr lang="sl-SI" dirty="0" smtClean="0"/>
              <a:t>d) Čisti dobiček</a:t>
            </a:r>
          </a:p>
          <a:p>
            <a:endParaRPr lang="sl-SI" dirty="0"/>
          </a:p>
        </p:txBody>
      </p:sp>
      <p:pic>
        <p:nvPicPr>
          <p:cNvPr id="4" name="Slika 3" descr="Farida The Fortune Teller GIFs - Get the best GIF on GIPHY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501008"/>
            <a:ext cx="4032448" cy="27147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801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a) Napoved prihodkov</a:t>
            </a:r>
            <a:br>
              <a:rPr lang="sl-SI" dirty="0"/>
            </a:b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sz="2400" dirty="0"/>
              <a:t>Prihodke je mogoče opredeliti kot znesek denarja, ki ga podjetje prejme od svojih kupcev v zameno za prodajo blaga ali storitev. </a:t>
            </a:r>
            <a:endParaRPr lang="sl-SI" sz="2400" dirty="0" smtClean="0"/>
          </a:p>
          <a:p>
            <a:r>
              <a:rPr lang="sl-SI" sz="2400" dirty="0" smtClean="0"/>
              <a:t>Od 2016 do 2019 prihodki rastejo. 2016 =&gt; 6,5 milijard evrov, 2019 =&gt; 21,5 milijard evrov</a:t>
            </a:r>
          </a:p>
          <a:p>
            <a:r>
              <a:rPr lang="sl-SI" sz="2400" dirty="0" smtClean="0"/>
              <a:t>To pomeni povečanje prihodkov za 15 milijard evrov v zgolj 3 letih</a:t>
            </a:r>
            <a:endParaRPr lang="sl-SI" sz="2400" dirty="0"/>
          </a:p>
          <a:p>
            <a:endParaRPr lang="sl-SI" dirty="0"/>
          </a:p>
        </p:txBody>
      </p:sp>
      <p:pic>
        <p:nvPicPr>
          <p:cNvPr id="4" name="Slika 3"/>
          <p:cNvPicPr/>
          <p:nvPr/>
        </p:nvPicPr>
        <p:blipFill>
          <a:blip r:embed="rId2"/>
          <a:stretch>
            <a:fillRect/>
          </a:stretch>
        </p:blipFill>
        <p:spPr>
          <a:xfrm>
            <a:off x="4427984" y="4437112"/>
            <a:ext cx="4716016" cy="2420888"/>
          </a:xfrm>
          <a:prstGeom prst="rect">
            <a:avLst/>
          </a:prstGeom>
        </p:spPr>
      </p:pic>
      <p:pic>
        <p:nvPicPr>
          <p:cNvPr id="5" name="Slika 4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4706960"/>
            <a:ext cx="3672408" cy="215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a) Napoved prihodkov</a:t>
            </a:r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 letu 2019 se prihodki iz avtomobilskega </a:t>
            </a:r>
            <a:r>
              <a:rPr lang="sl-SI" dirty="0" smtClean="0"/>
              <a:t>lizinga</a:t>
            </a:r>
            <a:r>
              <a:rPr lang="sl-SI" dirty="0" smtClean="0"/>
              <a:t> in pridobivanja ter shranjevanja energije zmanjšajo, vendar se poveča prodaja avtomobilov ter prihodki s strani storitev in ostali prihodki povišajo v primerjavi z 2018.</a:t>
            </a:r>
            <a:endParaRPr lang="sl-SI" dirty="0"/>
          </a:p>
        </p:txBody>
      </p:sp>
      <p:pic>
        <p:nvPicPr>
          <p:cNvPr id="4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293096"/>
            <a:ext cx="5040560" cy="24208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35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b) Napoved stroškov</a:t>
            </a:r>
            <a:br>
              <a:rPr lang="sl-SI" dirty="0"/>
            </a:b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800" dirty="0" smtClean="0"/>
              <a:t>Iz 2016 na 2019 odhodki močno povečajo, sicer za več kot 250%(4999M € =&gt; 17892M €)</a:t>
            </a:r>
          </a:p>
          <a:p>
            <a:r>
              <a:rPr lang="sl-SI" sz="2800" dirty="0" smtClean="0"/>
              <a:t>Podobno je s celotnimi poslovnimi odhodki, iz 7098M €(2016) so se povečali na 21502M€(2019)</a:t>
            </a:r>
            <a:endParaRPr lang="sl-SI" sz="2800" dirty="0"/>
          </a:p>
        </p:txBody>
      </p:sp>
      <p:graphicFrame>
        <p:nvGraphicFramePr>
          <p:cNvPr id="4" name="Chart 2"/>
          <p:cNvGraphicFramePr/>
          <p:nvPr>
            <p:extLst>
              <p:ext uri="{D42A27DB-BD31-4B8C-83A1-F6EECF244321}">
                <p14:modId xmlns:p14="http://schemas.microsoft.com/office/powerpoint/2010/main" val="1285062417"/>
              </p:ext>
            </p:extLst>
          </p:nvPr>
        </p:nvGraphicFramePr>
        <p:xfrm>
          <a:off x="323528" y="4033787"/>
          <a:ext cx="5010150" cy="2809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1"/>
          <p:cNvGraphicFramePr/>
          <p:nvPr>
            <p:extLst>
              <p:ext uri="{D42A27DB-BD31-4B8C-83A1-F6EECF244321}">
                <p14:modId xmlns:p14="http://schemas.microsoft.com/office/powerpoint/2010/main" val="108060267"/>
              </p:ext>
            </p:extLst>
          </p:nvPr>
        </p:nvGraphicFramePr>
        <p:xfrm>
          <a:off x="5360429" y="4477891"/>
          <a:ext cx="3783571" cy="2380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2946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b) </a:t>
            </a:r>
            <a:r>
              <a:rPr lang="sl-SI" dirty="0"/>
              <a:t>Napoved stroškov</a:t>
            </a:r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400" dirty="0"/>
              <a:t>Linearno pa ne rastejo tudi stroški namenjeni raziskavam in razvoju (</a:t>
            </a:r>
            <a:r>
              <a:rPr lang="sl-SI" sz="2400" dirty="0"/>
              <a:t>Research</a:t>
            </a:r>
            <a:r>
              <a:rPr lang="sl-SI" sz="2400" dirty="0"/>
              <a:t> &amp; </a:t>
            </a:r>
            <a:r>
              <a:rPr lang="sl-SI" sz="2400" dirty="0"/>
              <a:t>Development</a:t>
            </a:r>
            <a:r>
              <a:rPr lang="sl-SI" sz="2400" dirty="0"/>
              <a:t>), te kot vidimo so se leta 2017 močno povečali, iz 772 milijonov evrov na 1326 milijonov. Vendar je podjetje  v zadnjih dveh letih te stroške zmanjšalo, tako da so leta 2019 znašali 1171 milijon </a:t>
            </a:r>
            <a:r>
              <a:rPr lang="sl-SI" sz="2400" dirty="0" smtClean="0"/>
              <a:t>evrov.</a:t>
            </a:r>
            <a:endParaRPr lang="sl-SI" sz="2400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05887533"/>
              </p:ext>
            </p:extLst>
          </p:nvPr>
        </p:nvGraphicFramePr>
        <p:xfrm>
          <a:off x="3209925" y="3861048"/>
          <a:ext cx="5934075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23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c) Napoved investicij</a:t>
            </a:r>
            <a:br>
              <a:rPr lang="sl-SI" dirty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/>
              <a:t/>
            </a:r>
            <a:br>
              <a:rPr lang="sl-SI" dirty="0"/>
            </a:b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397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3847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153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UVOD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Napoved vrednosti delnic Tesle</a:t>
            </a:r>
          </a:p>
          <a:p>
            <a:r>
              <a:rPr lang="sl-SI" dirty="0" smtClean="0"/>
              <a:t>Metoda diskontiranih denarnih tokov (DCF) brez dividend.</a:t>
            </a:r>
          </a:p>
          <a:p>
            <a:r>
              <a:rPr lang="sl-SI" dirty="0" smtClean="0"/>
              <a:t>Za izračun vrednosti celotnega kapitala smo vzeli 3 različne podatke o WACC</a:t>
            </a:r>
          </a:p>
          <a:p>
            <a:r>
              <a:rPr lang="sl-SI" dirty="0" smtClean="0"/>
              <a:t>Na </a:t>
            </a:r>
            <a:r>
              <a:rPr lang="sl-SI" dirty="0"/>
              <a:t>podlagi našega znanja pa ocenjujemo, da bo vrednost delnice družbe Tesla previsoka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9046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9207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d) Čisti dobiček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Za podjetje je čisti dobiček preostali znesek zaslužka, potem ko so odšteti vsi stroški od </a:t>
            </a:r>
            <a:r>
              <a:rPr lang="sl-SI" dirty="0" smtClean="0"/>
              <a:t>prodaje</a:t>
            </a:r>
          </a:p>
          <a:p>
            <a:r>
              <a:rPr lang="sl-SI" dirty="0" smtClean="0"/>
              <a:t>2019 izguba 750M €, v prvi četrtini 2020 pa kar 668M €</a:t>
            </a:r>
          </a:p>
          <a:p>
            <a:r>
              <a:rPr lang="sl-SI" dirty="0" smtClean="0"/>
              <a:t>Sicer visoki dohodki(4,5B € v ¼ 2020), vendar še višji odhodk</a:t>
            </a:r>
          </a:p>
          <a:p>
            <a:r>
              <a:rPr lang="sl-SI" dirty="0" smtClean="0"/>
              <a:t>2017 rekordna izguba 1,9B€, krivec nakup podjetja SolarCity(cena 2,2B €)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6557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d) Čisti </a:t>
            </a:r>
            <a:r>
              <a:rPr lang="sl-SI" dirty="0" smtClean="0"/>
              <a:t>dobiček</a:t>
            </a:r>
            <a:br>
              <a:rPr lang="sl-SI" dirty="0" smtClean="0"/>
            </a:br>
            <a:r>
              <a:rPr lang="sl-SI" sz="3200" dirty="0"/>
              <a:t/>
            </a:r>
            <a:br>
              <a:rPr lang="sl-SI" sz="3200" dirty="0"/>
            </a:br>
            <a:r>
              <a:rPr lang="sl-SI" sz="3200" dirty="0" smtClean="0">
                <a:solidFill>
                  <a:schemeClr val="tx1"/>
                </a:solidFill>
              </a:rPr>
              <a:t>Že zadnja 4 leta beležijo izgubo.</a:t>
            </a:r>
            <a:br>
              <a:rPr lang="sl-SI" sz="3200" dirty="0" smtClean="0">
                <a:solidFill>
                  <a:schemeClr val="tx1"/>
                </a:solidFill>
              </a:rPr>
            </a:br>
            <a:r>
              <a:rPr lang="sl-SI" sz="3200" dirty="0" smtClean="0">
                <a:solidFill>
                  <a:schemeClr val="tx1"/>
                </a:solidFill>
              </a:rPr>
              <a:t>Tudi 2020 ne bo nič drugače, še posebej zaradi </a:t>
            </a:r>
            <a:r>
              <a:rPr lang="sl-SI" sz="3200" dirty="0" smtClean="0">
                <a:solidFill>
                  <a:schemeClr val="tx1"/>
                </a:solidFill>
              </a:rPr>
              <a:t>Covid</a:t>
            </a:r>
            <a:r>
              <a:rPr lang="sl-SI" sz="3200" dirty="0" smtClean="0">
                <a:solidFill>
                  <a:schemeClr val="tx1"/>
                </a:solidFill>
              </a:rPr>
              <a:t>-19, ki pušča posledice na industrijo</a:t>
            </a:r>
            <a:br>
              <a:rPr lang="sl-SI" sz="3200" dirty="0" smtClean="0">
                <a:solidFill>
                  <a:schemeClr val="tx1"/>
                </a:solidFill>
              </a:rPr>
            </a:br>
            <a:r>
              <a:rPr lang="sl-SI" dirty="0"/>
              <a:t/>
            </a:r>
            <a:br>
              <a:rPr lang="sl-SI" dirty="0"/>
            </a:br>
            <a:endParaRPr lang="sl-SI" dirty="0"/>
          </a:p>
        </p:txBody>
      </p:sp>
      <p:pic>
        <p:nvPicPr>
          <p:cNvPr id="4" name="Picture 1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717032"/>
            <a:ext cx="4680520" cy="29046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22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l-SI" cap="all" dirty="0" smtClean="0"/>
              <a:t>3.metode</a:t>
            </a:r>
            <a:r>
              <a:rPr lang="sl-SI" cap="all" dirty="0" smtClean="0"/>
              <a:t> </a:t>
            </a:r>
            <a:r>
              <a:rPr lang="sl-SI" cap="all" dirty="0"/>
              <a:t>vrednotenja delnice</a:t>
            </a:r>
            <a:br>
              <a:rPr lang="sl-SI" cap="all" dirty="0"/>
            </a:br>
            <a:endParaRPr lang="sl-S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grad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1772816"/>
                <a:ext cx="7772400" cy="4572000"/>
              </a:xfrm>
            </p:spPr>
            <p:txBody>
              <a:bodyPr>
                <a:normAutofit/>
              </a:bodyPr>
              <a:lstStyle/>
              <a:p>
                <a:r>
                  <a:rPr lang="sl-SI" sz="2000" dirty="0"/>
                  <a:t>Za vrednotenje delnic so je na razpolago več metod. Sami smo se odločili za metode na podlagi diskontiranih denarnih tokov (DCF). </a:t>
                </a:r>
                <a:endParaRPr lang="sl-SI" sz="2000" dirty="0" smtClean="0"/>
              </a:p>
              <a:p>
                <a:r>
                  <a:rPr lang="sl-SI" sz="2000" dirty="0" smtClean="0"/>
                  <a:t>Vrednost celotnega kapitala izračunamo:</a:t>
                </a:r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sz="19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sl-SI" sz="19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l-SI" sz="1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sl-SI" sz="1900" i="1">
                                  <a:latin typeface="Cambria Math"/>
                                </a:rPr>
                                <m:t>𝐹𝐶𝐹</m:t>
                              </m:r>
                            </m:e>
                            <m:sub>
                              <m:r>
                                <a:rPr lang="sl-SI" sz="19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sl-SI" sz="19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l-SI" sz="19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sl-SI" sz="1900" i="1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sl-SI" sz="1900" i="1">
                                      <a:latin typeface="Cambria Math"/>
                                    </a:rPr>
                                    <m:t>𝑊𝐴𝐶𝐶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sl-SI" sz="19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sl-SI" sz="19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sl-SI" sz="19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l-SI" sz="1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sl-SI" sz="1900" i="1">
                                  <a:latin typeface="Cambria Math"/>
                                </a:rPr>
                                <m:t>𝐹𝐶𝐹</m:t>
                              </m:r>
                            </m:e>
                            <m:sub>
                              <m:r>
                                <a:rPr lang="sl-SI" sz="19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sl-SI" sz="19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l-SI" sz="19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sl-SI" sz="1900" i="1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sl-SI" sz="1900" i="1">
                                      <a:latin typeface="Cambria Math"/>
                                    </a:rPr>
                                    <m:t>𝑊𝐴𝐶𝐶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sl-SI" sz="19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l-SI" sz="19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sl-SI" sz="19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l-SI" sz="1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sl-SI" sz="1900" i="1">
                                  <a:latin typeface="Cambria Math"/>
                                </a:rPr>
                                <m:t>𝐹𝐶𝐹</m:t>
                              </m:r>
                            </m:e>
                            <m:sub>
                              <m:r>
                                <a:rPr lang="sl-SI" sz="19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sl-SI" sz="19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l-SI" sz="19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sl-SI" sz="1900" i="1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sl-SI" sz="1900" i="1">
                                      <a:latin typeface="Cambria Math"/>
                                    </a:rPr>
                                    <m:t>𝑊𝐴𝐶𝐶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sl-SI" sz="19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sl-SI" sz="19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sl-SI" sz="1900" i="1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l-SI" sz="19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l-SI" sz="19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sl-SI" sz="1900" i="1">
                                      <a:latin typeface="Cambria Math"/>
                                    </a:rPr>
                                    <m:t>𝐹𝐶𝐹</m:t>
                                  </m:r>
                                </m:e>
                                <m:sub>
                                  <m:r>
                                    <a:rPr lang="sl-SI" sz="19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sl-SI" sz="1900" i="1">
                                  <a:latin typeface="Cambria Math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sl-SI" sz="19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sl-SI" sz="1900" i="1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sl-SI" sz="1900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</m:d>
                            </m:num>
                            <m:den>
                              <m:r>
                                <a:rPr lang="sl-SI" sz="1900" i="1">
                                  <a:latin typeface="Cambria Math"/>
                                </a:rPr>
                                <m:t>𝑊𝐴𝐶𝐶</m:t>
                              </m:r>
                              <m:r>
                                <a:rPr lang="sl-SI" sz="19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sl-SI" sz="1900" i="1">
                                  <a:latin typeface="Cambria Math"/>
                                </a:rPr>
                                <m:t>𝑔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sl-SI" sz="19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l-SI" sz="19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sl-SI" sz="1900" i="1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sl-SI" sz="1900" i="1">
                                      <a:latin typeface="Cambria Math"/>
                                    </a:rPr>
                                    <m:t>𝑊𝐴𝐶𝐶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sl-SI" sz="19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l-SI" sz="3200" dirty="0"/>
              </a:p>
              <a:p>
                <a:pPr marL="68580" indent="0">
                  <a:buNone/>
                </a:pPr>
                <a:endParaRPr lang="sl-SI" dirty="0" smtClean="0"/>
              </a:p>
              <a:p>
                <a:r>
                  <a:rPr lang="sl-SI" sz="2000" dirty="0"/>
                  <a:t>FCF predstavlja </a:t>
                </a:r>
                <a:r>
                  <a:rPr lang="sl-SI" sz="2000" dirty="0" smtClean="0"/>
                  <a:t>prosti </a:t>
                </a:r>
                <a:r>
                  <a:rPr lang="sl-SI" sz="2000" dirty="0"/>
                  <a:t>denarni </a:t>
                </a:r>
                <a:r>
                  <a:rPr lang="sl-SI" sz="2000" dirty="0" smtClean="0"/>
                  <a:t>tok</a:t>
                </a:r>
              </a:p>
              <a:p>
                <a:r>
                  <a:rPr lang="sl-SI" sz="2000" dirty="0" smtClean="0"/>
                  <a:t>WACC za Teslo se giblje med 6,4% in 8,3%</a:t>
                </a:r>
              </a:p>
              <a:p>
                <a:r>
                  <a:rPr lang="sl-SI" sz="2000" dirty="0" smtClean="0"/>
                  <a:t>Za pričakovano stopnjo rasti (g) smo vzeli 2%   </a:t>
                </a:r>
              </a:p>
              <a:p>
                <a:pPr marL="68580" indent="0">
                  <a:buNone/>
                </a:pPr>
                <a:endParaRPr lang="sl-SI" sz="2000" dirty="0"/>
              </a:p>
              <a:p>
                <a:endParaRPr lang="sl-SI" dirty="0"/>
              </a:p>
            </p:txBody>
          </p:sp>
        </mc:Choice>
        <mc:Fallback>
          <p:sp>
            <p:nvSpPr>
              <p:cNvPr id="3" name="Ograd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1772816"/>
                <a:ext cx="7772400" cy="4572000"/>
              </a:xfrm>
              <a:blipFill rotWithShape="1">
                <a:blip r:embed="rId2"/>
                <a:stretch>
                  <a:fillRect t="-667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18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z="3600" dirty="0" smtClean="0"/>
              <a:t>Vrednost lastniškega kapitala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/>
              <a:t/>
            </a:r>
            <a:br>
              <a:rPr lang="sl-SI" dirty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/>
              <a:t/>
            </a:r>
            <a:br>
              <a:rPr lang="sl-SI" dirty="0"/>
            </a:b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971600" y="1772816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sl-SI" dirty="0"/>
              <a:t>vrednost celotnega </a:t>
            </a:r>
            <a:r>
              <a:rPr lang="sl-SI" dirty="0" smtClean="0"/>
              <a:t>kapitala:</a:t>
            </a:r>
          </a:p>
          <a:p>
            <a:pPr marL="68580" lvl="0" indent="0">
              <a:buNone/>
            </a:pPr>
            <a:r>
              <a:rPr lang="sl-SI" dirty="0" smtClean="0"/>
              <a:t>	-&gt; </a:t>
            </a:r>
            <a:r>
              <a:rPr lang="sl-SI" dirty="0"/>
              <a:t>Za stopnjo WACC 6,4%:  50026321144$</a:t>
            </a:r>
          </a:p>
          <a:p>
            <a:pPr marL="68580" lvl="0" indent="0">
              <a:buNone/>
            </a:pPr>
            <a:r>
              <a:rPr lang="sl-SI" dirty="0" smtClean="0"/>
              <a:t>	-&gt;Za </a:t>
            </a:r>
            <a:r>
              <a:rPr lang="sl-SI" dirty="0"/>
              <a:t>stopnjo WACC 7,5%:  39653035734$</a:t>
            </a:r>
          </a:p>
          <a:p>
            <a:pPr marL="68580" lvl="0" indent="0">
              <a:buNone/>
            </a:pPr>
            <a:r>
              <a:rPr lang="sl-SI" dirty="0" smtClean="0"/>
              <a:t>	-&gt;Za </a:t>
            </a:r>
            <a:r>
              <a:rPr lang="sl-SI" dirty="0"/>
              <a:t>stopnjo WACC 8,3%:  34389474058</a:t>
            </a:r>
            <a:r>
              <a:rPr lang="sl-SI" dirty="0" smtClean="0"/>
              <a:t>$</a:t>
            </a:r>
          </a:p>
          <a:p>
            <a:pPr marL="68580" lvl="0" indent="0">
              <a:buNone/>
            </a:pPr>
            <a:r>
              <a:rPr lang="sl-SI" sz="2800" dirty="0" smtClean="0"/>
              <a:t>-&gt;Obveznosti podjetja za leto 2019: 10667000000$. </a:t>
            </a:r>
            <a:endParaRPr lang="sl-SI" dirty="0" smtClean="0"/>
          </a:p>
          <a:p>
            <a:r>
              <a:rPr lang="sl-SI" dirty="0" smtClean="0"/>
              <a:t>Vrednost lastniškega kapitala:</a:t>
            </a:r>
          </a:p>
          <a:p>
            <a:pPr marL="68580" lvl="0" indent="0">
              <a:buNone/>
            </a:pPr>
            <a:r>
              <a:rPr lang="sl-SI" dirty="0" smtClean="0"/>
              <a:t>	-&gt;</a:t>
            </a:r>
            <a:r>
              <a:rPr lang="sl-SI" dirty="0"/>
              <a:t>Za stopnjo WACC 6,4%:  39359321144$</a:t>
            </a:r>
          </a:p>
          <a:p>
            <a:pPr marL="68580" lvl="0" indent="0">
              <a:buNone/>
            </a:pPr>
            <a:r>
              <a:rPr lang="sl-SI" dirty="0" smtClean="0"/>
              <a:t>	-&gt;Za </a:t>
            </a:r>
            <a:r>
              <a:rPr lang="sl-SI" dirty="0"/>
              <a:t>stopnjo WACC 7,5%:  28986035734$</a:t>
            </a:r>
          </a:p>
          <a:p>
            <a:pPr marL="68580" lvl="0" indent="0">
              <a:buNone/>
            </a:pPr>
            <a:r>
              <a:rPr lang="sl-SI" dirty="0" smtClean="0"/>
              <a:t>	-&gt;Za </a:t>
            </a:r>
            <a:r>
              <a:rPr lang="sl-SI" dirty="0"/>
              <a:t>stopnjo WACC 8,3%:  23722474058$</a:t>
            </a:r>
          </a:p>
          <a:p>
            <a:pPr marL="68580" indent="0">
              <a:buNone/>
            </a:pP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35914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Vrednost delnic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Da dobimo vrednosti delnic, moramo sedaj vrednost lastniškega kapitala še deliti z številom vseh </a:t>
            </a:r>
            <a:r>
              <a:rPr lang="sl-SI" dirty="0" smtClean="0"/>
              <a:t>delnic</a:t>
            </a:r>
          </a:p>
          <a:p>
            <a:r>
              <a:rPr lang="sl-SI" dirty="0"/>
              <a:t>V Aprilu 2020 je imelo podjetje 184390000 delnic. Vrednost delnice je za posamezne stopnje WACC torej znašala:</a:t>
            </a:r>
          </a:p>
          <a:p>
            <a:pPr marL="68580" lvl="0" indent="0">
              <a:buNone/>
            </a:pPr>
            <a:r>
              <a:rPr lang="sl-SI" dirty="0" smtClean="0"/>
              <a:t>	-&gt;Za </a:t>
            </a:r>
            <a:r>
              <a:rPr lang="sl-SI" dirty="0"/>
              <a:t>stopnjo WACC 6,4%:  213,46$</a:t>
            </a:r>
          </a:p>
          <a:p>
            <a:pPr marL="68580" lvl="0" indent="0">
              <a:buNone/>
            </a:pPr>
            <a:r>
              <a:rPr lang="sl-SI" dirty="0" smtClean="0"/>
              <a:t>	-&gt;Za </a:t>
            </a:r>
            <a:r>
              <a:rPr lang="sl-SI" dirty="0"/>
              <a:t>stopnjo WACC 7,5%:  157,20$</a:t>
            </a:r>
          </a:p>
          <a:p>
            <a:pPr marL="68580" lvl="0" indent="0">
              <a:buNone/>
            </a:pPr>
            <a:r>
              <a:rPr lang="sl-SI" dirty="0" smtClean="0"/>
              <a:t>	-&gt;Za </a:t>
            </a:r>
            <a:r>
              <a:rPr lang="sl-SI" dirty="0"/>
              <a:t>stopnjo WACC 8,3%:  128,65$</a:t>
            </a:r>
          </a:p>
          <a:p>
            <a:pPr marL="6858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8407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Zaključek</a:t>
            </a:r>
            <a:br>
              <a:rPr lang="sl-SI" dirty="0" smtClean="0"/>
            </a:br>
            <a:endParaRPr lang="sl-SI" dirty="0"/>
          </a:p>
        </p:txBody>
      </p:sp>
      <p:pic>
        <p:nvPicPr>
          <p:cNvPr id="4" name="Ograda vsebine 3" descr="Ask Mentimeter: what are your best presentation tips? - Mentimeter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013176"/>
            <a:ext cx="238125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lika 4" descr="Elon Musk Tesla GIF - ElonMusk Elon Musk - Discover &amp; Share GIF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581128"/>
            <a:ext cx="3168352" cy="16756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7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Viri in literatura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sl-SI" u="sng" dirty="0">
                <a:hlinkClick r:id="rId2"/>
              </a:rPr>
              <a:t>https://en.wikipedia.org/wiki/Tesla,_Inc.</a:t>
            </a:r>
            <a:r>
              <a:rPr lang="sl-SI" dirty="0"/>
              <a:t> (16.4.2020)</a:t>
            </a:r>
          </a:p>
          <a:p>
            <a:r>
              <a:rPr lang="sl-SI" u="sng" dirty="0">
                <a:hlinkClick r:id="rId3"/>
              </a:rPr>
              <a:t>https://www.tesla.com/</a:t>
            </a:r>
            <a:r>
              <a:rPr lang="sl-SI" dirty="0"/>
              <a:t> (16.4.2020)</a:t>
            </a:r>
          </a:p>
          <a:p>
            <a:r>
              <a:rPr lang="sl-SI" u="sng" dirty="0">
                <a:hlinkClick r:id="rId4"/>
              </a:rPr>
              <a:t>https://en.wikipedia.org/wiki/Toyota</a:t>
            </a:r>
            <a:r>
              <a:rPr lang="sl-SI" dirty="0"/>
              <a:t> (17.4.2020)</a:t>
            </a:r>
          </a:p>
          <a:p>
            <a:r>
              <a:rPr lang="sl-SI" u="sng" dirty="0">
                <a:hlinkClick r:id="rId5"/>
              </a:rPr>
              <a:t>https://sl.wikipedia.org/wiki/Toyota</a:t>
            </a:r>
            <a:r>
              <a:rPr lang="sl-SI" dirty="0"/>
              <a:t> (17.4.2020)</a:t>
            </a:r>
          </a:p>
          <a:p>
            <a:r>
              <a:rPr lang="sl-SI" u="sng" dirty="0">
                <a:hlinkClick r:id="rId6"/>
              </a:rPr>
              <a:t>https://en.wikipedia.org/wiki/Geely</a:t>
            </a:r>
            <a:r>
              <a:rPr lang="sl-SI" dirty="0"/>
              <a:t> (17.4.2020)</a:t>
            </a:r>
          </a:p>
          <a:p>
            <a:r>
              <a:rPr lang="sl-SI" u="sng" dirty="0">
                <a:hlinkClick r:id="rId7"/>
              </a:rPr>
              <a:t>https://www.geotab.com/white-paper/electric-vehicle-trends/</a:t>
            </a:r>
            <a:r>
              <a:rPr lang="sl-SI" dirty="0"/>
              <a:t> (16.4.202)</a:t>
            </a:r>
          </a:p>
          <a:p>
            <a:r>
              <a:rPr lang="sl-SI" u="sng" dirty="0">
                <a:hlinkClick r:id="rId8"/>
              </a:rPr>
              <a:t>https://www.statista.com/statistics/314741/revenue-of-tesla-by-segment/</a:t>
            </a:r>
            <a:r>
              <a:rPr lang="sl-SI" dirty="0"/>
              <a:t> (27.4.2020) </a:t>
            </a:r>
          </a:p>
          <a:p>
            <a:r>
              <a:rPr lang="sl-SI" u="sng" dirty="0">
                <a:hlinkClick r:id="rId9"/>
              </a:rPr>
              <a:t>https://www.tesla.com/about</a:t>
            </a:r>
            <a:r>
              <a:rPr lang="sl-SI" dirty="0"/>
              <a:t> (16.4.2020)</a:t>
            </a:r>
          </a:p>
          <a:p>
            <a:r>
              <a:rPr lang="sl-SI" u="sng" dirty="0">
                <a:hlinkClick r:id="rId10"/>
              </a:rPr>
              <a:t>https://www.theverge.com/2020/1/3/21047233/tesla-2019-deliveries-q4-record-model-3-sales</a:t>
            </a:r>
            <a:r>
              <a:rPr lang="sl-SI" dirty="0"/>
              <a:t> (16.4.2020)</a:t>
            </a:r>
          </a:p>
          <a:p>
            <a:r>
              <a:rPr lang="en-US" u="sng" dirty="0">
                <a:hlinkClick r:id="rId11"/>
              </a:rPr>
              <a:t>https://www.fool.com/investing/2020/02/19/where-will-tesla-be-in-5-years.aspx</a:t>
            </a:r>
            <a:r>
              <a:rPr lang="en-US" dirty="0"/>
              <a:t> (24.4.2020)</a:t>
            </a:r>
            <a:endParaRPr lang="sl-SI" dirty="0"/>
          </a:p>
          <a:p>
            <a:r>
              <a:rPr lang="en-US" u="sng" dirty="0">
                <a:hlinkClick r:id="rId12"/>
              </a:rPr>
              <a:t>https://www.fool.com/investing/2017/08/23/tesla-incs-capital-expenditures-are-soaring.aspx</a:t>
            </a:r>
            <a:r>
              <a:rPr lang="en-US" dirty="0"/>
              <a:t> (24.4.2020)</a:t>
            </a:r>
            <a:endParaRPr lang="sl-SI" dirty="0"/>
          </a:p>
          <a:p>
            <a:r>
              <a:rPr lang="sl-SI" u="sng" dirty="0">
                <a:hlinkClick r:id="rId13"/>
              </a:rPr>
              <a:t>https://www.theverge.com/2017/3/8/14854858/tesla-solar-hawaii-kauai-kiuc-powerpack-battery-generator</a:t>
            </a:r>
            <a:r>
              <a:rPr lang="sl-SI" dirty="0"/>
              <a:t> (28.4.2020)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3451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095" y="-10751"/>
            <a:ext cx="9373105" cy="7020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1. DRUŽBA TESLA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/>
              <a:t>a</a:t>
            </a:r>
            <a:r>
              <a:rPr lang="sl-SI" dirty="0" smtClean="0"/>
              <a:t>) Predstavitev družbe Tesla</a:t>
            </a:r>
          </a:p>
          <a:p>
            <a:r>
              <a:rPr lang="sl-SI" dirty="0" smtClean="0"/>
              <a:t>b) Predstavitev konkurenčnih podjetij</a:t>
            </a:r>
          </a:p>
          <a:p>
            <a:pPr marL="68580" indent="0">
              <a:buNone/>
            </a:pPr>
            <a:r>
              <a:rPr lang="sl-SI" dirty="0" smtClean="0"/>
              <a:t>	-&gt;Toyota</a:t>
            </a:r>
            <a:endParaRPr lang="sl-SI" dirty="0"/>
          </a:p>
          <a:p>
            <a:pPr marL="68580" indent="0">
              <a:buNone/>
            </a:pPr>
            <a:r>
              <a:rPr lang="sl-SI" dirty="0"/>
              <a:t>	</a:t>
            </a:r>
            <a:r>
              <a:rPr lang="sl-SI" dirty="0" smtClean="0"/>
              <a:t>-&gt;</a:t>
            </a:r>
            <a:r>
              <a:rPr lang="sl-SI" dirty="0" smtClean="0"/>
              <a:t>Geely</a:t>
            </a:r>
            <a:endParaRPr lang="sl-SI" dirty="0"/>
          </a:p>
          <a:p>
            <a:r>
              <a:rPr lang="sl-SI" dirty="0"/>
              <a:t>c</a:t>
            </a:r>
            <a:r>
              <a:rPr lang="sl-SI" dirty="0" smtClean="0"/>
              <a:t>) Predstavitev trendov na trgu</a:t>
            </a:r>
          </a:p>
          <a:p>
            <a:r>
              <a:rPr lang="sl-SI" dirty="0" smtClean="0"/>
              <a:t>d) Delnice Tesla</a:t>
            </a:r>
            <a:endParaRPr lang="sl-SI" dirty="0"/>
          </a:p>
          <a:p>
            <a:endParaRPr lang="sl-SI" dirty="0" smtClean="0"/>
          </a:p>
          <a:p>
            <a:endParaRPr lang="sl-SI" dirty="0" smtClean="0"/>
          </a:p>
          <a:p>
            <a:pPr marL="68580" indent="0">
              <a:buNone/>
            </a:pPr>
            <a:r>
              <a:rPr lang="sl-SI" dirty="0"/>
              <a:t>	</a:t>
            </a:r>
            <a:endParaRPr lang="sl-SI" dirty="0" smtClean="0"/>
          </a:p>
        </p:txBody>
      </p:sp>
      <p:pic>
        <p:nvPicPr>
          <p:cNvPr id="4" name="Slika 3" descr="Tesla Logo, Meaning, Png Transparent, Wallpaper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573016"/>
            <a:ext cx="2076450" cy="2642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666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a) Predstavitev družbe Tesla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400" dirty="0" smtClean="0"/>
              <a:t>Ameriško podjetje z električnimi avtomobili</a:t>
            </a:r>
          </a:p>
          <a:p>
            <a:r>
              <a:rPr lang="sl-SI" sz="2400" dirty="0" smtClean="0"/>
              <a:t>Sedež: </a:t>
            </a:r>
            <a:r>
              <a:rPr lang="sl-SI" sz="2400" dirty="0" smtClean="0"/>
              <a:t>Palo</a:t>
            </a:r>
            <a:r>
              <a:rPr lang="sl-SI" sz="2400" dirty="0" smtClean="0"/>
              <a:t> Alt v Kaliforniji</a:t>
            </a:r>
          </a:p>
          <a:p>
            <a:r>
              <a:rPr lang="sl-SI" sz="2400" dirty="0" smtClean="0"/>
              <a:t>Ustanovitev: 2003 ,Martin </a:t>
            </a:r>
            <a:r>
              <a:rPr lang="sl-SI" sz="2400" dirty="0" smtClean="0"/>
              <a:t>Eberhard</a:t>
            </a:r>
            <a:r>
              <a:rPr lang="sl-SI" sz="2400" dirty="0" smtClean="0"/>
              <a:t> in Marc </a:t>
            </a:r>
            <a:r>
              <a:rPr lang="sl-SI" sz="2400" smtClean="0"/>
              <a:t>Tarpenning</a:t>
            </a:r>
            <a:endParaRPr lang="sl-SI" sz="2400" dirty="0" smtClean="0"/>
          </a:p>
          <a:p>
            <a:r>
              <a:rPr lang="sl-SI" sz="2400" dirty="0" smtClean="0"/>
              <a:t>Elon</a:t>
            </a:r>
            <a:r>
              <a:rPr lang="sl-SI" sz="2400" dirty="0" smtClean="0"/>
              <a:t> </a:t>
            </a:r>
            <a:r>
              <a:rPr lang="sl-SI" sz="2400" dirty="0" err="1" smtClean="0"/>
              <a:t>Musk</a:t>
            </a:r>
            <a:r>
              <a:rPr lang="sl-SI" sz="2400" dirty="0" smtClean="0"/>
              <a:t>: 98% začetnega financiranja in 29.6.2010 predsednik odbora</a:t>
            </a:r>
          </a:p>
          <a:p>
            <a:r>
              <a:rPr lang="sl-SI" sz="2400" dirty="0" smtClean="0"/>
              <a:t>Cilj : prehod na obnovljive vire energije</a:t>
            </a:r>
            <a:endParaRPr lang="sl-SI" sz="2400" dirty="0"/>
          </a:p>
        </p:txBody>
      </p:sp>
      <p:pic>
        <p:nvPicPr>
          <p:cNvPr id="4" name="Slika 3" descr="Tesla Motors zagnal serijsko proizvodnjo modela 3 - siol.ne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437112"/>
            <a:ext cx="3600440" cy="2064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16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a) Predstavitev družbe Tesla</a:t>
            </a:r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sz="2400" dirty="0"/>
              <a:t>Več različnih modelov(S, 3, X, …) in tipov </a:t>
            </a:r>
            <a:r>
              <a:rPr lang="sl-SI" sz="2400" dirty="0" smtClean="0"/>
              <a:t>baterij(</a:t>
            </a:r>
            <a:r>
              <a:rPr lang="sl-SI" sz="2400" dirty="0" err="1" smtClean="0"/>
              <a:t>Powerwall</a:t>
            </a:r>
            <a:r>
              <a:rPr lang="sl-SI" sz="2400" dirty="0" smtClean="0"/>
              <a:t>, </a:t>
            </a:r>
            <a:r>
              <a:rPr lang="sl-SI" sz="2400" dirty="0" err="1" smtClean="0"/>
              <a:t>Powerpack</a:t>
            </a:r>
            <a:r>
              <a:rPr lang="sl-SI" sz="2400" dirty="0" smtClean="0"/>
              <a:t>,…)</a:t>
            </a:r>
          </a:p>
          <a:p>
            <a:r>
              <a:rPr lang="sl-SI" sz="2400" dirty="0" smtClean="0"/>
              <a:t>2019 prodali 367.500 avtomobilov</a:t>
            </a:r>
          </a:p>
          <a:p>
            <a:r>
              <a:rPr lang="sl-SI" sz="2400" dirty="0" smtClean="0"/>
              <a:t>Vozila proizvedena v tovarni v </a:t>
            </a:r>
            <a:r>
              <a:rPr lang="sl-SI" sz="2400" dirty="0" smtClean="0"/>
              <a:t>Fremontu</a:t>
            </a:r>
            <a:r>
              <a:rPr lang="sl-SI" sz="2400" dirty="0" smtClean="0"/>
              <a:t> v Kaliforniji</a:t>
            </a:r>
          </a:p>
          <a:p>
            <a:r>
              <a:rPr lang="sl-SI" sz="2400" dirty="0" smtClean="0"/>
              <a:t>Tesla poizkuša proizvajati cenovno vedno dostopnejše avtomobil</a:t>
            </a:r>
            <a:r>
              <a:rPr lang="sl-SI" dirty="0" smtClean="0"/>
              <a:t>e</a:t>
            </a:r>
          </a:p>
          <a:p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3276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b)Predstavitev konkurenčnih podjetij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400" dirty="0" smtClean="0"/>
              <a:t>1) TOYOTA(Toyota Motor </a:t>
            </a:r>
            <a:r>
              <a:rPr lang="sl-SI" sz="2400" dirty="0" smtClean="0"/>
              <a:t>Corporation</a:t>
            </a:r>
            <a:r>
              <a:rPr lang="sl-SI" sz="2400" dirty="0" smtClean="0"/>
              <a:t>)</a:t>
            </a:r>
          </a:p>
          <a:p>
            <a:pPr marL="68580" indent="0">
              <a:buNone/>
            </a:pPr>
            <a:r>
              <a:rPr lang="sl-SI" sz="2400" dirty="0"/>
              <a:t> </a:t>
            </a:r>
            <a:r>
              <a:rPr lang="sl-SI" sz="2400" dirty="0"/>
              <a:t>N</a:t>
            </a:r>
            <a:r>
              <a:rPr lang="sl-SI" sz="2400" dirty="0" smtClean="0"/>
              <a:t>ajvečji </a:t>
            </a:r>
            <a:r>
              <a:rPr lang="sl-SI" sz="2400" dirty="0"/>
              <a:t>svetovni in japonski proizvajalec </a:t>
            </a:r>
            <a:r>
              <a:rPr lang="sl-SI" sz="2400" dirty="0" smtClean="0"/>
              <a:t>avtomobilov,po dobičku in borzni vrednosti že vrsto let največje.</a:t>
            </a:r>
          </a:p>
          <a:p>
            <a:pPr marL="68580" indent="0">
              <a:buNone/>
            </a:pPr>
            <a:r>
              <a:rPr lang="sl-SI" sz="2400" dirty="0" smtClean="0"/>
              <a:t>Ustanovljen leta 1937,</a:t>
            </a:r>
            <a:r>
              <a:rPr lang="sl-SI" sz="2400" dirty="0"/>
              <a:t> </a:t>
            </a:r>
            <a:r>
              <a:rPr lang="sl-SI" sz="2400" dirty="0" smtClean="0"/>
              <a:t>maja </a:t>
            </a:r>
            <a:r>
              <a:rPr lang="sl-SI" sz="2400" dirty="0"/>
              <a:t>2010 je Toyota začela sodelovanje s Tesla </a:t>
            </a:r>
            <a:r>
              <a:rPr lang="sl-SI" sz="2400" dirty="0"/>
              <a:t>Motors</a:t>
            </a:r>
            <a:r>
              <a:rPr lang="sl-SI" sz="2400" dirty="0"/>
              <a:t> pri ustvarjanju električnih </a:t>
            </a:r>
            <a:r>
              <a:rPr lang="sl-SI" sz="2400" dirty="0" smtClean="0"/>
              <a:t>vozil.</a:t>
            </a:r>
          </a:p>
          <a:p>
            <a:pPr marL="68580" indent="0">
              <a:buNone/>
            </a:pPr>
            <a:r>
              <a:rPr lang="sl-SI" sz="2400" dirty="0"/>
              <a:t>Leta 2017 pa je Toyota prenehala sodelovati s Teslo in ustanovila lasten oddelek </a:t>
            </a:r>
            <a:r>
              <a:rPr lang="sl-SI" sz="2400" dirty="0" smtClean="0"/>
              <a:t>      </a:t>
            </a:r>
            <a:r>
              <a:rPr lang="sl-SI" sz="2400" dirty="0" smtClean="0"/>
              <a:t>shshshsdssdhshshsdhhshddd</a:t>
            </a:r>
            <a:r>
              <a:rPr lang="sl-SI" sz="2400" dirty="0" smtClean="0"/>
              <a:t> </a:t>
            </a:r>
            <a:r>
              <a:rPr lang="sl-SI" sz="2400" dirty="0"/>
              <a:t>za električne avtomobile.</a:t>
            </a:r>
          </a:p>
          <a:p>
            <a:pPr marL="68580" indent="0">
              <a:buNone/>
            </a:pPr>
            <a:endParaRPr lang="sl-SI" sz="2400" dirty="0"/>
          </a:p>
          <a:p>
            <a:pPr marL="68580" indent="0">
              <a:buNone/>
            </a:pPr>
            <a:endParaRPr lang="sl-SI" dirty="0"/>
          </a:p>
        </p:txBody>
      </p:sp>
      <p:pic>
        <p:nvPicPr>
          <p:cNvPr id="4" name="Slika 3" descr="Toyota Electric Car: Price, Release Dates &amp; Upcoming Model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252235"/>
            <a:ext cx="4572001" cy="2603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547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b)Predstavitev konkurenčnih podjetij</a:t>
            </a:r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400" dirty="0" smtClean="0"/>
              <a:t>2.) </a:t>
            </a:r>
            <a:r>
              <a:rPr lang="sl-SI" sz="2400" dirty="0" smtClean="0"/>
              <a:t>Geely</a:t>
            </a:r>
            <a:r>
              <a:rPr lang="sl-SI" sz="2400" dirty="0" smtClean="0"/>
              <a:t>(ustanovljen 1986)</a:t>
            </a:r>
          </a:p>
          <a:p>
            <a:pPr marL="68580" indent="0">
              <a:buNone/>
            </a:pPr>
            <a:r>
              <a:rPr lang="sl-SI" sz="2400" dirty="0" smtClean="0"/>
              <a:t>Vstopil v avtomobilsko industrijo 1997(znamka </a:t>
            </a:r>
            <a:r>
              <a:rPr lang="sl-SI" sz="2400" dirty="0" smtClean="0"/>
              <a:t>Geely</a:t>
            </a:r>
            <a:r>
              <a:rPr lang="sl-SI" sz="2400" dirty="0" smtClean="0"/>
              <a:t> </a:t>
            </a:r>
            <a:r>
              <a:rPr lang="sl-SI" sz="2400" dirty="0" smtClean="0"/>
              <a:t>Auto</a:t>
            </a:r>
            <a:r>
              <a:rPr lang="sl-SI" sz="2400" dirty="0" smtClean="0"/>
              <a:t>).</a:t>
            </a:r>
          </a:p>
          <a:p>
            <a:pPr marL="68580" indent="0">
              <a:buNone/>
            </a:pPr>
            <a:r>
              <a:rPr lang="sl-SI" sz="2400" dirty="0"/>
              <a:t>Yuan</a:t>
            </a:r>
            <a:r>
              <a:rPr lang="sl-SI" sz="2400" dirty="0"/>
              <a:t> </a:t>
            </a:r>
            <a:r>
              <a:rPr lang="sl-SI" sz="2400" dirty="0"/>
              <a:t>Cheng</a:t>
            </a:r>
            <a:r>
              <a:rPr lang="sl-SI" sz="2400" dirty="0"/>
              <a:t> </a:t>
            </a:r>
            <a:r>
              <a:rPr lang="sl-SI" sz="2400" dirty="0"/>
              <a:t>Auto</a:t>
            </a:r>
            <a:r>
              <a:rPr lang="sl-SI" sz="2400" dirty="0"/>
              <a:t> </a:t>
            </a:r>
            <a:r>
              <a:rPr lang="sl-SI" sz="2400" dirty="0" smtClean="0"/>
              <a:t> je </a:t>
            </a:r>
            <a:r>
              <a:rPr lang="sl-SI" sz="2400" dirty="0"/>
              <a:t>bil ustanovljen leta 2016, da bi se osredotočil na razvoj novih energetskih gospodarskih vozil na Kitajskem </a:t>
            </a:r>
            <a:endParaRPr lang="sl-SI" sz="2400" dirty="0"/>
          </a:p>
        </p:txBody>
      </p:sp>
      <p:pic>
        <p:nvPicPr>
          <p:cNvPr id="5" name="Slika 4" descr="Geely presents wide-ranging electric vehicle strategy - electrive.co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149080"/>
            <a:ext cx="5256624" cy="23762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76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c) Predstavitev trendov na trgu</a:t>
            </a:r>
            <a:br>
              <a:rPr lang="sl-SI" dirty="0" smtClean="0"/>
            </a:b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400" dirty="0" smtClean="0"/>
              <a:t>Elektrifikacija-</a:t>
            </a:r>
            <a:r>
              <a:rPr lang="sl-SI" sz="2400" i="1" dirty="0" smtClean="0"/>
              <a:t> </a:t>
            </a:r>
            <a:r>
              <a:rPr lang="sl-SI" sz="2400" i="1" dirty="0"/>
              <a:t>gradnja objektov, naprav za prenos in uporabo električne </a:t>
            </a:r>
            <a:r>
              <a:rPr lang="sl-SI" sz="2400" i="1" dirty="0" smtClean="0"/>
              <a:t>energije</a:t>
            </a:r>
          </a:p>
          <a:p>
            <a:r>
              <a:rPr lang="sl-SI" sz="2400" dirty="0" smtClean="0"/>
              <a:t>Ocene: do 2024 bodo električna vozila predstavljala 10% celotnega avtomobilskega tržnega deleža</a:t>
            </a:r>
          </a:p>
          <a:p>
            <a:r>
              <a:rPr lang="sl-SI" sz="2400" dirty="0" smtClean="0">
                <a:solidFill>
                  <a:schemeClr val="accent4">
                    <a:lumMod val="75000"/>
                  </a:schemeClr>
                </a:solidFill>
              </a:rPr>
              <a:t>EV30@30</a:t>
            </a:r>
            <a:r>
              <a:rPr lang="sl-SI" sz="2400" dirty="0" smtClean="0"/>
              <a:t> obljublja pomoč pri načrtovanju oblikovanja električnega trga</a:t>
            </a:r>
          </a:p>
          <a:p>
            <a:pPr marL="68580" indent="0">
              <a:buNone/>
            </a:pPr>
            <a:r>
              <a:rPr lang="sl-SI" sz="2400" dirty="0" smtClean="0"/>
              <a:t>    </a:t>
            </a:r>
          </a:p>
        </p:txBody>
      </p:sp>
      <p:pic>
        <p:nvPicPr>
          <p:cNvPr id="7" name="Picture 1" descr="Here's How Electric Cars Will Cause the Next Oil Crisis ...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80"/>
          <a:stretch/>
        </p:blipFill>
        <p:spPr bwMode="auto">
          <a:xfrm>
            <a:off x="4391472" y="4000908"/>
            <a:ext cx="4752528" cy="28529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4255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c) Predstavitev trendov na trgu</a:t>
            </a:r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Tesla </a:t>
            </a:r>
            <a:r>
              <a:rPr lang="sl-SI" dirty="0" smtClean="0"/>
              <a:t>Semi</a:t>
            </a:r>
            <a:r>
              <a:rPr lang="sl-SI" dirty="0" smtClean="0"/>
              <a:t>, nov model 2020</a:t>
            </a:r>
          </a:p>
          <a:p>
            <a:r>
              <a:rPr lang="sl-SI" dirty="0" smtClean="0"/>
              <a:t>Ustvarjanje celotnega trajnostnega ekosistema</a:t>
            </a:r>
          </a:p>
          <a:p>
            <a:r>
              <a:rPr lang="sl-SI" dirty="0" smtClean="0"/>
              <a:t>2019 kriza za teslo, zabeležili 702$ milijonov $izgube</a:t>
            </a:r>
          </a:p>
          <a:p>
            <a:r>
              <a:rPr lang="sl-SI" dirty="0" smtClean="0"/>
              <a:t>Trenutno pa so v vzponu, do sredine Januarja dosegli tržno vrednost 107$ bilijonov 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1711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1433</TotalTime>
  <Words>969</Words>
  <Application>Microsoft Office PowerPoint</Application>
  <PresentationFormat>Diaprojekcija na zaslonu (4:3)</PresentationFormat>
  <Paragraphs>124</Paragraphs>
  <Slides>28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28</vt:i4>
      </vt:variant>
    </vt:vector>
  </HeadingPairs>
  <TitlesOfParts>
    <vt:vector size="29" baseType="lpstr">
      <vt:lpstr>Metro</vt:lpstr>
      <vt:lpstr>Ocena vrednosti družbe Tesla</vt:lpstr>
      <vt:lpstr>UVOD</vt:lpstr>
      <vt:lpstr>1. DRUŽBA TESLA</vt:lpstr>
      <vt:lpstr>a) Predstavitev družbe Tesla</vt:lpstr>
      <vt:lpstr>a) Predstavitev družbe Tesla</vt:lpstr>
      <vt:lpstr>b)Predstavitev konkurenčnih podjetij</vt:lpstr>
      <vt:lpstr>b)Predstavitev konkurenčnih podjetij</vt:lpstr>
      <vt:lpstr>c) Predstavitev trendov na trgu </vt:lpstr>
      <vt:lpstr>c) Predstavitev trendov na trgu</vt:lpstr>
      <vt:lpstr>d) Delnice tesle</vt:lpstr>
      <vt:lpstr>d) Delnice tesle</vt:lpstr>
      <vt:lpstr>2. NAPOVEDI   </vt:lpstr>
      <vt:lpstr>a) Napoved prihodkov </vt:lpstr>
      <vt:lpstr>a) Napoved prihodkov</vt:lpstr>
      <vt:lpstr>b) Napoved stroškov </vt:lpstr>
      <vt:lpstr>b) Napoved stroškov</vt:lpstr>
      <vt:lpstr>c) Napoved investicij   </vt:lpstr>
      <vt:lpstr>PowerPointova predstavitev</vt:lpstr>
      <vt:lpstr>PowerPointova predstavitev</vt:lpstr>
      <vt:lpstr>PowerPointova predstavitev</vt:lpstr>
      <vt:lpstr>d) Čisti dobiček</vt:lpstr>
      <vt:lpstr>d) Čisti dobiček  Že zadnja 4 leta beležijo izgubo. Tudi 2020 ne bo nič drugače, še posebej zaradi Covid-19, ki pušča posledice na industrijo  </vt:lpstr>
      <vt:lpstr>3.metode vrednotenja delnice </vt:lpstr>
      <vt:lpstr>Vrednost lastniškega kapitala    </vt:lpstr>
      <vt:lpstr>Vrednost delnic</vt:lpstr>
      <vt:lpstr>Zaključek </vt:lpstr>
      <vt:lpstr>Viri in literatura</vt:lpstr>
      <vt:lpstr>PowerPointova predstavitev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Ocena vrednosti družbe Tesla</dc:title>
  <dc:creator>Uporabnik sistema Windows</dc:creator>
  <cp:lastModifiedBy>Uporabnik sistema Windows</cp:lastModifiedBy>
  <cp:revision>27</cp:revision>
  <dcterms:created xsi:type="dcterms:W3CDTF">2020-05-16T11:57:17Z</dcterms:created>
  <dcterms:modified xsi:type="dcterms:W3CDTF">2020-05-17T11:50:55Z</dcterms:modified>
</cp:coreProperties>
</file>