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341" r:id="rId6"/>
    <p:sldId id="261" r:id="rId7"/>
    <p:sldId id="260" r:id="rId8"/>
    <p:sldId id="262" r:id="rId9"/>
    <p:sldId id="263" r:id="rId10"/>
    <p:sldId id="264" r:id="rId11"/>
    <p:sldId id="266" r:id="rId12"/>
    <p:sldId id="339" r:id="rId13"/>
    <p:sldId id="268" r:id="rId14"/>
    <p:sldId id="285" r:id="rId15"/>
    <p:sldId id="287" r:id="rId16"/>
    <p:sldId id="283" r:id="rId17"/>
    <p:sldId id="265" r:id="rId18"/>
    <p:sldId id="286" r:id="rId19"/>
    <p:sldId id="288" r:id="rId20"/>
    <p:sldId id="338" r:id="rId21"/>
    <p:sldId id="337" r:id="rId22"/>
    <p:sldId id="284" r:id="rId23"/>
    <p:sldId id="340" r:id="rId24"/>
    <p:sldId id="321" r:id="rId25"/>
    <p:sldId id="32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60CCB-06CC-4FE3-9E80-F3D0DB871641}"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78781-BEEB-4D21-9888-694A401B556A}" type="slidenum">
              <a:rPr lang="en-US" smtClean="0"/>
              <a:t>‹#›</a:t>
            </a:fld>
            <a:endParaRPr lang="en-US"/>
          </a:p>
        </p:txBody>
      </p:sp>
    </p:spTree>
    <p:extLst>
      <p:ext uri="{BB962C8B-B14F-4D97-AF65-F5344CB8AC3E}">
        <p14:creationId xmlns:p14="http://schemas.microsoft.com/office/powerpoint/2010/main" val="1956659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124F5F9-C9E6-4E86-AC33-B70F6BCEC5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33F0AB6-B8D8-4972-8FA3-E36A12931F81}" type="slidenum">
              <a:rPr lang="en-US" altLang="en-US" sz="1300"/>
              <a:pPr eaLnBrk="1" hangingPunct="1"/>
              <a:t>14</a:t>
            </a:fld>
            <a:endParaRPr lang="en-US" altLang="en-US" sz="1300"/>
          </a:p>
        </p:txBody>
      </p:sp>
      <p:sp>
        <p:nvSpPr>
          <p:cNvPr id="35843" name="Rectangle 2">
            <a:extLst>
              <a:ext uri="{FF2B5EF4-FFF2-40B4-BE49-F238E27FC236}">
                <a16:creationId xmlns:a16="http://schemas.microsoft.com/office/drawing/2014/main" id="{6C5B1DD2-313D-4B4B-A443-F6619BB54AC2}"/>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B1C8D8B5-D335-47B9-84F3-72D05F0700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124F5F9-C9E6-4E86-AC33-B70F6BCEC5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33F0AB6-B8D8-4972-8FA3-E36A12931F81}" type="slidenum">
              <a:rPr lang="en-US" altLang="en-US" sz="1300"/>
              <a:pPr eaLnBrk="1" hangingPunct="1"/>
              <a:t>15</a:t>
            </a:fld>
            <a:endParaRPr lang="en-US" altLang="en-US" sz="1300"/>
          </a:p>
        </p:txBody>
      </p:sp>
      <p:sp>
        <p:nvSpPr>
          <p:cNvPr id="35843" name="Rectangle 2">
            <a:extLst>
              <a:ext uri="{FF2B5EF4-FFF2-40B4-BE49-F238E27FC236}">
                <a16:creationId xmlns:a16="http://schemas.microsoft.com/office/drawing/2014/main" id="{6C5B1DD2-313D-4B4B-A443-F6619BB54AC2}"/>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B1C8D8B5-D335-47B9-84F3-72D05F0700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2422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124F5F9-C9E6-4E86-AC33-B70F6BCEC5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33F0AB6-B8D8-4972-8FA3-E36A12931F81}" type="slidenum">
              <a:rPr lang="en-US" altLang="en-US" sz="1300"/>
              <a:pPr eaLnBrk="1" hangingPunct="1"/>
              <a:t>17</a:t>
            </a:fld>
            <a:endParaRPr lang="en-US" altLang="en-US" sz="1300"/>
          </a:p>
        </p:txBody>
      </p:sp>
      <p:sp>
        <p:nvSpPr>
          <p:cNvPr id="35843" name="Rectangle 2">
            <a:extLst>
              <a:ext uri="{FF2B5EF4-FFF2-40B4-BE49-F238E27FC236}">
                <a16:creationId xmlns:a16="http://schemas.microsoft.com/office/drawing/2014/main" id="{6C5B1DD2-313D-4B4B-A443-F6619BB54AC2}"/>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B1C8D8B5-D335-47B9-84F3-72D05F0700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0F09931-556D-40E3-8113-51B58919EA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4B88D28-A4A7-4915-8E80-F2AE060D7DD2}" type="slidenum">
              <a:rPr lang="en-US" altLang="en-US" sz="1300"/>
              <a:pPr eaLnBrk="1" hangingPunct="1"/>
              <a:t>20</a:t>
            </a:fld>
            <a:endParaRPr lang="en-US" altLang="en-US" sz="1300"/>
          </a:p>
        </p:txBody>
      </p:sp>
      <p:sp>
        <p:nvSpPr>
          <p:cNvPr id="43011" name="Rectangle 2">
            <a:extLst>
              <a:ext uri="{FF2B5EF4-FFF2-40B4-BE49-F238E27FC236}">
                <a16:creationId xmlns:a16="http://schemas.microsoft.com/office/drawing/2014/main" id="{19D683DD-D3B0-48B5-94C4-7F38399F3B66}"/>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13B9C21A-3A8E-4D9E-8F84-CF94833678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Add a function of I to the original hash value to resolve the collision.</a:t>
            </a:r>
          </a:p>
          <a:p>
            <a:pPr eaLnBrk="1" hangingPunct="1"/>
            <a:r>
              <a:rPr lang="en-US" altLang="en-US"/>
              <a:t>Primary clustering – we notice this effect in the previous slide.</a:t>
            </a:r>
          </a:p>
          <a:p>
            <a:pPr eaLnBrk="1" hangingPunct="1"/>
            <a:r>
              <a:rPr lang="en-US" altLang="en-US"/>
              <a:t>Any key that hashes into the cluster 1) will require several attempts to resolve collision and 2) will then add to the cluster. (Both 1 and 2 are bad)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0F09931-556D-40E3-8113-51B58919EA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4B88D28-A4A7-4915-8E80-F2AE060D7DD2}" type="slidenum">
              <a:rPr lang="en-US" altLang="en-US" sz="1300"/>
              <a:pPr eaLnBrk="1" hangingPunct="1"/>
              <a:t>21</a:t>
            </a:fld>
            <a:endParaRPr lang="en-US" altLang="en-US" sz="1300"/>
          </a:p>
        </p:txBody>
      </p:sp>
      <p:sp>
        <p:nvSpPr>
          <p:cNvPr id="43011" name="Rectangle 2">
            <a:extLst>
              <a:ext uri="{FF2B5EF4-FFF2-40B4-BE49-F238E27FC236}">
                <a16:creationId xmlns:a16="http://schemas.microsoft.com/office/drawing/2014/main" id="{19D683DD-D3B0-48B5-94C4-7F38399F3B66}"/>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13B9C21A-3A8E-4D9E-8F84-CF94833678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Add a function of I to the original hash value to resolve the collision.</a:t>
            </a:r>
          </a:p>
          <a:p>
            <a:pPr eaLnBrk="1" hangingPunct="1"/>
            <a:r>
              <a:rPr lang="en-US" altLang="en-US"/>
              <a:t>Primary clustering – we notice this effect in the previous slide.</a:t>
            </a:r>
          </a:p>
          <a:p>
            <a:pPr eaLnBrk="1" hangingPunct="1"/>
            <a:r>
              <a:rPr lang="en-US" altLang="en-US"/>
              <a:t>Any key that hashes into the cluster 1) will require several attempts to resolve collision and 2) will then add to the cluster. (Both 1 and 2 are bad)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2D793C9-65DA-492B-8D13-A1E1FB74D1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45845ED-7ECA-4548-BB17-D8E0401A9696}" type="slidenum">
              <a:rPr lang="en-US" altLang="en-US" sz="1300"/>
              <a:pPr eaLnBrk="1" hangingPunct="1"/>
              <a:t>22</a:t>
            </a:fld>
            <a:endParaRPr lang="en-US" altLang="en-US" sz="1300"/>
          </a:p>
        </p:txBody>
      </p:sp>
      <p:sp>
        <p:nvSpPr>
          <p:cNvPr id="41987" name="Rectangle 2">
            <a:extLst>
              <a:ext uri="{FF2B5EF4-FFF2-40B4-BE49-F238E27FC236}">
                <a16:creationId xmlns:a16="http://schemas.microsoft.com/office/drawing/2014/main" id="{AAB98537-3169-4EDB-9DEE-95E2E3F2FCF8}"/>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4424CDE9-DE35-47A4-B634-7CC62FE1A4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2D793C9-65DA-492B-8D13-A1E1FB74D1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45845ED-7ECA-4548-BB17-D8E0401A9696}" type="slidenum">
              <a:rPr lang="en-US" altLang="en-US" sz="1300"/>
              <a:pPr eaLnBrk="1" hangingPunct="1"/>
              <a:t>23</a:t>
            </a:fld>
            <a:endParaRPr lang="en-US" altLang="en-US" sz="1300"/>
          </a:p>
        </p:txBody>
      </p:sp>
      <p:sp>
        <p:nvSpPr>
          <p:cNvPr id="41987" name="Rectangle 2">
            <a:extLst>
              <a:ext uri="{FF2B5EF4-FFF2-40B4-BE49-F238E27FC236}">
                <a16:creationId xmlns:a16="http://schemas.microsoft.com/office/drawing/2014/main" id="{AAB98537-3169-4EDB-9DEE-95E2E3F2FCF8}"/>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4424CDE9-DE35-47A4-B634-7CC62FE1A4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55216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D106F1C-C940-4928-BC57-7D69911005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10E9FB6-87E5-4710-BAD5-239500DFE010}" type="slidenum">
              <a:rPr lang="en-US" altLang="en-US" sz="1300"/>
              <a:pPr eaLnBrk="1" hangingPunct="1"/>
              <a:t>24</a:t>
            </a:fld>
            <a:endParaRPr lang="en-US" altLang="en-US" sz="1300"/>
          </a:p>
        </p:txBody>
      </p:sp>
      <p:sp>
        <p:nvSpPr>
          <p:cNvPr id="46083" name="Rectangle 2">
            <a:extLst>
              <a:ext uri="{FF2B5EF4-FFF2-40B4-BE49-F238E27FC236}">
                <a16:creationId xmlns:a16="http://schemas.microsoft.com/office/drawing/2014/main" id="{A5DC7897-D4A0-47E2-8BE2-3196E7F7AF9D}"/>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F20B4BFA-16D5-457C-8F03-6B9AB8C729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Add a function of I to the original hash value to resolve the collision.</a:t>
            </a:r>
          </a:p>
          <a:p>
            <a:pPr eaLnBrk="1" hangingPunct="1"/>
            <a:r>
              <a:rPr lang="en-US" altLang="en-US"/>
              <a:t>Less likely to encounter primary clustering, but could run into secondary clustering.</a:t>
            </a:r>
          </a:p>
          <a:p>
            <a:pPr eaLnBrk="1" hangingPunct="1"/>
            <a:r>
              <a:rPr lang="en-US" altLang="en-US"/>
              <a:t>Although keys that hash to the same initial location will still use the same sequence of probes (and conflict with each other).</a:t>
            </a:r>
          </a:p>
          <a:p>
            <a:pPr eaLnBrk="1" hangingPunct="1"/>
            <a:r>
              <a:rPr lang="en-US" altLang="en-US"/>
              <a:t>How big to make hash table? Lambda = ½, (hash table is twice as big as the number of elements expected.)</a:t>
            </a:r>
          </a:p>
          <a:p>
            <a:pPr lvl="1" eaLnBrk="1" hangingPunct="1"/>
            <a:r>
              <a:rPr lang="en-US" altLang="en-US"/>
              <a:t>Note: (i +1)</a:t>
            </a:r>
            <a:r>
              <a:rPr lang="en-US" altLang="en-US" baseline="30000"/>
              <a:t>2 </a:t>
            </a:r>
            <a:r>
              <a:rPr lang="en-US" altLang="en-US"/>
              <a:t>– i</a:t>
            </a:r>
            <a:r>
              <a:rPr lang="en-US" altLang="en-US" baseline="30000"/>
              <a:t>2</a:t>
            </a:r>
            <a:r>
              <a:rPr lang="en-US" altLang="en-US"/>
              <a:t> = 2i + 1  Thus, to get to the NEXT step, you can add 2* current value of i plus one.</a:t>
            </a:r>
            <a:endParaRPr lang="en-US" altLang="en-US">
              <a:latin typeface="Courier New" panose="02070309020205020404" pitchFamily="49" charset="0"/>
            </a:endParaRPr>
          </a:p>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5C29C067-2566-49FF-866A-4B9F30B1C6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0F863B7-B7D5-4956-8E3E-166145510909}" type="slidenum">
              <a:rPr lang="en-US" altLang="en-US" sz="1300"/>
              <a:pPr eaLnBrk="1" hangingPunct="1"/>
              <a:t>25</a:t>
            </a:fld>
            <a:endParaRPr lang="en-US" altLang="en-US" sz="1300"/>
          </a:p>
        </p:txBody>
      </p:sp>
      <p:sp>
        <p:nvSpPr>
          <p:cNvPr id="50179" name="Rectangle 2">
            <a:extLst>
              <a:ext uri="{FF2B5EF4-FFF2-40B4-BE49-F238E27FC236}">
                <a16:creationId xmlns:a16="http://schemas.microsoft.com/office/drawing/2014/main" id="{F0C043CE-D1BF-46D8-B7B5-34FE8D5DE97A}"/>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99FFD1E9-89FF-43F8-A837-E3CEAB8F8B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the probe sequence is a function of the key in two different ways – for the original starting location (h(k) AND for the amount of offset you move out each time you have a collision (g(k)).  (as opposed to both linear probing and quadratic probing where the offset is independent of the key)</a:t>
            </a:r>
          </a:p>
          <a:p>
            <a:pPr eaLnBrk="1" hangingPunct="1"/>
            <a:r>
              <a:rPr lang="en-US" altLang="en-US"/>
              <a:t>** In choosing g care must be taken so that  it never evaluates to 0.</a:t>
            </a:r>
          </a:p>
          <a:p>
            <a:pPr eaLnBrk="1" hangingPunct="1"/>
            <a:r>
              <a:rPr lang="en-US" altLang="en-US"/>
              <a:t>A good choice for g is to choose a prime R &lt; TableSIze and let g(k) = R – (k mod R).</a:t>
            </a:r>
          </a:p>
          <a:p>
            <a:pPr eaLnBrk="1" hangingPunct="1"/>
            <a:r>
              <a:rPr lang="en-US" altLang="en-US"/>
              <a:t>Double Hashing is Safe for </a:t>
            </a:r>
            <a:r>
              <a:rPr lang="en-US" altLang="en-US">
                <a:sym typeface="Symbol" panose="05050102010706020507" pitchFamily="18" charset="2"/>
              </a:rPr>
              <a:t> &lt; 1</a:t>
            </a:r>
            <a:endParaRPr lang="en-US" altLang="en-US"/>
          </a:p>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3B19-73F6-44C1-AACA-CF63F5C63B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AFF185-CCD9-438E-99B0-FC15BCD5A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726F55-2BFD-4EE6-B484-1480E2E09095}"/>
              </a:ext>
            </a:extLst>
          </p:cNvPr>
          <p:cNvSpPr>
            <a:spLocks noGrp="1"/>
          </p:cNvSpPr>
          <p:nvPr>
            <p:ph type="dt" sz="half" idx="10"/>
          </p:nvPr>
        </p:nvSpPr>
        <p:spPr/>
        <p:txBody>
          <a:bodyPr/>
          <a:lstStyle/>
          <a:p>
            <a:fld id="{E1299883-D50A-4D57-A2E9-ABB52B85F5A4}" type="datetimeFigureOut">
              <a:rPr lang="en-US" smtClean="0"/>
              <a:t>1/27/2021</a:t>
            </a:fld>
            <a:endParaRPr lang="en-US"/>
          </a:p>
        </p:txBody>
      </p:sp>
      <p:sp>
        <p:nvSpPr>
          <p:cNvPr id="5" name="Footer Placeholder 4">
            <a:extLst>
              <a:ext uri="{FF2B5EF4-FFF2-40B4-BE49-F238E27FC236}">
                <a16:creationId xmlns:a16="http://schemas.microsoft.com/office/drawing/2014/main" id="{0812B716-8AB4-4CFC-B47D-50F655DAA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803E1-91E1-4F79-A689-7527BEA35598}"/>
              </a:ext>
            </a:extLst>
          </p:cNvPr>
          <p:cNvSpPr>
            <a:spLocks noGrp="1"/>
          </p:cNvSpPr>
          <p:nvPr>
            <p:ph type="sldNum" sz="quarter" idx="12"/>
          </p:nvPr>
        </p:nvSpPr>
        <p:spPr/>
        <p:txBody>
          <a:bodyPr/>
          <a:lstStyle/>
          <a:p>
            <a:fld id="{22AD328D-7CC7-4E47-98DD-467C5F2111B4}" type="slidenum">
              <a:rPr lang="en-US" smtClean="0"/>
              <a:t>‹#›</a:t>
            </a:fld>
            <a:endParaRPr lang="en-US"/>
          </a:p>
        </p:txBody>
      </p:sp>
    </p:spTree>
    <p:extLst>
      <p:ext uri="{BB962C8B-B14F-4D97-AF65-F5344CB8AC3E}">
        <p14:creationId xmlns:p14="http://schemas.microsoft.com/office/powerpoint/2010/main" val="371100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B697-7F9F-43E7-B4B6-A0DEA19CC2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667669-C7CC-48B7-B5A1-717A03B658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6D65A-4C5B-45E2-8449-3353FEEA3167}"/>
              </a:ext>
            </a:extLst>
          </p:cNvPr>
          <p:cNvSpPr>
            <a:spLocks noGrp="1"/>
          </p:cNvSpPr>
          <p:nvPr>
            <p:ph type="dt" sz="half" idx="10"/>
          </p:nvPr>
        </p:nvSpPr>
        <p:spPr/>
        <p:txBody>
          <a:bodyPr/>
          <a:lstStyle/>
          <a:p>
            <a:fld id="{E1299883-D50A-4D57-A2E9-ABB52B85F5A4}" type="datetimeFigureOut">
              <a:rPr lang="en-US" smtClean="0"/>
              <a:t>1/27/2021</a:t>
            </a:fld>
            <a:endParaRPr lang="en-US"/>
          </a:p>
        </p:txBody>
      </p:sp>
      <p:sp>
        <p:nvSpPr>
          <p:cNvPr id="5" name="Footer Placeholder 4">
            <a:extLst>
              <a:ext uri="{FF2B5EF4-FFF2-40B4-BE49-F238E27FC236}">
                <a16:creationId xmlns:a16="http://schemas.microsoft.com/office/drawing/2014/main" id="{3B7F653A-CD57-4828-9ED5-98BE78EE1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C75F6-1378-4A6C-AAEE-7D4DE6E51864}"/>
              </a:ext>
            </a:extLst>
          </p:cNvPr>
          <p:cNvSpPr>
            <a:spLocks noGrp="1"/>
          </p:cNvSpPr>
          <p:nvPr>
            <p:ph type="sldNum" sz="quarter" idx="12"/>
          </p:nvPr>
        </p:nvSpPr>
        <p:spPr/>
        <p:txBody>
          <a:bodyPr/>
          <a:lstStyle/>
          <a:p>
            <a:fld id="{22AD328D-7CC7-4E47-98DD-467C5F2111B4}" type="slidenum">
              <a:rPr lang="en-US" smtClean="0"/>
              <a:t>‹#›</a:t>
            </a:fld>
            <a:endParaRPr lang="en-US"/>
          </a:p>
        </p:txBody>
      </p:sp>
    </p:spTree>
    <p:extLst>
      <p:ext uri="{BB962C8B-B14F-4D97-AF65-F5344CB8AC3E}">
        <p14:creationId xmlns:p14="http://schemas.microsoft.com/office/powerpoint/2010/main" val="19624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8E28A-291C-418E-BB6F-8CA4BFAE1B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7B2F5D-8D5D-481E-AF4E-D86161BE9B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105D9-DC78-4F07-B5BE-A870909A4F4F}"/>
              </a:ext>
            </a:extLst>
          </p:cNvPr>
          <p:cNvSpPr>
            <a:spLocks noGrp="1"/>
          </p:cNvSpPr>
          <p:nvPr>
            <p:ph type="dt" sz="half" idx="10"/>
          </p:nvPr>
        </p:nvSpPr>
        <p:spPr/>
        <p:txBody>
          <a:bodyPr/>
          <a:lstStyle/>
          <a:p>
            <a:fld id="{E1299883-D50A-4D57-A2E9-ABB52B85F5A4}" type="datetimeFigureOut">
              <a:rPr lang="en-US" smtClean="0"/>
              <a:t>1/27/2021</a:t>
            </a:fld>
            <a:endParaRPr lang="en-US"/>
          </a:p>
        </p:txBody>
      </p:sp>
      <p:sp>
        <p:nvSpPr>
          <p:cNvPr id="5" name="Footer Placeholder 4">
            <a:extLst>
              <a:ext uri="{FF2B5EF4-FFF2-40B4-BE49-F238E27FC236}">
                <a16:creationId xmlns:a16="http://schemas.microsoft.com/office/drawing/2014/main" id="{B0311D0A-E5BE-40BE-BD9C-BDD6A4A0A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6138B-7B01-4DA7-8E76-F0F3AD6BEB31}"/>
              </a:ext>
            </a:extLst>
          </p:cNvPr>
          <p:cNvSpPr>
            <a:spLocks noGrp="1"/>
          </p:cNvSpPr>
          <p:nvPr>
            <p:ph type="sldNum" sz="quarter" idx="12"/>
          </p:nvPr>
        </p:nvSpPr>
        <p:spPr/>
        <p:txBody>
          <a:bodyPr/>
          <a:lstStyle/>
          <a:p>
            <a:fld id="{22AD328D-7CC7-4E47-98DD-467C5F2111B4}" type="slidenum">
              <a:rPr lang="en-US" smtClean="0"/>
              <a:t>‹#›</a:t>
            </a:fld>
            <a:endParaRPr lang="en-US"/>
          </a:p>
        </p:txBody>
      </p:sp>
    </p:spTree>
    <p:extLst>
      <p:ext uri="{BB962C8B-B14F-4D97-AF65-F5344CB8AC3E}">
        <p14:creationId xmlns:p14="http://schemas.microsoft.com/office/powerpoint/2010/main" val="3169667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9B96-3983-46A7-A1FD-4BB6360A6E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D259CA-F359-4069-98DB-A1AD404D83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FF99A-88D6-40B5-9A63-5B6FC7C92644}"/>
              </a:ext>
            </a:extLst>
          </p:cNvPr>
          <p:cNvSpPr>
            <a:spLocks noGrp="1"/>
          </p:cNvSpPr>
          <p:nvPr>
            <p:ph type="dt" sz="half" idx="10"/>
          </p:nvPr>
        </p:nvSpPr>
        <p:spPr/>
        <p:txBody>
          <a:bodyPr/>
          <a:lstStyle/>
          <a:p>
            <a:fld id="{E1299883-D50A-4D57-A2E9-ABB52B85F5A4}" type="datetimeFigureOut">
              <a:rPr lang="en-US" smtClean="0"/>
              <a:t>1/27/2021</a:t>
            </a:fld>
            <a:endParaRPr lang="en-US"/>
          </a:p>
        </p:txBody>
      </p:sp>
      <p:sp>
        <p:nvSpPr>
          <p:cNvPr id="5" name="Footer Placeholder 4">
            <a:extLst>
              <a:ext uri="{FF2B5EF4-FFF2-40B4-BE49-F238E27FC236}">
                <a16:creationId xmlns:a16="http://schemas.microsoft.com/office/drawing/2014/main" id="{5427FE97-DA7C-4216-9B6D-F022667A2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69E84-BBD0-4DDC-A114-CA80BF9F277A}"/>
              </a:ext>
            </a:extLst>
          </p:cNvPr>
          <p:cNvSpPr>
            <a:spLocks noGrp="1"/>
          </p:cNvSpPr>
          <p:nvPr>
            <p:ph type="sldNum" sz="quarter" idx="12"/>
          </p:nvPr>
        </p:nvSpPr>
        <p:spPr/>
        <p:txBody>
          <a:bodyPr/>
          <a:lstStyle/>
          <a:p>
            <a:fld id="{22AD328D-7CC7-4E47-98DD-467C5F2111B4}" type="slidenum">
              <a:rPr lang="en-US" smtClean="0"/>
              <a:t>‹#›</a:t>
            </a:fld>
            <a:endParaRPr lang="en-US"/>
          </a:p>
        </p:txBody>
      </p:sp>
    </p:spTree>
    <p:extLst>
      <p:ext uri="{BB962C8B-B14F-4D97-AF65-F5344CB8AC3E}">
        <p14:creationId xmlns:p14="http://schemas.microsoft.com/office/powerpoint/2010/main" val="126891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2006-9D4E-480F-86E9-887E1AB77A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A02050-EC8D-4F71-BA19-57C4BA8702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E742E0-40E5-4BE3-9E75-011A929FD830}"/>
              </a:ext>
            </a:extLst>
          </p:cNvPr>
          <p:cNvSpPr>
            <a:spLocks noGrp="1"/>
          </p:cNvSpPr>
          <p:nvPr>
            <p:ph type="dt" sz="half" idx="10"/>
          </p:nvPr>
        </p:nvSpPr>
        <p:spPr/>
        <p:txBody>
          <a:bodyPr/>
          <a:lstStyle/>
          <a:p>
            <a:fld id="{E1299883-D50A-4D57-A2E9-ABB52B85F5A4}" type="datetimeFigureOut">
              <a:rPr lang="en-US" smtClean="0"/>
              <a:t>1/27/2021</a:t>
            </a:fld>
            <a:endParaRPr lang="en-US"/>
          </a:p>
        </p:txBody>
      </p:sp>
      <p:sp>
        <p:nvSpPr>
          <p:cNvPr id="5" name="Footer Placeholder 4">
            <a:extLst>
              <a:ext uri="{FF2B5EF4-FFF2-40B4-BE49-F238E27FC236}">
                <a16:creationId xmlns:a16="http://schemas.microsoft.com/office/drawing/2014/main" id="{38FC6599-5C57-4396-980C-2B2BF1AC1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5DF36-7227-4BE2-A880-D92637BC0C3E}"/>
              </a:ext>
            </a:extLst>
          </p:cNvPr>
          <p:cNvSpPr>
            <a:spLocks noGrp="1"/>
          </p:cNvSpPr>
          <p:nvPr>
            <p:ph type="sldNum" sz="quarter" idx="12"/>
          </p:nvPr>
        </p:nvSpPr>
        <p:spPr/>
        <p:txBody>
          <a:bodyPr/>
          <a:lstStyle/>
          <a:p>
            <a:fld id="{22AD328D-7CC7-4E47-98DD-467C5F2111B4}" type="slidenum">
              <a:rPr lang="en-US" smtClean="0"/>
              <a:t>‹#›</a:t>
            </a:fld>
            <a:endParaRPr lang="en-US"/>
          </a:p>
        </p:txBody>
      </p:sp>
    </p:spTree>
    <p:extLst>
      <p:ext uri="{BB962C8B-B14F-4D97-AF65-F5344CB8AC3E}">
        <p14:creationId xmlns:p14="http://schemas.microsoft.com/office/powerpoint/2010/main" val="95054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752B-4075-4E3B-AADB-5063AD974E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619314-9A38-4304-88D2-9C4B041F9F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BD7A3C-3D3A-4885-A2E4-FDD637EDFE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E3B3F4-64D8-490C-B2B0-2ADE8E1B9273}"/>
              </a:ext>
            </a:extLst>
          </p:cNvPr>
          <p:cNvSpPr>
            <a:spLocks noGrp="1"/>
          </p:cNvSpPr>
          <p:nvPr>
            <p:ph type="dt" sz="half" idx="10"/>
          </p:nvPr>
        </p:nvSpPr>
        <p:spPr/>
        <p:txBody>
          <a:bodyPr/>
          <a:lstStyle/>
          <a:p>
            <a:fld id="{E1299883-D50A-4D57-A2E9-ABB52B85F5A4}" type="datetimeFigureOut">
              <a:rPr lang="en-US" smtClean="0"/>
              <a:t>1/27/2021</a:t>
            </a:fld>
            <a:endParaRPr lang="en-US"/>
          </a:p>
        </p:txBody>
      </p:sp>
      <p:sp>
        <p:nvSpPr>
          <p:cNvPr id="6" name="Footer Placeholder 5">
            <a:extLst>
              <a:ext uri="{FF2B5EF4-FFF2-40B4-BE49-F238E27FC236}">
                <a16:creationId xmlns:a16="http://schemas.microsoft.com/office/drawing/2014/main" id="{156DA38F-EF38-46C3-914A-E179EF31D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6BFE3-16D0-4175-B056-C5A340DD0B9A}"/>
              </a:ext>
            </a:extLst>
          </p:cNvPr>
          <p:cNvSpPr>
            <a:spLocks noGrp="1"/>
          </p:cNvSpPr>
          <p:nvPr>
            <p:ph type="sldNum" sz="quarter" idx="12"/>
          </p:nvPr>
        </p:nvSpPr>
        <p:spPr/>
        <p:txBody>
          <a:bodyPr/>
          <a:lstStyle/>
          <a:p>
            <a:fld id="{22AD328D-7CC7-4E47-98DD-467C5F2111B4}" type="slidenum">
              <a:rPr lang="en-US" smtClean="0"/>
              <a:t>‹#›</a:t>
            </a:fld>
            <a:endParaRPr lang="en-US"/>
          </a:p>
        </p:txBody>
      </p:sp>
    </p:spTree>
    <p:extLst>
      <p:ext uri="{BB962C8B-B14F-4D97-AF65-F5344CB8AC3E}">
        <p14:creationId xmlns:p14="http://schemas.microsoft.com/office/powerpoint/2010/main" val="174509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6B78-713C-4DC6-B81D-48075DDCCF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B996E5-CF37-4848-A3E6-1A625B957A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50058E-A6E5-4843-AE76-81F514AEF2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D9C1EF-0E9A-49B0-AEDA-5CAA9F614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D3823E-790B-43FB-ABF6-223ED57087C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FABA9-9A1B-441A-8580-31EB43E66C50}"/>
              </a:ext>
            </a:extLst>
          </p:cNvPr>
          <p:cNvSpPr>
            <a:spLocks noGrp="1"/>
          </p:cNvSpPr>
          <p:nvPr>
            <p:ph type="dt" sz="half" idx="10"/>
          </p:nvPr>
        </p:nvSpPr>
        <p:spPr/>
        <p:txBody>
          <a:bodyPr/>
          <a:lstStyle/>
          <a:p>
            <a:fld id="{E1299883-D50A-4D57-A2E9-ABB52B85F5A4}" type="datetimeFigureOut">
              <a:rPr lang="en-US" smtClean="0"/>
              <a:t>1/27/2021</a:t>
            </a:fld>
            <a:endParaRPr lang="en-US"/>
          </a:p>
        </p:txBody>
      </p:sp>
      <p:sp>
        <p:nvSpPr>
          <p:cNvPr id="8" name="Footer Placeholder 7">
            <a:extLst>
              <a:ext uri="{FF2B5EF4-FFF2-40B4-BE49-F238E27FC236}">
                <a16:creationId xmlns:a16="http://schemas.microsoft.com/office/drawing/2014/main" id="{3FDAD23D-1D3D-4C81-A284-C546F10019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9811E0-D774-4183-975B-AC82E3E2E73A}"/>
              </a:ext>
            </a:extLst>
          </p:cNvPr>
          <p:cNvSpPr>
            <a:spLocks noGrp="1"/>
          </p:cNvSpPr>
          <p:nvPr>
            <p:ph type="sldNum" sz="quarter" idx="12"/>
          </p:nvPr>
        </p:nvSpPr>
        <p:spPr/>
        <p:txBody>
          <a:bodyPr/>
          <a:lstStyle/>
          <a:p>
            <a:fld id="{22AD328D-7CC7-4E47-98DD-467C5F2111B4}" type="slidenum">
              <a:rPr lang="en-US" smtClean="0"/>
              <a:t>‹#›</a:t>
            </a:fld>
            <a:endParaRPr lang="en-US"/>
          </a:p>
        </p:txBody>
      </p:sp>
    </p:spTree>
    <p:extLst>
      <p:ext uri="{BB962C8B-B14F-4D97-AF65-F5344CB8AC3E}">
        <p14:creationId xmlns:p14="http://schemas.microsoft.com/office/powerpoint/2010/main" val="219360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1525-264F-4CCF-BB2A-D830BE898A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13909D-5E78-45FE-A388-CA15231AA1CE}"/>
              </a:ext>
            </a:extLst>
          </p:cNvPr>
          <p:cNvSpPr>
            <a:spLocks noGrp="1"/>
          </p:cNvSpPr>
          <p:nvPr>
            <p:ph type="dt" sz="half" idx="10"/>
          </p:nvPr>
        </p:nvSpPr>
        <p:spPr/>
        <p:txBody>
          <a:bodyPr/>
          <a:lstStyle/>
          <a:p>
            <a:fld id="{E1299883-D50A-4D57-A2E9-ABB52B85F5A4}" type="datetimeFigureOut">
              <a:rPr lang="en-US" smtClean="0"/>
              <a:t>1/27/2021</a:t>
            </a:fld>
            <a:endParaRPr lang="en-US"/>
          </a:p>
        </p:txBody>
      </p:sp>
      <p:sp>
        <p:nvSpPr>
          <p:cNvPr id="4" name="Footer Placeholder 3">
            <a:extLst>
              <a:ext uri="{FF2B5EF4-FFF2-40B4-BE49-F238E27FC236}">
                <a16:creationId xmlns:a16="http://schemas.microsoft.com/office/drawing/2014/main" id="{59CBD887-074B-4A2C-B9CB-88CA69742C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C54DBF-A134-426C-B9F7-107A12659DA5}"/>
              </a:ext>
            </a:extLst>
          </p:cNvPr>
          <p:cNvSpPr>
            <a:spLocks noGrp="1"/>
          </p:cNvSpPr>
          <p:nvPr>
            <p:ph type="sldNum" sz="quarter" idx="12"/>
          </p:nvPr>
        </p:nvSpPr>
        <p:spPr/>
        <p:txBody>
          <a:bodyPr/>
          <a:lstStyle/>
          <a:p>
            <a:fld id="{22AD328D-7CC7-4E47-98DD-467C5F2111B4}" type="slidenum">
              <a:rPr lang="en-US" smtClean="0"/>
              <a:t>‹#›</a:t>
            </a:fld>
            <a:endParaRPr lang="en-US"/>
          </a:p>
        </p:txBody>
      </p:sp>
    </p:spTree>
    <p:extLst>
      <p:ext uri="{BB962C8B-B14F-4D97-AF65-F5344CB8AC3E}">
        <p14:creationId xmlns:p14="http://schemas.microsoft.com/office/powerpoint/2010/main" val="135061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9638CF-55D9-47F7-8851-757832F1EAAF}"/>
              </a:ext>
            </a:extLst>
          </p:cNvPr>
          <p:cNvSpPr>
            <a:spLocks noGrp="1"/>
          </p:cNvSpPr>
          <p:nvPr>
            <p:ph type="dt" sz="half" idx="10"/>
          </p:nvPr>
        </p:nvSpPr>
        <p:spPr/>
        <p:txBody>
          <a:bodyPr/>
          <a:lstStyle/>
          <a:p>
            <a:fld id="{E1299883-D50A-4D57-A2E9-ABB52B85F5A4}" type="datetimeFigureOut">
              <a:rPr lang="en-US" smtClean="0"/>
              <a:t>1/27/2021</a:t>
            </a:fld>
            <a:endParaRPr lang="en-US"/>
          </a:p>
        </p:txBody>
      </p:sp>
      <p:sp>
        <p:nvSpPr>
          <p:cNvPr id="3" name="Footer Placeholder 2">
            <a:extLst>
              <a:ext uri="{FF2B5EF4-FFF2-40B4-BE49-F238E27FC236}">
                <a16:creationId xmlns:a16="http://schemas.microsoft.com/office/drawing/2014/main" id="{9EEDED3D-2D67-4993-9A08-91F7C414EC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7D4BE9-890A-48EF-98AA-88A8D200A441}"/>
              </a:ext>
            </a:extLst>
          </p:cNvPr>
          <p:cNvSpPr>
            <a:spLocks noGrp="1"/>
          </p:cNvSpPr>
          <p:nvPr>
            <p:ph type="sldNum" sz="quarter" idx="12"/>
          </p:nvPr>
        </p:nvSpPr>
        <p:spPr/>
        <p:txBody>
          <a:bodyPr/>
          <a:lstStyle/>
          <a:p>
            <a:fld id="{22AD328D-7CC7-4E47-98DD-467C5F2111B4}" type="slidenum">
              <a:rPr lang="en-US" smtClean="0"/>
              <a:t>‹#›</a:t>
            </a:fld>
            <a:endParaRPr lang="en-US"/>
          </a:p>
        </p:txBody>
      </p:sp>
    </p:spTree>
    <p:extLst>
      <p:ext uri="{BB962C8B-B14F-4D97-AF65-F5344CB8AC3E}">
        <p14:creationId xmlns:p14="http://schemas.microsoft.com/office/powerpoint/2010/main" val="305444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9322-EDCF-48CE-A616-B7BC4D083D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43E3F9-3394-4397-9758-ABC2E5A9AD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E93493-0DB5-4D33-B58F-1F25C9DAB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989EB9-DAB0-47C0-AEA6-79B13C1A175E}"/>
              </a:ext>
            </a:extLst>
          </p:cNvPr>
          <p:cNvSpPr>
            <a:spLocks noGrp="1"/>
          </p:cNvSpPr>
          <p:nvPr>
            <p:ph type="dt" sz="half" idx="10"/>
          </p:nvPr>
        </p:nvSpPr>
        <p:spPr/>
        <p:txBody>
          <a:bodyPr/>
          <a:lstStyle/>
          <a:p>
            <a:fld id="{E1299883-D50A-4D57-A2E9-ABB52B85F5A4}" type="datetimeFigureOut">
              <a:rPr lang="en-US" smtClean="0"/>
              <a:t>1/27/2021</a:t>
            </a:fld>
            <a:endParaRPr lang="en-US"/>
          </a:p>
        </p:txBody>
      </p:sp>
      <p:sp>
        <p:nvSpPr>
          <p:cNvPr id="6" name="Footer Placeholder 5">
            <a:extLst>
              <a:ext uri="{FF2B5EF4-FFF2-40B4-BE49-F238E27FC236}">
                <a16:creationId xmlns:a16="http://schemas.microsoft.com/office/drawing/2014/main" id="{41588039-34E4-4F36-BE3F-7C1A2A0FF4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950E6-9D2F-45D7-BBA2-F20EC38156BD}"/>
              </a:ext>
            </a:extLst>
          </p:cNvPr>
          <p:cNvSpPr>
            <a:spLocks noGrp="1"/>
          </p:cNvSpPr>
          <p:nvPr>
            <p:ph type="sldNum" sz="quarter" idx="12"/>
          </p:nvPr>
        </p:nvSpPr>
        <p:spPr/>
        <p:txBody>
          <a:bodyPr/>
          <a:lstStyle/>
          <a:p>
            <a:fld id="{22AD328D-7CC7-4E47-98DD-467C5F2111B4}" type="slidenum">
              <a:rPr lang="en-US" smtClean="0"/>
              <a:t>‹#›</a:t>
            </a:fld>
            <a:endParaRPr lang="en-US"/>
          </a:p>
        </p:txBody>
      </p:sp>
    </p:spTree>
    <p:extLst>
      <p:ext uri="{BB962C8B-B14F-4D97-AF65-F5344CB8AC3E}">
        <p14:creationId xmlns:p14="http://schemas.microsoft.com/office/powerpoint/2010/main" val="165525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3709-3212-4286-B721-38D4E84C4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D6F415-D74A-4378-ACFD-86207206EC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9C8FA4-1039-4CB7-A2DB-E31DE2651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81E843-9404-45A1-B469-9F33AAB129E2}"/>
              </a:ext>
            </a:extLst>
          </p:cNvPr>
          <p:cNvSpPr>
            <a:spLocks noGrp="1"/>
          </p:cNvSpPr>
          <p:nvPr>
            <p:ph type="dt" sz="half" idx="10"/>
          </p:nvPr>
        </p:nvSpPr>
        <p:spPr/>
        <p:txBody>
          <a:bodyPr/>
          <a:lstStyle/>
          <a:p>
            <a:fld id="{E1299883-D50A-4D57-A2E9-ABB52B85F5A4}" type="datetimeFigureOut">
              <a:rPr lang="en-US" smtClean="0"/>
              <a:t>1/27/2021</a:t>
            </a:fld>
            <a:endParaRPr lang="en-US"/>
          </a:p>
        </p:txBody>
      </p:sp>
      <p:sp>
        <p:nvSpPr>
          <p:cNvPr id="6" name="Footer Placeholder 5">
            <a:extLst>
              <a:ext uri="{FF2B5EF4-FFF2-40B4-BE49-F238E27FC236}">
                <a16:creationId xmlns:a16="http://schemas.microsoft.com/office/drawing/2014/main" id="{8CA1AA80-1DF7-4633-BC84-915C58F54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89F03-DD3F-4275-BE64-51DA3498938A}"/>
              </a:ext>
            </a:extLst>
          </p:cNvPr>
          <p:cNvSpPr>
            <a:spLocks noGrp="1"/>
          </p:cNvSpPr>
          <p:nvPr>
            <p:ph type="sldNum" sz="quarter" idx="12"/>
          </p:nvPr>
        </p:nvSpPr>
        <p:spPr/>
        <p:txBody>
          <a:bodyPr/>
          <a:lstStyle/>
          <a:p>
            <a:fld id="{22AD328D-7CC7-4E47-98DD-467C5F2111B4}" type="slidenum">
              <a:rPr lang="en-US" smtClean="0"/>
              <a:t>‹#›</a:t>
            </a:fld>
            <a:endParaRPr lang="en-US"/>
          </a:p>
        </p:txBody>
      </p:sp>
    </p:spTree>
    <p:extLst>
      <p:ext uri="{BB962C8B-B14F-4D97-AF65-F5344CB8AC3E}">
        <p14:creationId xmlns:p14="http://schemas.microsoft.com/office/powerpoint/2010/main" val="72358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DBE8A3-1443-43C0-B51D-5BA0072A18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93C905-CE53-4451-8A7D-25E99EEEC2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2F6B0-567E-4D5D-B625-C55F7C3586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99883-D50A-4D57-A2E9-ABB52B85F5A4}" type="datetimeFigureOut">
              <a:rPr lang="en-US" smtClean="0"/>
              <a:t>1/27/2021</a:t>
            </a:fld>
            <a:endParaRPr lang="en-US"/>
          </a:p>
        </p:txBody>
      </p:sp>
      <p:sp>
        <p:nvSpPr>
          <p:cNvPr id="5" name="Footer Placeholder 4">
            <a:extLst>
              <a:ext uri="{FF2B5EF4-FFF2-40B4-BE49-F238E27FC236}">
                <a16:creationId xmlns:a16="http://schemas.microsoft.com/office/drawing/2014/main" id="{CC034E93-2C72-44B0-97CA-A01DA4B644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84088A-2F1F-4A70-AA6B-AAE2A0010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D328D-7CC7-4E47-98DD-467C5F2111B4}" type="slidenum">
              <a:rPr lang="en-US" smtClean="0"/>
              <a:t>‹#›</a:t>
            </a:fld>
            <a:endParaRPr lang="en-US"/>
          </a:p>
        </p:txBody>
      </p:sp>
    </p:spTree>
    <p:extLst>
      <p:ext uri="{BB962C8B-B14F-4D97-AF65-F5344CB8AC3E}">
        <p14:creationId xmlns:p14="http://schemas.microsoft.com/office/powerpoint/2010/main" val="3394922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notesSlide" Target="../notesSlides/notesSlide6.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s>
</file>

<file path=ppt/slides/_rels/slide23.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notesSlide" Target="../notesSlides/notesSlide7.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2.xml"/><Relationship Id="rId5" Type="http://schemas.openxmlformats.org/officeDocument/2006/relationships/tags" Target="../tags/tag40.xml"/><Relationship Id="rId4" Type="http://schemas.openxmlformats.org/officeDocument/2006/relationships/tags" Target="../tags/tag39.xml"/></Relationships>
</file>

<file path=ppt/slides/_rels/slide24.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notesSlide" Target="../notesSlides/notesSlide8.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tags" Target="../tags/tag44.xml"/></Relationships>
</file>

<file path=ppt/slides/_rels/slide25.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5930-75E7-4D29-B99F-6B400860F2DC}"/>
              </a:ext>
            </a:extLst>
          </p:cNvPr>
          <p:cNvSpPr>
            <a:spLocks noGrp="1"/>
          </p:cNvSpPr>
          <p:nvPr>
            <p:ph type="ctrTitle"/>
          </p:nvPr>
        </p:nvSpPr>
        <p:spPr/>
        <p:txBody>
          <a:bodyPr>
            <a:normAutofit fontScale="90000"/>
          </a:bodyPr>
          <a:lstStyle/>
          <a:p>
            <a:r>
              <a:rPr lang="en-US" dirty="0"/>
              <a:t>Pseudorandom number, Universal Hashing, Chaining and Linear-Probing </a:t>
            </a:r>
          </a:p>
        </p:txBody>
      </p:sp>
      <p:sp>
        <p:nvSpPr>
          <p:cNvPr id="3" name="Subtitle 2">
            <a:extLst>
              <a:ext uri="{FF2B5EF4-FFF2-40B4-BE49-F238E27FC236}">
                <a16:creationId xmlns:a16="http://schemas.microsoft.com/office/drawing/2014/main" id="{01631F65-03A5-4A95-A36E-600542346DA3}"/>
              </a:ext>
            </a:extLst>
          </p:cNvPr>
          <p:cNvSpPr>
            <a:spLocks noGrp="1"/>
          </p:cNvSpPr>
          <p:nvPr>
            <p:ph type="subTitle" idx="1"/>
          </p:nvPr>
        </p:nvSpPr>
        <p:spPr/>
        <p:txBody>
          <a:bodyPr/>
          <a:lstStyle/>
          <a:p>
            <a:r>
              <a:rPr lang="en-US" dirty="0"/>
              <a:t>COMP 480/580</a:t>
            </a:r>
          </a:p>
        </p:txBody>
      </p:sp>
    </p:spTree>
    <p:extLst>
      <p:ext uri="{BB962C8B-B14F-4D97-AF65-F5344CB8AC3E}">
        <p14:creationId xmlns:p14="http://schemas.microsoft.com/office/powerpoint/2010/main" val="138665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0126-A69F-48EC-B5EC-D01B59C420E3}"/>
              </a:ext>
            </a:extLst>
          </p:cNvPr>
          <p:cNvSpPr>
            <a:spLocks noGrp="1"/>
          </p:cNvSpPr>
          <p:nvPr>
            <p:ph type="title"/>
          </p:nvPr>
        </p:nvSpPr>
        <p:spPr/>
        <p:txBody>
          <a:bodyPr/>
          <a:lstStyle/>
          <a:p>
            <a:r>
              <a:rPr lang="en-US" dirty="0"/>
              <a:t>The hash family 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911ED4-9EC9-4F6E-BF4F-19A29A53EB72}"/>
                  </a:ext>
                </a:extLst>
              </p:cNvPr>
              <p:cNvSpPr>
                <a:spLocks noGrp="1"/>
              </p:cNvSpPr>
              <p:nvPr>
                <p:ph idx="1"/>
              </p:nvPr>
            </p:nvSpPr>
            <p:spPr/>
            <p:txBody>
              <a:bodyPr>
                <a:normAutofit lnSpcReduction="10000"/>
              </a:bodyPr>
              <a:lstStyle/>
              <a:p>
                <a:pPr lvl="1"/>
                <a:r>
                  <a:rPr lang="en-US" dirty="0"/>
                  <a:t>Choose a prime P &gt; R   </a:t>
                </a:r>
              </a:p>
              <a:p>
                <a:pPr lvl="1"/>
                <a:r>
                  <a:rPr lang="en-US" b="0"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sub>
                    </m:sSub>
                  </m:oMath>
                </a14:m>
                <a:r>
                  <a:rPr lang="en-US" b="0" dirty="0"/>
                  <a:t>= </a:t>
                </a:r>
                <a14:m>
                  <m:oMath xmlns:m="http://schemas.openxmlformats.org/officeDocument/2006/math">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𝑃</m:t>
                        </m:r>
                      </m:e>
                    </m:d>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𝑁</m:t>
                    </m:r>
                  </m:oMath>
                </a14:m>
                <a:endParaRPr lang="en-US" dirty="0"/>
              </a:p>
              <a:p>
                <a:pPr lvl="1"/>
                <a:endParaRPr lang="en-US" dirty="0"/>
              </a:p>
              <a:p>
                <a:r>
                  <a:rPr lang="en-US" dirty="0"/>
                  <a:t>The family is </a:t>
                </a:r>
              </a:p>
              <a:p>
                <a:pPr lvl="1"/>
                <a:r>
                  <a:rPr lang="en-US" dirty="0"/>
                  <a:t>H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sub>
                    </m:sSub>
                    <m:r>
                      <a:rPr lang="en-US" b="0" i="1" smtClean="0">
                        <a:latin typeface="Cambria Math" panose="02040503050406030204" pitchFamily="18" charset="0"/>
                      </a:rPr>
                      <m:t> | </m:t>
                    </m:r>
                    <m:r>
                      <a:rPr lang="en-US" b="0" i="1" smtClean="0">
                        <a:latin typeface="Cambria Math" panose="02040503050406030204" pitchFamily="18" charset="0"/>
                      </a:rPr>
                      <m:t>𝑎</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1,2,…,</m:t>
                        </m:r>
                        <m:r>
                          <a:rPr lang="en-US" b="0" i="1" smtClean="0">
                            <a:latin typeface="Cambria Math" panose="02040503050406030204" pitchFamily="18" charset="0"/>
                          </a:rPr>
                          <m:t>𝑃</m:t>
                        </m:r>
                        <m:r>
                          <a:rPr lang="en-US" b="0" i="1" smtClean="0">
                            <a:latin typeface="Cambria Math" panose="02040503050406030204" pitchFamily="18" charset="0"/>
                          </a:rPr>
                          <m:t>−1 </m:t>
                        </m:r>
                      </m:e>
                    </m:d>
                  </m:oMath>
                </a14:m>
                <a:r>
                  <a:rPr lang="en-US" dirty="0"/>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∈{0,1,2,…,</m:t>
                    </m:r>
                    <m:r>
                      <a:rPr lang="en-US" b="0" i="1" smtClean="0">
                        <a:latin typeface="Cambria Math" panose="02040503050406030204" pitchFamily="18" charset="0"/>
                      </a:rPr>
                      <m:t>𝑃</m:t>
                    </m:r>
                    <m:r>
                      <a:rPr lang="en-US" b="0" i="1" smtClean="0">
                        <a:latin typeface="Cambria Math" panose="02040503050406030204" pitchFamily="18" charset="0"/>
                      </a:rPr>
                      <m:t>−1}</m:t>
                    </m:r>
                  </m:oMath>
                </a14:m>
                <a:r>
                  <a:rPr lang="en-US" dirty="0"/>
                  <a:t>} </a:t>
                </a:r>
              </a:p>
              <a:p>
                <a:endParaRPr lang="en-US" dirty="0"/>
              </a:p>
              <a:p>
                <a:r>
                  <a:rPr lang="en-US" dirty="0"/>
                  <a:t>Claim: </a:t>
                </a:r>
                <a14:m>
                  <m:oMath xmlns:m="http://schemas.openxmlformats.org/officeDocument/2006/math">
                    <m:r>
                      <m:rPr>
                        <m:sty m:val="p"/>
                      </m:rPr>
                      <a:rPr lang="en-US">
                        <a:latin typeface="Cambria Math" panose="02040503050406030204" pitchFamily="18" charset="0"/>
                      </a:rPr>
                      <m:t>F</m:t>
                    </m:r>
                    <m:r>
                      <m:rPr>
                        <m:sty m:val="p"/>
                      </m:rPr>
                      <a:rPr lang="en-US" b="0" i="0" smtClean="0">
                        <a:latin typeface="Cambria Math" panose="02040503050406030204" pitchFamily="18" charset="0"/>
                      </a:rPr>
                      <m:t>or</m:t>
                    </m:r>
                    <m:r>
                      <a:rPr lang="en-US" b="0" i="0" smtClean="0">
                        <a:latin typeface="Cambria Math" panose="02040503050406030204" pitchFamily="18" charset="0"/>
                      </a:rPr>
                      <m:t> </m:t>
                    </m:r>
                    <m:r>
                      <m:rPr>
                        <m:sty m:val="p"/>
                      </m:rPr>
                      <a:rPr lang="en-US" b="0" i="0" smtClean="0">
                        <a:latin typeface="Cambria Math" panose="02040503050406030204" pitchFamily="18" charset="0"/>
                      </a:rPr>
                      <m:t>any</m:t>
                    </m:r>
                    <m:r>
                      <a:rPr lang="en-US" b="0" i="0"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Pr</m:t>
                            </m:r>
                          </m:e>
                          <m:li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𝐻</m:t>
                                </m:r>
                              </m:e>
                            </m:d>
                          </m:lim>
                        </m:limLow>
                      </m:fName>
                      <m:e>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e>
                    </m:func>
                  </m:oMath>
                </a14:m>
                <a:r>
                  <a:rPr lang="en-US" dirty="0"/>
                  <a:t> &lt; 1/N</a:t>
                </a:r>
              </a:p>
              <a:p>
                <a:endParaRPr lang="en-US" dirty="0"/>
              </a:p>
              <a:p>
                <a:r>
                  <a:rPr lang="en-US" dirty="0"/>
                  <a:t>How about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Pr</m:t>
                            </m:r>
                          </m:e>
                          <m:li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𝐻</m:t>
                                </m:r>
                              </m:e>
                            </m:d>
                          </m:lim>
                        </m:limLow>
                      </m:fName>
                      <m:e>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e>
                    </m:func>
                    <m:r>
                      <a:rPr lang="en-US" b="0" i="1" smtClean="0">
                        <a:latin typeface="Cambria Math" panose="02040503050406030204" pitchFamily="18" charset="0"/>
                      </a:rPr>
                      <m:t> </m:t>
                    </m:r>
                  </m:oMath>
                </a14:m>
                <a:r>
                  <a:rPr lang="en-US" dirty="0"/>
                  <a:t> </a:t>
                </a:r>
              </a:p>
            </p:txBody>
          </p:sp>
        </mc:Choice>
        <mc:Fallback xmlns="">
          <p:sp>
            <p:nvSpPr>
              <p:cNvPr id="3" name="Content Placeholder 2">
                <a:extLst>
                  <a:ext uri="{FF2B5EF4-FFF2-40B4-BE49-F238E27FC236}">
                    <a16:creationId xmlns:a16="http://schemas.microsoft.com/office/drawing/2014/main" id="{A4911ED4-9EC9-4F6E-BF4F-19A29A53EB72}"/>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en-US">
                    <a:noFill/>
                  </a:rPr>
                  <a:t> </a:t>
                </a:r>
              </a:p>
            </p:txBody>
          </p:sp>
        </mc:Fallback>
      </mc:AlternateContent>
    </p:spTree>
    <p:extLst>
      <p:ext uri="{BB962C8B-B14F-4D97-AF65-F5344CB8AC3E}">
        <p14:creationId xmlns:p14="http://schemas.microsoft.com/office/powerpoint/2010/main" val="150624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006C-6D09-471D-B401-01F45E1C0A1F}"/>
              </a:ext>
            </a:extLst>
          </p:cNvPr>
          <p:cNvSpPr>
            <a:spLocks noGrp="1"/>
          </p:cNvSpPr>
          <p:nvPr>
            <p:ph type="title"/>
          </p:nvPr>
        </p:nvSpPr>
        <p:spPr/>
        <p:txBody>
          <a:bodyPr/>
          <a:lstStyle/>
          <a:p>
            <a:r>
              <a:rPr lang="en-US" dirty="0"/>
              <a:t>How to sample h uniformly from H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794132-972F-45AA-827D-FFD4B87C2480}"/>
                  </a:ext>
                </a:extLst>
              </p:cNvPr>
              <p:cNvSpPr>
                <a:spLocks noGrp="1"/>
              </p:cNvSpPr>
              <p:nvPr>
                <p:ph idx="1"/>
              </p:nvPr>
            </p:nvSpPr>
            <p:spPr/>
            <p:txBody>
              <a:bodyPr>
                <a:normAutofit/>
              </a:bodyPr>
              <a:lstStyle/>
              <a:p>
                <a:r>
                  <a:rPr lang="en-US" dirty="0"/>
                  <a:t>Sample and fix.</a:t>
                </a:r>
              </a:p>
              <a:p>
                <a:pPr lvl="1"/>
                <a:r>
                  <a:rPr lang="en-US" dirty="0"/>
                  <a:t>Randomly generate a and b independently and uniformly and store them. </a:t>
                </a:r>
              </a:p>
              <a:p>
                <a:pPr lvl="1"/>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𝑅</m:t>
                    </m:r>
                  </m:oMath>
                </a14:m>
                <a:endParaRPr lang="en-US" b="0" dirty="0">
                  <a:solidFill>
                    <a:srgbClr val="FF0000"/>
                  </a:solidFill>
                </a:endParaRPr>
              </a:p>
              <a:p>
                <a:pPr lvl="1"/>
                <a:r>
                  <a:rPr lang="en-US" b="0" dirty="0">
                    <a:solidFill>
                      <a:srgbClr val="FF0000"/>
                    </a:solidFill>
                  </a:rPr>
                  <a:t>Allows us to compute h(x) and h(y) </a:t>
                </a:r>
                <a:r>
                  <a:rPr lang="en-US" dirty="0">
                    <a:solidFill>
                      <a:srgbClr val="FF0000"/>
                    </a:solidFill>
                  </a:rPr>
                  <a:t>just via communication of a, b, P</a:t>
                </a:r>
                <a:endParaRPr lang="en-US" b="0" dirty="0">
                  <a:solidFill>
                    <a:srgbClr val="FF0000"/>
                  </a:solidFill>
                </a:endParaRPr>
              </a:p>
              <a:p>
                <a:pPr lvl="1"/>
                <a:endParaRPr lang="en-US" dirty="0"/>
              </a:p>
              <a:p>
                <a:pPr lvl="1"/>
                <a:endParaRPr lang="en-US" dirty="0"/>
              </a:p>
              <a:p>
                <a:r>
                  <a:rPr lang="en-US" b="1" dirty="0"/>
                  <a:t>Principle of deferred decision </a:t>
                </a:r>
              </a:p>
              <a:p>
                <a:pPr lvl="1"/>
                <a:r>
                  <a:rPr lang="en-US" dirty="0"/>
                  <a:t>A probabilistic algorithm makes several stochastic choices based on coins (random outcomes). The following are equivalent</a:t>
                </a:r>
              </a:p>
              <a:p>
                <a:pPr lvl="2"/>
                <a:r>
                  <a:rPr lang="en-US" dirty="0"/>
                  <a:t>Either flip the coins during the experiments. (deferred)</a:t>
                </a:r>
              </a:p>
              <a:p>
                <a:pPr lvl="2"/>
                <a:r>
                  <a:rPr lang="en-US" dirty="0"/>
                  <a:t>Or flip the coins in advance and reveal their outcomes to algorithm when needed. </a:t>
                </a:r>
              </a:p>
              <a:p>
                <a:pPr lvl="1"/>
                <a:endParaRPr lang="en-US" dirty="0"/>
              </a:p>
            </p:txBody>
          </p:sp>
        </mc:Choice>
        <mc:Fallback xmlns="">
          <p:sp>
            <p:nvSpPr>
              <p:cNvPr id="3" name="Content Placeholder 2">
                <a:extLst>
                  <a:ext uri="{FF2B5EF4-FFF2-40B4-BE49-F238E27FC236}">
                    <a16:creationId xmlns:a16="http://schemas.microsoft.com/office/drawing/2014/main" id="{C6794132-972F-45AA-827D-FFD4B87C2480}"/>
                  </a:ext>
                </a:extLst>
              </p:cNvPr>
              <p:cNvSpPr>
                <a:spLocks noGrp="1" noRot="1" noChangeAspect="1" noMove="1" noResize="1" noEditPoints="1" noAdjustHandles="1" noChangeArrowheads="1" noChangeShapeType="1" noTextEdit="1"/>
              </p:cNvSpPr>
              <p:nvPr>
                <p:ph idx="1"/>
              </p:nvPr>
            </p:nvSpPr>
            <p:spPr>
              <a:blipFill>
                <a:blip r:embed="rId2"/>
                <a:stretch>
                  <a:fillRect l="-1043" t="-2241" b="-2381"/>
                </a:stretch>
              </a:blipFill>
            </p:spPr>
            <p:txBody>
              <a:bodyPr/>
              <a:lstStyle/>
              <a:p>
                <a:r>
                  <a:rPr lang="en-US">
                    <a:noFill/>
                  </a:rPr>
                  <a:t> </a:t>
                </a:r>
              </a:p>
            </p:txBody>
          </p:sp>
        </mc:Fallback>
      </mc:AlternateContent>
    </p:spTree>
    <p:extLst>
      <p:ext uri="{BB962C8B-B14F-4D97-AF65-F5344CB8AC3E}">
        <p14:creationId xmlns:p14="http://schemas.microsoft.com/office/powerpoint/2010/main" val="348885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901C-68AF-4CAC-AE32-E18EC62CFF47}"/>
              </a:ext>
            </a:extLst>
          </p:cNvPr>
          <p:cNvSpPr>
            <a:spLocks noGrp="1"/>
          </p:cNvSpPr>
          <p:nvPr>
            <p:ph type="title"/>
          </p:nvPr>
        </p:nvSpPr>
        <p:spPr/>
        <p:txBody>
          <a:bodyPr/>
          <a:lstStyle/>
          <a:p>
            <a:r>
              <a:rPr lang="en-US" dirty="0"/>
              <a:t>Class Exercise: Mod operation is slow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BE2A75-73DD-4611-9015-535DB7071267}"/>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𝑅</m:t>
                    </m:r>
                  </m:oMath>
                </a14:m>
                <a:endParaRPr lang="en-US" dirty="0">
                  <a:solidFill>
                    <a:srgbClr val="FF0000"/>
                  </a:solidFill>
                </a:endParaRPr>
              </a:p>
              <a:p>
                <a:pPr lvl="1"/>
                <a:r>
                  <a:rPr lang="en-US" dirty="0">
                    <a:solidFill>
                      <a:srgbClr val="FF0000"/>
                    </a:solidFill>
                  </a:rPr>
                  <a:t>a should </a:t>
                </a:r>
                <a:r>
                  <a:rPr lang="en-US">
                    <a:solidFill>
                      <a:srgbClr val="FF0000"/>
                    </a:solidFill>
                  </a:rPr>
                  <a:t>not divide P</a:t>
                </a:r>
                <a:endParaRPr lang="en-US" dirty="0"/>
              </a:p>
              <a:p>
                <a:r>
                  <a:rPr lang="en-US" dirty="0"/>
                  <a:t>Alternatives?</a:t>
                </a:r>
              </a:p>
            </p:txBody>
          </p:sp>
        </mc:Choice>
        <mc:Fallback xmlns="">
          <p:sp>
            <p:nvSpPr>
              <p:cNvPr id="3" name="Content Placeholder 2">
                <a:extLst>
                  <a:ext uri="{FF2B5EF4-FFF2-40B4-BE49-F238E27FC236}">
                    <a16:creationId xmlns:a16="http://schemas.microsoft.com/office/drawing/2014/main" id="{B2BE2A75-73DD-4611-9015-535DB707126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89694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BD93-41C2-4B76-AC21-360C0CEFB3C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A40B75A-55FB-483A-9C62-DD47ED19C863}"/>
              </a:ext>
            </a:extLst>
          </p:cNvPr>
          <p:cNvSpPr>
            <a:spLocks noGrp="1"/>
          </p:cNvSpPr>
          <p:nvPr>
            <p:ph idx="1"/>
          </p:nvPr>
        </p:nvSpPr>
        <p:spPr/>
        <p:txBody>
          <a:bodyPr/>
          <a:lstStyle/>
          <a:p>
            <a:pPr algn="ctr"/>
            <a:endParaRPr lang="en-US" dirty="0"/>
          </a:p>
          <a:p>
            <a:pPr algn="ctr"/>
            <a:endParaRPr lang="en-US" dirty="0"/>
          </a:p>
          <a:p>
            <a:pPr marL="0" indent="0" algn="ctr">
              <a:buNone/>
            </a:pPr>
            <a:endParaRPr lang="en-US" dirty="0"/>
          </a:p>
          <a:p>
            <a:pPr marL="0" indent="0" algn="ctr">
              <a:buNone/>
            </a:pPr>
            <a:r>
              <a:rPr lang="en-US" sz="3000" dirty="0"/>
              <a:t>Back to the problem of searching.</a:t>
            </a:r>
          </a:p>
        </p:txBody>
      </p:sp>
    </p:spTree>
    <p:extLst>
      <p:ext uri="{BB962C8B-B14F-4D97-AF65-F5344CB8AC3E}">
        <p14:creationId xmlns:p14="http://schemas.microsoft.com/office/powerpoint/2010/main" val="137012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DBD7B435-3C84-4610-A10D-CED1ABE76F5D}"/>
              </a:ext>
            </a:extLst>
          </p:cNvPr>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4D0E04-AB89-4600-9A5A-DB2EA7489136}" type="slidenum">
              <a:rPr lang="en-US" altLang="en-US" sz="1400"/>
              <a:pPr eaLnBrk="1" hangingPunct="1"/>
              <a:t>14</a:t>
            </a:fld>
            <a:endParaRPr lang="en-US" altLang="en-US" sz="1400"/>
          </a:p>
        </p:txBody>
      </p:sp>
      <p:sp>
        <p:nvSpPr>
          <p:cNvPr id="8195" name="Rectangle 2">
            <a:extLst>
              <a:ext uri="{FF2B5EF4-FFF2-40B4-BE49-F238E27FC236}">
                <a16:creationId xmlns:a16="http://schemas.microsoft.com/office/drawing/2014/main" id="{DAE298D7-DDC0-4B5A-8179-F00D1C2D12C2}"/>
              </a:ext>
            </a:extLst>
          </p:cNvPr>
          <p:cNvSpPr>
            <a:spLocks noGrp="1" noChangeArrowheads="1"/>
          </p:cNvSpPr>
          <p:nvPr>
            <p:ph type="title"/>
            <p:custDataLst>
              <p:tags r:id="rId2"/>
            </p:custDataLst>
          </p:nvPr>
        </p:nvSpPr>
        <p:spPr>
          <a:xfrm>
            <a:off x="2133600" y="171450"/>
            <a:ext cx="7772400" cy="685800"/>
          </a:xfrm>
        </p:spPr>
        <p:txBody>
          <a:bodyPr>
            <a:normAutofit fontScale="90000"/>
          </a:bodyPr>
          <a:lstStyle/>
          <a:p>
            <a:pPr eaLnBrk="1" hangingPunct="1"/>
            <a:r>
              <a:rPr lang="en-US" altLang="en-US"/>
              <a:t>Example</a:t>
            </a:r>
          </a:p>
        </p:txBody>
      </p:sp>
      <p:sp>
        <p:nvSpPr>
          <p:cNvPr id="8196" name="Rectangle 3">
            <a:extLst>
              <a:ext uri="{FF2B5EF4-FFF2-40B4-BE49-F238E27FC236}">
                <a16:creationId xmlns:a16="http://schemas.microsoft.com/office/drawing/2014/main" id="{2784ECB7-23D3-4A0D-8288-A7B5CB4948AF}"/>
              </a:ext>
            </a:extLst>
          </p:cNvPr>
          <p:cNvSpPr>
            <a:spLocks noGrp="1" noChangeArrowheads="1"/>
          </p:cNvSpPr>
          <p:nvPr>
            <p:ph type="body" idx="1"/>
            <p:custDataLst>
              <p:tags r:id="rId3"/>
            </p:custDataLst>
          </p:nvPr>
        </p:nvSpPr>
        <p:spPr>
          <a:xfrm>
            <a:off x="922867" y="1009650"/>
            <a:ext cx="6773333" cy="4533900"/>
          </a:xfrm>
        </p:spPr>
        <p:txBody>
          <a:bodyPr>
            <a:normAutofit/>
          </a:bodyPr>
          <a:lstStyle/>
          <a:p>
            <a:pPr eaLnBrk="1" hangingPunct="1"/>
            <a:r>
              <a:rPr lang="en-US" altLang="en-US" dirty="0"/>
              <a:t>key space = integers</a:t>
            </a:r>
          </a:p>
          <a:p>
            <a:pPr eaLnBrk="1" hangingPunct="1"/>
            <a:r>
              <a:rPr lang="en-US" altLang="en-US" dirty="0"/>
              <a:t>Table Size = 10</a:t>
            </a:r>
          </a:p>
          <a:p>
            <a:pPr eaLnBrk="1" hangingPunct="1"/>
            <a:endParaRPr lang="en-US" altLang="en-US" dirty="0"/>
          </a:p>
          <a:p>
            <a:pPr eaLnBrk="1" hangingPunct="1"/>
            <a:r>
              <a:rPr lang="en-US" altLang="en-US" b="1" dirty="0"/>
              <a:t>h</a:t>
            </a:r>
            <a:r>
              <a:rPr lang="en-US" altLang="en-US" dirty="0"/>
              <a:t>(K) = K mod 10</a:t>
            </a:r>
          </a:p>
          <a:p>
            <a:pPr eaLnBrk="1" hangingPunct="1"/>
            <a:endParaRPr lang="en-US" altLang="en-US" dirty="0"/>
          </a:p>
          <a:p>
            <a:pPr eaLnBrk="1" hangingPunct="1"/>
            <a:r>
              <a:rPr lang="en-US" altLang="en-US" b="1" dirty="0"/>
              <a:t>Insert</a:t>
            </a:r>
            <a:r>
              <a:rPr lang="en-US" altLang="en-US" dirty="0"/>
              <a:t>: 7, 18, 41, 94</a:t>
            </a:r>
          </a:p>
          <a:p>
            <a:pPr eaLnBrk="1" hangingPunct="1"/>
            <a:endParaRPr lang="en-US" altLang="en-US" dirty="0"/>
          </a:p>
          <a:p>
            <a:pPr eaLnBrk="1" hangingPunct="1"/>
            <a:endParaRPr lang="en-US" altLang="en-US" dirty="0"/>
          </a:p>
          <a:p>
            <a:pPr eaLnBrk="1" hangingPunct="1"/>
            <a:endParaRPr lang="en-US" altLang="en-US" dirty="0"/>
          </a:p>
        </p:txBody>
      </p:sp>
      <p:graphicFrame>
        <p:nvGraphicFramePr>
          <p:cNvPr id="12361" name="Group 73">
            <a:extLst>
              <a:ext uri="{FF2B5EF4-FFF2-40B4-BE49-F238E27FC236}">
                <a16:creationId xmlns:a16="http://schemas.microsoft.com/office/drawing/2014/main" id="{93CC0486-ED2D-4588-A5EC-36B6AB1D7CE8}"/>
              </a:ext>
            </a:extLst>
          </p:cNvPr>
          <p:cNvGraphicFramePr>
            <a:graphicFrameLocks noGrp="1"/>
          </p:cNvGraphicFramePr>
          <p:nvPr>
            <p:custDataLst>
              <p:tags r:id="rId4"/>
            </p:custDataLst>
            <p:extLst>
              <p:ext uri="{D42A27DB-BD31-4B8C-83A1-F6EECF244321}">
                <p14:modId xmlns:p14="http://schemas.microsoft.com/office/powerpoint/2010/main" val="1028044795"/>
              </p:ext>
            </p:extLst>
          </p:nvPr>
        </p:nvGraphicFramePr>
        <p:xfrm>
          <a:off x="7696200" y="685800"/>
          <a:ext cx="2133600" cy="5181600"/>
        </p:xfrm>
        <a:graphic>
          <a:graphicData uri="http://schemas.openxmlformats.org/drawingml/2006/table">
            <a:tbl>
              <a:tblPr/>
              <a:tblGrid>
                <a:gridCol w="6731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Times New Roman" pitchFamily="18" charset="0"/>
                        </a:rPr>
                        <a:t>41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Times New Roman" pitchFamily="18" charset="0"/>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Times New Roman" pitchFamily="18" charset="0"/>
                        </a:rPr>
                        <a:t>18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Times New Roman" pitchFamily="18" charset="0"/>
                        </a:rPr>
                        <a:t>94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8231" name="Text Box 75" hidden="1">
            <a:extLst>
              <a:ext uri="{FF2B5EF4-FFF2-40B4-BE49-F238E27FC236}">
                <a16:creationId xmlns:a16="http://schemas.microsoft.com/office/drawing/2014/main" id="{AAFF09EF-8231-48C6-B360-A29BAAE9E0B7}"/>
              </a:ext>
            </a:extLst>
          </p:cNvPr>
          <p:cNvSpPr txBox="1">
            <a:spLocks noChangeArrowheads="1"/>
          </p:cNvSpPr>
          <p:nvPr>
            <p:custDataLst>
              <p:tags r:id="rId5"/>
            </p:custDataLst>
          </p:nvPr>
        </p:nvSpPr>
        <p:spPr bwMode="auto">
          <a:xfrm>
            <a:off x="8686800" y="2743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 </a:t>
            </a:r>
          </a:p>
        </p:txBody>
      </p:sp>
      <p:sp>
        <p:nvSpPr>
          <p:cNvPr id="8232" name="Text Box 76" hidden="1">
            <a:extLst>
              <a:ext uri="{FF2B5EF4-FFF2-40B4-BE49-F238E27FC236}">
                <a16:creationId xmlns:a16="http://schemas.microsoft.com/office/drawing/2014/main" id="{54E34560-CE75-417A-9AF2-A278EFE3CBE4}"/>
              </a:ext>
            </a:extLst>
          </p:cNvPr>
          <p:cNvSpPr txBox="1">
            <a:spLocks noChangeArrowheads="1"/>
          </p:cNvSpPr>
          <p:nvPr>
            <p:custDataLst>
              <p:tags r:id="rId6"/>
            </p:custDataLst>
          </p:nvPr>
        </p:nvSpPr>
        <p:spPr bwMode="auto">
          <a:xfrm>
            <a:off x="8610600" y="4343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 </a:t>
            </a:r>
          </a:p>
        </p:txBody>
      </p:sp>
      <p:sp>
        <p:nvSpPr>
          <p:cNvPr id="8233" name="Text Box 77" hidden="1">
            <a:extLst>
              <a:ext uri="{FF2B5EF4-FFF2-40B4-BE49-F238E27FC236}">
                <a16:creationId xmlns:a16="http://schemas.microsoft.com/office/drawing/2014/main" id="{87D39FE5-A6A8-4194-BE19-F476AC350B88}"/>
              </a:ext>
            </a:extLst>
          </p:cNvPr>
          <p:cNvSpPr txBox="1">
            <a:spLocks noChangeArrowheads="1"/>
          </p:cNvSpPr>
          <p:nvPr>
            <p:custDataLst>
              <p:tags r:id="rId7"/>
            </p:custDataLst>
          </p:nvPr>
        </p:nvSpPr>
        <p:spPr bwMode="auto">
          <a:xfrm>
            <a:off x="8458200" y="4876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DBD7B435-3C84-4610-A10D-CED1ABE76F5D}"/>
              </a:ext>
            </a:extLst>
          </p:cNvPr>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4D0E04-AB89-4600-9A5A-DB2EA7489136}" type="slidenum">
              <a:rPr lang="en-US" altLang="en-US" sz="1400"/>
              <a:pPr eaLnBrk="1" hangingPunct="1"/>
              <a:t>15</a:t>
            </a:fld>
            <a:endParaRPr lang="en-US" altLang="en-US" sz="1400"/>
          </a:p>
        </p:txBody>
      </p:sp>
      <p:sp>
        <p:nvSpPr>
          <p:cNvPr id="8195" name="Rectangle 2">
            <a:extLst>
              <a:ext uri="{FF2B5EF4-FFF2-40B4-BE49-F238E27FC236}">
                <a16:creationId xmlns:a16="http://schemas.microsoft.com/office/drawing/2014/main" id="{DAE298D7-DDC0-4B5A-8179-F00D1C2D12C2}"/>
              </a:ext>
            </a:extLst>
          </p:cNvPr>
          <p:cNvSpPr>
            <a:spLocks noGrp="1" noChangeArrowheads="1"/>
          </p:cNvSpPr>
          <p:nvPr>
            <p:ph type="title"/>
            <p:custDataLst>
              <p:tags r:id="rId2"/>
            </p:custDataLst>
          </p:nvPr>
        </p:nvSpPr>
        <p:spPr>
          <a:xfrm>
            <a:off x="2133600" y="171450"/>
            <a:ext cx="7772400" cy="685800"/>
          </a:xfrm>
        </p:spPr>
        <p:txBody>
          <a:bodyPr>
            <a:normAutofit fontScale="90000"/>
          </a:bodyPr>
          <a:lstStyle/>
          <a:p>
            <a:pPr eaLnBrk="1" hangingPunct="1"/>
            <a:r>
              <a:rPr lang="en-US" altLang="en-US"/>
              <a:t>Example</a:t>
            </a:r>
          </a:p>
        </p:txBody>
      </p:sp>
      <p:sp>
        <p:nvSpPr>
          <p:cNvPr id="8196" name="Rectangle 3">
            <a:extLst>
              <a:ext uri="{FF2B5EF4-FFF2-40B4-BE49-F238E27FC236}">
                <a16:creationId xmlns:a16="http://schemas.microsoft.com/office/drawing/2014/main" id="{2784ECB7-23D3-4A0D-8288-A7B5CB4948AF}"/>
              </a:ext>
            </a:extLst>
          </p:cNvPr>
          <p:cNvSpPr>
            <a:spLocks noGrp="1" noChangeArrowheads="1"/>
          </p:cNvSpPr>
          <p:nvPr>
            <p:ph type="body" idx="1"/>
            <p:custDataLst>
              <p:tags r:id="rId3"/>
            </p:custDataLst>
          </p:nvPr>
        </p:nvSpPr>
        <p:spPr>
          <a:xfrm>
            <a:off x="922867" y="1009650"/>
            <a:ext cx="6773333" cy="4533900"/>
          </a:xfrm>
        </p:spPr>
        <p:txBody>
          <a:bodyPr>
            <a:normAutofit/>
          </a:bodyPr>
          <a:lstStyle/>
          <a:p>
            <a:pPr eaLnBrk="1" hangingPunct="1"/>
            <a:r>
              <a:rPr lang="en-US" altLang="en-US" dirty="0"/>
              <a:t>key space = integers</a:t>
            </a:r>
          </a:p>
          <a:p>
            <a:pPr eaLnBrk="1" hangingPunct="1"/>
            <a:r>
              <a:rPr lang="en-US" altLang="en-US" dirty="0" err="1"/>
              <a:t>TableSize</a:t>
            </a:r>
            <a:r>
              <a:rPr lang="en-US" altLang="en-US" dirty="0"/>
              <a:t> = 10</a:t>
            </a:r>
          </a:p>
          <a:p>
            <a:pPr eaLnBrk="1" hangingPunct="1"/>
            <a:endParaRPr lang="en-US" altLang="en-US" dirty="0"/>
          </a:p>
          <a:p>
            <a:pPr eaLnBrk="1" hangingPunct="1"/>
            <a:r>
              <a:rPr lang="en-US" altLang="en-US" b="1" dirty="0"/>
              <a:t>h</a:t>
            </a:r>
            <a:r>
              <a:rPr lang="en-US" altLang="en-US" dirty="0"/>
              <a:t>(K) = K mod 10</a:t>
            </a:r>
          </a:p>
          <a:p>
            <a:pPr eaLnBrk="1" hangingPunct="1"/>
            <a:endParaRPr lang="en-US" altLang="en-US" dirty="0"/>
          </a:p>
          <a:p>
            <a:pPr eaLnBrk="1" hangingPunct="1"/>
            <a:r>
              <a:rPr lang="en-US" altLang="en-US" b="1" dirty="0"/>
              <a:t>Insert</a:t>
            </a:r>
            <a:r>
              <a:rPr lang="en-US" altLang="en-US" dirty="0"/>
              <a:t>: 7, 18, 41, 94</a:t>
            </a:r>
          </a:p>
          <a:p>
            <a:pPr eaLnBrk="1" hangingPunct="1"/>
            <a:endParaRPr lang="en-US" altLang="en-US" dirty="0"/>
          </a:p>
          <a:p>
            <a:pPr eaLnBrk="1" hangingPunct="1"/>
            <a:endParaRPr lang="en-US" altLang="en-US" dirty="0"/>
          </a:p>
          <a:p>
            <a:pPr eaLnBrk="1" hangingPunct="1"/>
            <a:endParaRPr lang="en-US" altLang="en-US" dirty="0"/>
          </a:p>
        </p:txBody>
      </p:sp>
      <p:graphicFrame>
        <p:nvGraphicFramePr>
          <p:cNvPr id="12361" name="Group 73">
            <a:extLst>
              <a:ext uri="{FF2B5EF4-FFF2-40B4-BE49-F238E27FC236}">
                <a16:creationId xmlns:a16="http://schemas.microsoft.com/office/drawing/2014/main" id="{93CC0486-ED2D-4588-A5EC-36B6AB1D7CE8}"/>
              </a:ext>
            </a:extLst>
          </p:cNvPr>
          <p:cNvGraphicFramePr>
            <a:graphicFrameLocks noGrp="1"/>
          </p:cNvGraphicFramePr>
          <p:nvPr>
            <p:custDataLst>
              <p:tags r:id="rId4"/>
            </p:custDataLst>
            <p:extLst>
              <p:ext uri="{D42A27DB-BD31-4B8C-83A1-F6EECF244321}">
                <p14:modId xmlns:p14="http://schemas.microsoft.com/office/powerpoint/2010/main" val="958127990"/>
              </p:ext>
            </p:extLst>
          </p:nvPr>
        </p:nvGraphicFramePr>
        <p:xfrm>
          <a:off x="7696200" y="685800"/>
          <a:ext cx="2133600" cy="5181600"/>
        </p:xfrm>
        <a:graphic>
          <a:graphicData uri="http://schemas.openxmlformats.org/drawingml/2006/table">
            <a:tbl>
              <a:tblPr/>
              <a:tblGrid>
                <a:gridCol w="6731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Times New Roman" pitchFamily="18" charset="0"/>
                        </a:rPr>
                        <a:t>41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Times New Roman" pitchFamily="18" charset="0"/>
                        </a:rPr>
                        <a:t>94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Times New Roman" pitchFamily="18" charset="0"/>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Times New Roman" pitchFamily="18" charset="0"/>
                        </a:rPr>
                        <a:t>18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8231" name="Text Box 75" hidden="1">
            <a:extLst>
              <a:ext uri="{FF2B5EF4-FFF2-40B4-BE49-F238E27FC236}">
                <a16:creationId xmlns:a16="http://schemas.microsoft.com/office/drawing/2014/main" id="{AAFF09EF-8231-48C6-B360-A29BAAE9E0B7}"/>
              </a:ext>
            </a:extLst>
          </p:cNvPr>
          <p:cNvSpPr txBox="1">
            <a:spLocks noChangeArrowheads="1"/>
          </p:cNvSpPr>
          <p:nvPr>
            <p:custDataLst>
              <p:tags r:id="rId5"/>
            </p:custDataLst>
          </p:nvPr>
        </p:nvSpPr>
        <p:spPr bwMode="auto">
          <a:xfrm>
            <a:off x="8686800" y="2743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 </a:t>
            </a:r>
          </a:p>
        </p:txBody>
      </p:sp>
      <p:sp>
        <p:nvSpPr>
          <p:cNvPr id="8232" name="Text Box 76" hidden="1">
            <a:extLst>
              <a:ext uri="{FF2B5EF4-FFF2-40B4-BE49-F238E27FC236}">
                <a16:creationId xmlns:a16="http://schemas.microsoft.com/office/drawing/2014/main" id="{54E34560-CE75-417A-9AF2-A278EFE3CBE4}"/>
              </a:ext>
            </a:extLst>
          </p:cNvPr>
          <p:cNvSpPr txBox="1">
            <a:spLocks noChangeArrowheads="1"/>
          </p:cNvSpPr>
          <p:nvPr>
            <p:custDataLst>
              <p:tags r:id="rId6"/>
            </p:custDataLst>
          </p:nvPr>
        </p:nvSpPr>
        <p:spPr bwMode="auto">
          <a:xfrm>
            <a:off x="8610600" y="4343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 </a:t>
            </a:r>
          </a:p>
        </p:txBody>
      </p:sp>
      <p:sp>
        <p:nvSpPr>
          <p:cNvPr id="8233" name="Text Box 77" hidden="1">
            <a:extLst>
              <a:ext uri="{FF2B5EF4-FFF2-40B4-BE49-F238E27FC236}">
                <a16:creationId xmlns:a16="http://schemas.microsoft.com/office/drawing/2014/main" id="{87D39FE5-A6A8-4194-BE19-F476AC350B88}"/>
              </a:ext>
            </a:extLst>
          </p:cNvPr>
          <p:cNvSpPr txBox="1">
            <a:spLocks noChangeArrowheads="1"/>
          </p:cNvSpPr>
          <p:nvPr>
            <p:custDataLst>
              <p:tags r:id="rId7"/>
            </p:custDataLst>
          </p:nvPr>
        </p:nvSpPr>
        <p:spPr bwMode="auto">
          <a:xfrm>
            <a:off x="8458200" y="4876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 </a:t>
            </a:r>
          </a:p>
        </p:txBody>
      </p:sp>
    </p:spTree>
    <p:extLst>
      <p:ext uri="{BB962C8B-B14F-4D97-AF65-F5344CB8AC3E}">
        <p14:creationId xmlns:p14="http://schemas.microsoft.com/office/powerpoint/2010/main" val="211496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633AD0FB-218E-4203-B528-7CFC57276ED8}"/>
              </a:ext>
            </a:extLst>
          </p:cNvPr>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D94AF61-38A1-4A6D-9333-195C533BD01D}" type="slidenum">
              <a:rPr lang="en-US" altLang="en-US" sz="1400"/>
              <a:pPr eaLnBrk="1" hangingPunct="1"/>
              <a:t>16</a:t>
            </a:fld>
            <a:endParaRPr lang="en-US" altLang="en-US" sz="1400"/>
          </a:p>
        </p:txBody>
      </p:sp>
      <p:sp>
        <p:nvSpPr>
          <p:cNvPr id="11267" name="Rectangle 2">
            <a:extLst>
              <a:ext uri="{FF2B5EF4-FFF2-40B4-BE49-F238E27FC236}">
                <a16:creationId xmlns:a16="http://schemas.microsoft.com/office/drawing/2014/main" id="{658A8B71-7820-4A8B-B63D-74B6EF1A7C9D}"/>
              </a:ext>
            </a:extLst>
          </p:cNvPr>
          <p:cNvSpPr>
            <a:spLocks noGrp="1" noChangeArrowheads="1"/>
          </p:cNvSpPr>
          <p:nvPr>
            <p:ph type="title"/>
            <p:custDataLst>
              <p:tags r:id="rId2"/>
            </p:custDataLst>
          </p:nvPr>
        </p:nvSpPr>
        <p:spPr/>
        <p:txBody>
          <a:bodyPr/>
          <a:lstStyle/>
          <a:p>
            <a:pPr eaLnBrk="1" hangingPunct="1"/>
            <a:r>
              <a:rPr lang="en-US" altLang="en-US"/>
              <a:t>Collision Resolution</a:t>
            </a:r>
          </a:p>
        </p:txBody>
      </p:sp>
      <p:sp>
        <p:nvSpPr>
          <p:cNvPr id="11268" name="Rectangle 3">
            <a:extLst>
              <a:ext uri="{FF2B5EF4-FFF2-40B4-BE49-F238E27FC236}">
                <a16:creationId xmlns:a16="http://schemas.microsoft.com/office/drawing/2014/main" id="{B82FDFCE-5F0A-43A5-AEB3-C70ED206D8A4}"/>
              </a:ext>
            </a:extLst>
          </p:cNvPr>
          <p:cNvSpPr>
            <a:spLocks noGrp="1" noChangeArrowheads="1"/>
          </p:cNvSpPr>
          <p:nvPr>
            <p:ph type="body" idx="1"/>
            <p:custDataLst>
              <p:tags r:id="rId3"/>
            </p:custDataLst>
          </p:nvPr>
        </p:nvSpPr>
        <p:spPr/>
        <p:txBody>
          <a:bodyPr/>
          <a:lstStyle/>
          <a:p>
            <a:pPr marL="609600" indent="-609600">
              <a:buNone/>
            </a:pPr>
            <a:r>
              <a:rPr lang="en-US" altLang="en-US" b="1" dirty="0"/>
              <a:t>Collision</a:t>
            </a:r>
            <a:r>
              <a:rPr lang="en-US" altLang="en-US" dirty="0"/>
              <a:t>: When two keys map to the same location in the hash table.  </a:t>
            </a:r>
          </a:p>
          <a:p>
            <a:pPr marL="609600" indent="-609600">
              <a:buNone/>
            </a:pPr>
            <a:endParaRPr lang="en-US" altLang="en-US" dirty="0"/>
          </a:p>
          <a:p>
            <a:pPr marL="609600" indent="-609600">
              <a:buNone/>
            </a:pPr>
            <a:r>
              <a:rPr lang="en-US" altLang="en-US" dirty="0"/>
              <a:t>Two ways to resolve collisions:</a:t>
            </a:r>
          </a:p>
          <a:p>
            <a:pPr marL="609600" indent="-609600">
              <a:buFontTx/>
              <a:buAutoNum type="arabicPeriod"/>
            </a:pPr>
            <a:r>
              <a:rPr lang="en-US" altLang="en-US" dirty="0"/>
              <a:t>Separate Chaining</a:t>
            </a:r>
          </a:p>
          <a:p>
            <a:pPr marL="609600" indent="-609600">
              <a:buFontTx/>
              <a:buAutoNum type="arabicPeriod"/>
            </a:pPr>
            <a:r>
              <a:rPr lang="en-US" altLang="en-US" dirty="0"/>
              <a:t>Open Addressing (linear probing, quadratic probing, double hashing)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DBD7B435-3C84-4610-A10D-CED1ABE76F5D}"/>
              </a:ext>
            </a:extLst>
          </p:cNvPr>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4D0E04-AB89-4600-9A5A-DB2EA7489136}" type="slidenum">
              <a:rPr lang="en-US" altLang="en-US" sz="1400"/>
              <a:pPr eaLnBrk="1" hangingPunct="1"/>
              <a:t>17</a:t>
            </a:fld>
            <a:endParaRPr lang="en-US" altLang="en-US" sz="1400"/>
          </a:p>
        </p:txBody>
      </p:sp>
      <p:sp>
        <p:nvSpPr>
          <p:cNvPr id="8195" name="Rectangle 2">
            <a:extLst>
              <a:ext uri="{FF2B5EF4-FFF2-40B4-BE49-F238E27FC236}">
                <a16:creationId xmlns:a16="http://schemas.microsoft.com/office/drawing/2014/main" id="{DAE298D7-DDC0-4B5A-8179-F00D1C2D12C2}"/>
              </a:ext>
            </a:extLst>
          </p:cNvPr>
          <p:cNvSpPr>
            <a:spLocks noGrp="1" noChangeArrowheads="1"/>
          </p:cNvSpPr>
          <p:nvPr>
            <p:ph type="title"/>
            <p:custDataLst>
              <p:tags r:id="rId2"/>
            </p:custDataLst>
          </p:nvPr>
        </p:nvSpPr>
        <p:spPr>
          <a:xfrm>
            <a:off x="2133600" y="171450"/>
            <a:ext cx="7772400" cy="685800"/>
          </a:xfrm>
        </p:spPr>
        <p:txBody>
          <a:bodyPr>
            <a:normAutofit fontScale="90000"/>
          </a:bodyPr>
          <a:lstStyle/>
          <a:p>
            <a:pPr eaLnBrk="1" hangingPunct="1"/>
            <a:r>
              <a:rPr lang="en-US" altLang="en-US" dirty="0"/>
              <a:t>Example: Separate Chaining.</a:t>
            </a:r>
          </a:p>
        </p:txBody>
      </p:sp>
      <p:sp>
        <p:nvSpPr>
          <p:cNvPr id="8196" name="Rectangle 3">
            <a:extLst>
              <a:ext uri="{FF2B5EF4-FFF2-40B4-BE49-F238E27FC236}">
                <a16:creationId xmlns:a16="http://schemas.microsoft.com/office/drawing/2014/main" id="{2784ECB7-23D3-4A0D-8288-A7B5CB4948AF}"/>
              </a:ext>
            </a:extLst>
          </p:cNvPr>
          <p:cNvSpPr>
            <a:spLocks noGrp="1" noChangeArrowheads="1"/>
          </p:cNvSpPr>
          <p:nvPr>
            <p:ph type="body" idx="1"/>
            <p:custDataLst>
              <p:tags r:id="rId3"/>
            </p:custDataLst>
          </p:nvPr>
        </p:nvSpPr>
        <p:spPr>
          <a:xfrm>
            <a:off x="706966" y="866775"/>
            <a:ext cx="6002867" cy="5124450"/>
          </a:xfrm>
        </p:spPr>
        <p:txBody>
          <a:bodyPr>
            <a:normAutofit/>
          </a:bodyPr>
          <a:lstStyle/>
          <a:p>
            <a:pPr eaLnBrk="1" hangingPunct="1"/>
            <a:r>
              <a:rPr lang="en-US" altLang="en-US" dirty="0"/>
              <a:t>key space = integers</a:t>
            </a:r>
          </a:p>
          <a:p>
            <a:pPr eaLnBrk="1" hangingPunct="1"/>
            <a:r>
              <a:rPr lang="en-US" altLang="en-US" dirty="0" err="1"/>
              <a:t>TableSize</a:t>
            </a:r>
            <a:r>
              <a:rPr lang="en-US" altLang="en-US" dirty="0"/>
              <a:t> = 10</a:t>
            </a:r>
          </a:p>
          <a:p>
            <a:pPr eaLnBrk="1" hangingPunct="1"/>
            <a:endParaRPr lang="en-US" altLang="en-US" dirty="0"/>
          </a:p>
          <a:p>
            <a:pPr eaLnBrk="1" hangingPunct="1"/>
            <a:r>
              <a:rPr lang="en-US" altLang="en-US" b="1" dirty="0"/>
              <a:t>h</a:t>
            </a:r>
            <a:r>
              <a:rPr lang="en-US" altLang="en-US" dirty="0"/>
              <a:t>(K) = K mod 10</a:t>
            </a:r>
          </a:p>
          <a:p>
            <a:pPr eaLnBrk="1" hangingPunct="1"/>
            <a:endParaRPr lang="en-US" altLang="en-US" dirty="0"/>
          </a:p>
          <a:p>
            <a:pPr eaLnBrk="1" hangingPunct="1"/>
            <a:r>
              <a:rPr lang="en-US" altLang="en-US" b="1" dirty="0"/>
              <a:t>Insert</a:t>
            </a:r>
            <a:r>
              <a:rPr lang="en-US" altLang="en-US" dirty="0"/>
              <a:t>: 7, 41,18, 17 </a:t>
            </a:r>
            <a:endParaRPr lang="en-US" altLang="en-US" b="1" dirty="0"/>
          </a:p>
          <a:p>
            <a:pPr eaLnBrk="1" hangingPunct="1"/>
            <a:endParaRPr lang="en-US" altLang="en-US" dirty="0"/>
          </a:p>
          <a:p>
            <a:pPr eaLnBrk="1" hangingPunct="1"/>
            <a:endParaRPr lang="en-US" altLang="en-US" dirty="0"/>
          </a:p>
          <a:p>
            <a:pPr eaLnBrk="1" hangingPunct="1"/>
            <a:endParaRPr lang="en-US" altLang="en-US" dirty="0"/>
          </a:p>
        </p:txBody>
      </p:sp>
      <p:graphicFrame>
        <p:nvGraphicFramePr>
          <p:cNvPr id="12361" name="Group 73">
            <a:extLst>
              <a:ext uri="{FF2B5EF4-FFF2-40B4-BE49-F238E27FC236}">
                <a16:creationId xmlns:a16="http://schemas.microsoft.com/office/drawing/2014/main" id="{93CC0486-ED2D-4588-A5EC-36B6AB1D7CE8}"/>
              </a:ext>
            </a:extLst>
          </p:cNvPr>
          <p:cNvGraphicFramePr>
            <a:graphicFrameLocks noGrp="1"/>
          </p:cNvGraphicFramePr>
          <p:nvPr>
            <p:custDataLst>
              <p:tags r:id="rId4"/>
            </p:custDataLst>
            <p:extLst>
              <p:ext uri="{D42A27DB-BD31-4B8C-83A1-F6EECF244321}">
                <p14:modId xmlns:p14="http://schemas.microsoft.com/office/powerpoint/2010/main" val="3616682642"/>
              </p:ext>
            </p:extLst>
          </p:nvPr>
        </p:nvGraphicFramePr>
        <p:xfrm>
          <a:off x="6049434" y="944033"/>
          <a:ext cx="2133600" cy="5181600"/>
        </p:xfrm>
        <a:graphic>
          <a:graphicData uri="http://schemas.openxmlformats.org/drawingml/2006/table">
            <a:tbl>
              <a:tblPr/>
              <a:tblGrid>
                <a:gridCol w="6731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37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0000"/>
                          </a:solidFill>
                          <a:effectLst/>
                          <a:latin typeface="Times New Roman" pitchFamily="18" charset="0"/>
                        </a:rPr>
                        <a:t>ptr</a:t>
                      </a: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0000"/>
                          </a:solidFill>
                          <a:effectLst/>
                          <a:latin typeface="Times New Roman" pitchFamily="18" charset="0"/>
                        </a:rPr>
                        <a:t>ptr</a:t>
                      </a: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0000"/>
                          </a:solidFill>
                          <a:effectLst/>
                          <a:latin typeface="Times New Roman" pitchFamily="18" charset="0"/>
                        </a:rPr>
                        <a:t>ptr</a:t>
                      </a: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8231" name="Text Box 75" hidden="1">
            <a:extLst>
              <a:ext uri="{FF2B5EF4-FFF2-40B4-BE49-F238E27FC236}">
                <a16:creationId xmlns:a16="http://schemas.microsoft.com/office/drawing/2014/main" id="{AAFF09EF-8231-48C6-B360-A29BAAE9E0B7}"/>
              </a:ext>
            </a:extLst>
          </p:cNvPr>
          <p:cNvSpPr txBox="1">
            <a:spLocks noChangeArrowheads="1"/>
          </p:cNvSpPr>
          <p:nvPr>
            <p:custDataLst>
              <p:tags r:id="rId5"/>
            </p:custDataLst>
          </p:nvPr>
        </p:nvSpPr>
        <p:spPr bwMode="auto">
          <a:xfrm>
            <a:off x="8686800" y="2743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 </a:t>
            </a:r>
          </a:p>
        </p:txBody>
      </p:sp>
      <p:sp>
        <p:nvSpPr>
          <p:cNvPr id="8232" name="Text Box 76" hidden="1">
            <a:extLst>
              <a:ext uri="{FF2B5EF4-FFF2-40B4-BE49-F238E27FC236}">
                <a16:creationId xmlns:a16="http://schemas.microsoft.com/office/drawing/2014/main" id="{54E34560-CE75-417A-9AF2-A278EFE3CBE4}"/>
              </a:ext>
            </a:extLst>
          </p:cNvPr>
          <p:cNvSpPr txBox="1">
            <a:spLocks noChangeArrowheads="1"/>
          </p:cNvSpPr>
          <p:nvPr>
            <p:custDataLst>
              <p:tags r:id="rId6"/>
            </p:custDataLst>
          </p:nvPr>
        </p:nvSpPr>
        <p:spPr bwMode="auto">
          <a:xfrm>
            <a:off x="8610600" y="4343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 </a:t>
            </a:r>
          </a:p>
        </p:txBody>
      </p:sp>
      <p:sp>
        <p:nvSpPr>
          <p:cNvPr id="8233" name="Text Box 77" hidden="1">
            <a:extLst>
              <a:ext uri="{FF2B5EF4-FFF2-40B4-BE49-F238E27FC236}">
                <a16:creationId xmlns:a16="http://schemas.microsoft.com/office/drawing/2014/main" id="{87D39FE5-A6A8-4194-BE19-F476AC350B88}"/>
              </a:ext>
            </a:extLst>
          </p:cNvPr>
          <p:cNvSpPr txBox="1">
            <a:spLocks noChangeArrowheads="1"/>
          </p:cNvSpPr>
          <p:nvPr>
            <p:custDataLst>
              <p:tags r:id="rId7"/>
            </p:custDataLst>
          </p:nvPr>
        </p:nvSpPr>
        <p:spPr bwMode="auto">
          <a:xfrm>
            <a:off x="8458200" y="4876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 </a:t>
            </a:r>
          </a:p>
        </p:txBody>
      </p:sp>
      <p:sp>
        <p:nvSpPr>
          <p:cNvPr id="2" name="Rectangle 1">
            <a:extLst>
              <a:ext uri="{FF2B5EF4-FFF2-40B4-BE49-F238E27FC236}">
                <a16:creationId xmlns:a16="http://schemas.microsoft.com/office/drawing/2014/main" id="{E92DC333-31E7-4137-8BDF-3E5F95D55777}"/>
              </a:ext>
            </a:extLst>
          </p:cNvPr>
          <p:cNvSpPr/>
          <p:nvPr/>
        </p:nvSpPr>
        <p:spPr>
          <a:xfrm>
            <a:off x="8860367" y="1518184"/>
            <a:ext cx="649818" cy="4614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41</a:t>
            </a:r>
          </a:p>
        </p:txBody>
      </p:sp>
      <p:cxnSp>
        <p:nvCxnSpPr>
          <p:cNvPr id="6" name="Straight Arrow Connector 5">
            <a:extLst>
              <a:ext uri="{FF2B5EF4-FFF2-40B4-BE49-F238E27FC236}">
                <a16:creationId xmlns:a16="http://schemas.microsoft.com/office/drawing/2014/main" id="{56710EA9-2B13-4DAF-A0E5-50BE4C04B08C}"/>
              </a:ext>
            </a:extLst>
          </p:cNvPr>
          <p:cNvCxnSpPr>
            <a:cxnSpLocks/>
          </p:cNvCxnSpPr>
          <p:nvPr/>
        </p:nvCxnSpPr>
        <p:spPr>
          <a:xfrm>
            <a:off x="8271933" y="1708150"/>
            <a:ext cx="6011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3DFCCF82-705B-496B-B291-C7FB8B949C93}"/>
              </a:ext>
            </a:extLst>
          </p:cNvPr>
          <p:cNvSpPr/>
          <p:nvPr/>
        </p:nvSpPr>
        <p:spPr>
          <a:xfrm>
            <a:off x="8902700" y="5284786"/>
            <a:ext cx="452968" cy="4106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18</a:t>
            </a:r>
          </a:p>
        </p:txBody>
      </p:sp>
      <p:cxnSp>
        <p:nvCxnSpPr>
          <p:cNvPr id="20" name="Straight Arrow Connector 19">
            <a:extLst>
              <a:ext uri="{FF2B5EF4-FFF2-40B4-BE49-F238E27FC236}">
                <a16:creationId xmlns:a16="http://schemas.microsoft.com/office/drawing/2014/main" id="{60EA489D-2DE6-4968-B170-CD79A7B60DAA}"/>
              </a:ext>
            </a:extLst>
          </p:cNvPr>
          <p:cNvCxnSpPr>
            <a:cxnSpLocks/>
          </p:cNvCxnSpPr>
          <p:nvPr/>
        </p:nvCxnSpPr>
        <p:spPr>
          <a:xfrm>
            <a:off x="8271933" y="5458883"/>
            <a:ext cx="6011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Rectangle 22">
            <a:extLst>
              <a:ext uri="{FF2B5EF4-FFF2-40B4-BE49-F238E27FC236}">
                <a16:creationId xmlns:a16="http://schemas.microsoft.com/office/drawing/2014/main" id="{85030250-4BCE-4F53-B291-004365AF4FB2}"/>
              </a:ext>
            </a:extLst>
          </p:cNvPr>
          <p:cNvSpPr/>
          <p:nvPr/>
        </p:nvSpPr>
        <p:spPr>
          <a:xfrm>
            <a:off x="9499600" y="4540251"/>
            <a:ext cx="482600" cy="4720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17</a:t>
            </a:r>
          </a:p>
        </p:txBody>
      </p:sp>
      <p:sp>
        <p:nvSpPr>
          <p:cNvPr id="24" name="Rectangle 23">
            <a:extLst>
              <a:ext uri="{FF2B5EF4-FFF2-40B4-BE49-F238E27FC236}">
                <a16:creationId xmlns:a16="http://schemas.microsoft.com/office/drawing/2014/main" id="{CD847EDF-1397-4FEC-B842-88394F6FB868}"/>
              </a:ext>
            </a:extLst>
          </p:cNvPr>
          <p:cNvSpPr/>
          <p:nvPr/>
        </p:nvSpPr>
        <p:spPr>
          <a:xfrm>
            <a:off x="8572500" y="4561417"/>
            <a:ext cx="556684" cy="463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cxnSp>
        <p:nvCxnSpPr>
          <p:cNvPr id="25" name="Straight Arrow Connector 24">
            <a:extLst>
              <a:ext uri="{FF2B5EF4-FFF2-40B4-BE49-F238E27FC236}">
                <a16:creationId xmlns:a16="http://schemas.microsoft.com/office/drawing/2014/main" id="{C545F73B-57B9-4777-8542-2C70EB023293}"/>
              </a:ext>
            </a:extLst>
          </p:cNvPr>
          <p:cNvCxnSpPr>
            <a:cxnSpLocks/>
            <a:endCxn id="24" idx="1"/>
          </p:cNvCxnSpPr>
          <p:nvPr/>
        </p:nvCxnSpPr>
        <p:spPr>
          <a:xfrm flipV="1">
            <a:off x="8197851" y="4793192"/>
            <a:ext cx="374649" cy="132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E7D2D209-BEC7-4B0C-9201-4297BE319EBA}"/>
              </a:ext>
            </a:extLst>
          </p:cNvPr>
          <p:cNvCxnSpPr>
            <a:cxnSpLocks/>
          </p:cNvCxnSpPr>
          <p:nvPr/>
        </p:nvCxnSpPr>
        <p:spPr>
          <a:xfrm flipV="1">
            <a:off x="9159876" y="4772289"/>
            <a:ext cx="374649" cy="132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09AD-FF95-49CA-BA9B-00DCE6B48C6A}"/>
              </a:ext>
            </a:extLst>
          </p:cNvPr>
          <p:cNvSpPr>
            <a:spLocks noGrp="1"/>
          </p:cNvSpPr>
          <p:nvPr>
            <p:ph type="title"/>
          </p:nvPr>
        </p:nvSpPr>
        <p:spPr/>
        <p:txBody>
          <a:bodyPr/>
          <a:lstStyle/>
          <a:p>
            <a:r>
              <a:rPr lang="en-US" dirty="0"/>
              <a:t>Chaining with 2-universal hashing?</a:t>
            </a:r>
          </a:p>
        </p:txBody>
      </p:sp>
      <p:sp>
        <p:nvSpPr>
          <p:cNvPr id="3" name="Content Placeholder 2">
            <a:extLst>
              <a:ext uri="{FF2B5EF4-FFF2-40B4-BE49-F238E27FC236}">
                <a16:creationId xmlns:a16="http://schemas.microsoft.com/office/drawing/2014/main" id="{2CB36A3F-C666-4802-85AE-CE488B9E9211}"/>
              </a:ext>
            </a:extLst>
          </p:cNvPr>
          <p:cNvSpPr>
            <a:spLocks noGrp="1"/>
          </p:cNvSpPr>
          <p:nvPr>
            <p:ph idx="1"/>
          </p:nvPr>
        </p:nvSpPr>
        <p:spPr/>
        <p:txBody>
          <a:bodyPr/>
          <a:lstStyle/>
          <a:p>
            <a:r>
              <a:rPr lang="en-US" dirty="0"/>
              <a:t>We insert m objects into array of size N using 2-universal hashing. </a:t>
            </a:r>
          </a:p>
          <a:p>
            <a:pPr lvl="1"/>
            <a:endParaRPr lang="en-US" dirty="0"/>
          </a:p>
          <a:p>
            <a:endParaRPr lang="en-US" dirty="0"/>
          </a:p>
          <a:p>
            <a:r>
              <a:rPr lang="en-US" dirty="0"/>
              <a:t>What is the worst-case searching time of an object? </a:t>
            </a:r>
          </a:p>
          <a:p>
            <a:pPr marL="0" indent="0">
              <a:buNone/>
            </a:pPr>
            <a:endParaRPr lang="en-US" dirty="0"/>
          </a:p>
          <a:p>
            <a:r>
              <a:rPr lang="en-US" dirty="0"/>
              <a:t>What is the expected value of searching time with N array size and m objects inserted?</a:t>
            </a:r>
          </a:p>
          <a:p>
            <a:pPr lvl="2"/>
            <a:r>
              <a:rPr lang="en-US" dirty="0"/>
              <a:t> &lt; 1 + m-1/N</a:t>
            </a:r>
          </a:p>
          <a:p>
            <a:pPr marL="0" indent="0">
              <a:buNone/>
            </a:pPr>
            <a:r>
              <a:rPr lang="en-US" dirty="0"/>
              <a:t> </a:t>
            </a:r>
          </a:p>
          <a:p>
            <a:endParaRPr lang="en-US" dirty="0"/>
          </a:p>
        </p:txBody>
      </p:sp>
    </p:spTree>
    <p:extLst>
      <p:ext uri="{BB962C8B-B14F-4D97-AF65-F5344CB8AC3E}">
        <p14:creationId xmlns:p14="http://schemas.microsoft.com/office/powerpoint/2010/main" val="182206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014E-5338-4737-A20D-7A1EAA46C254}"/>
              </a:ext>
            </a:extLst>
          </p:cNvPr>
          <p:cNvSpPr>
            <a:spLocks noGrp="1"/>
          </p:cNvSpPr>
          <p:nvPr>
            <p:ph type="title"/>
          </p:nvPr>
        </p:nvSpPr>
        <p:spPr/>
        <p:txBody>
          <a:bodyPr/>
          <a:lstStyle/>
          <a:p>
            <a:r>
              <a:rPr lang="en-US" dirty="0"/>
              <a:t>Issues with Chaining?</a:t>
            </a:r>
          </a:p>
        </p:txBody>
      </p:sp>
      <p:sp>
        <p:nvSpPr>
          <p:cNvPr id="3" name="Content Placeholder 2">
            <a:extLst>
              <a:ext uri="{FF2B5EF4-FFF2-40B4-BE49-F238E27FC236}">
                <a16:creationId xmlns:a16="http://schemas.microsoft.com/office/drawing/2014/main" id="{E5D70206-9550-4313-9823-AB42495F3015}"/>
              </a:ext>
            </a:extLst>
          </p:cNvPr>
          <p:cNvSpPr>
            <a:spLocks noGrp="1"/>
          </p:cNvSpPr>
          <p:nvPr>
            <p:ph idx="1"/>
          </p:nvPr>
        </p:nvSpPr>
        <p:spPr/>
        <p:txBody>
          <a:bodyPr/>
          <a:lstStyle/>
          <a:p>
            <a:r>
              <a:rPr lang="en-US" dirty="0"/>
              <a:t>Linked List</a:t>
            </a:r>
          </a:p>
        </p:txBody>
      </p:sp>
    </p:spTree>
    <p:extLst>
      <p:ext uri="{BB962C8B-B14F-4D97-AF65-F5344CB8AC3E}">
        <p14:creationId xmlns:p14="http://schemas.microsoft.com/office/powerpoint/2010/main" val="209599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B7BD-C09E-44B2-B4EC-79AB35FEE39F}"/>
              </a:ext>
            </a:extLst>
          </p:cNvPr>
          <p:cNvSpPr>
            <a:spLocks noGrp="1"/>
          </p:cNvSpPr>
          <p:nvPr>
            <p:ph type="title"/>
          </p:nvPr>
        </p:nvSpPr>
        <p:spPr/>
        <p:txBody>
          <a:bodyPr/>
          <a:lstStyle/>
          <a:p>
            <a:r>
              <a:rPr lang="en-US" dirty="0"/>
              <a:t>How are sequence of random numbers generated?</a:t>
            </a:r>
          </a:p>
        </p:txBody>
      </p:sp>
      <p:sp>
        <p:nvSpPr>
          <p:cNvPr id="3" name="Content Placeholder 2">
            <a:extLst>
              <a:ext uri="{FF2B5EF4-FFF2-40B4-BE49-F238E27FC236}">
                <a16:creationId xmlns:a16="http://schemas.microsoft.com/office/drawing/2014/main" id="{4549AE78-C07B-4A81-8C3E-4E62F17F0441}"/>
              </a:ext>
            </a:extLst>
          </p:cNvPr>
          <p:cNvSpPr>
            <a:spLocks noGrp="1"/>
          </p:cNvSpPr>
          <p:nvPr>
            <p:ph idx="1"/>
          </p:nvPr>
        </p:nvSpPr>
        <p:spPr/>
        <p:txBody>
          <a:bodyPr>
            <a:normAutofit/>
          </a:bodyPr>
          <a:lstStyle/>
          <a:p>
            <a:r>
              <a:rPr lang="en-US" dirty="0"/>
              <a:t>Natural Experiments Based</a:t>
            </a:r>
          </a:p>
          <a:p>
            <a:pPr lvl="1"/>
            <a:r>
              <a:rPr lang="en-US" dirty="0"/>
              <a:t>Start flipping real coins.</a:t>
            </a:r>
          </a:p>
          <a:p>
            <a:pPr lvl="1"/>
            <a:r>
              <a:rPr lang="en-US" dirty="0"/>
              <a:t>Measure some physical phenomenon that is expected to be random and then compensates for possible biases in the measurement process. Example sources include measuring atmospheric noise, thermal noise, and other external electromagnetic and quantum phenomena. </a:t>
            </a:r>
          </a:p>
          <a:p>
            <a:endParaRPr lang="en-US" dirty="0"/>
          </a:p>
          <a:p>
            <a:r>
              <a:rPr lang="en-US" dirty="0"/>
              <a:t>Pseudorandom Number Generator (PNG)</a:t>
            </a:r>
          </a:p>
          <a:p>
            <a:pPr lvl="1"/>
            <a:r>
              <a:rPr lang="en-US" dirty="0"/>
              <a:t>Seed based. Deterministic and will give the same sequence if the seed is same. </a:t>
            </a:r>
          </a:p>
        </p:txBody>
      </p:sp>
    </p:spTree>
    <p:extLst>
      <p:ext uri="{BB962C8B-B14F-4D97-AF65-F5344CB8AC3E}">
        <p14:creationId xmlns:p14="http://schemas.microsoft.com/office/powerpoint/2010/main" val="318545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6C86DA49-7920-4AB1-9B9C-45B4D28430B8}"/>
              </a:ext>
            </a:extLst>
          </p:cNvPr>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06D93E4-FC4B-4537-88BD-3B5CFA3420C3}" type="slidenum">
              <a:rPr lang="en-US" altLang="en-US" sz="1400"/>
              <a:pPr eaLnBrk="1" hangingPunct="1"/>
              <a:t>20</a:t>
            </a:fld>
            <a:endParaRPr lang="en-US" altLang="en-US" sz="1400"/>
          </a:p>
        </p:txBody>
      </p:sp>
      <p:sp>
        <p:nvSpPr>
          <p:cNvPr id="17411" name="Rectangle 2">
            <a:extLst>
              <a:ext uri="{FF2B5EF4-FFF2-40B4-BE49-F238E27FC236}">
                <a16:creationId xmlns:a16="http://schemas.microsoft.com/office/drawing/2014/main" id="{0F4F1EA7-8E89-4652-B737-1082F28A1C90}"/>
              </a:ext>
            </a:extLst>
          </p:cNvPr>
          <p:cNvSpPr>
            <a:spLocks noGrp="1" noChangeArrowheads="1"/>
          </p:cNvSpPr>
          <p:nvPr>
            <p:ph type="title"/>
            <p:custDataLst>
              <p:tags r:id="rId2"/>
            </p:custDataLst>
          </p:nvPr>
        </p:nvSpPr>
        <p:spPr/>
        <p:txBody>
          <a:bodyPr/>
          <a:lstStyle/>
          <a:p>
            <a:pPr eaLnBrk="1" hangingPunct="1"/>
            <a:r>
              <a:rPr lang="en-US" altLang="en-US" dirty="0"/>
              <a:t>Idea behind Probing</a:t>
            </a:r>
          </a:p>
        </p:txBody>
      </p:sp>
      <p:sp>
        <p:nvSpPr>
          <p:cNvPr id="17412" name="Rectangle 3">
            <a:extLst>
              <a:ext uri="{FF2B5EF4-FFF2-40B4-BE49-F238E27FC236}">
                <a16:creationId xmlns:a16="http://schemas.microsoft.com/office/drawing/2014/main" id="{A23796ED-CE45-4CD4-AF3F-330F54F41CD8}"/>
              </a:ext>
            </a:extLst>
          </p:cNvPr>
          <p:cNvSpPr>
            <a:spLocks noGrp="1" noChangeArrowheads="1"/>
          </p:cNvSpPr>
          <p:nvPr>
            <p:ph type="body" idx="1"/>
            <p:custDataLst>
              <p:tags r:id="rId3"/>
            </p:custDataLst>
          </p:nvPr>
        </p:nvSpPr>
        <p:spPr/>
        <p:txBody>
          <a:bodyPr>
            <a:normAutofit fontScale="92500" lnSpcReduction="20000"/>
          </a:bodyPr>
          <a:lstStyle/>
          <a:p>
            <a:pPr algn="ctr" eaLnBrk="1" hangingPunct="1">
              <a:buFontTx/>
              <a:buNone/>
            </a:pPr>
            <a:br>
              <a:rPr lang="en-US" altLang="en-US" dirty="0">
                <a:solidFill>
                  <a:schemeClr val="accent2"/>
                </a:solidFill>
              </a:rPr>
            </a:br>
            <a:endParaRPr lang="en-US" altLang="en-US" dirty="0">
              <a:solidFill>
                <a:schemeClr val="accent2"/>
              </a:solidFill>
            </a:endParaRPr>
          </a:p>
          <a:p>
            <a:pPr eaLnBrk="1" hangingPunct="1"/>
            <a:r>
              <a:rPr lang="en-US" altLang="en-US" dirty="0"/>
              <a:t>Probe sequence:</a:t>
            </a:r>
          </a:p>
          <a:p>
            <a:pPr lvl="1" eaLnBrk="1" hangingPunct="1">
              <a:buFontTx/>
              <a:buNone/>
            </a:pPr>
            <a:r>
              <a:rPr lang="en-US" altLang="en-US" dirty="0"/>
              <a:t>   0</a:t>
            </a:r>
            <a:r>
              <a:rPr lang="en-US" altLang="en-US" baseline="30000" dirty="0"/>
              <a:t>th</a:t>
            </a:r>
            <a:r>
              <a:rPr lang="en-US" altLang="en-US" dirty="0"/>
              <a:t> probe =  h(k) mod </a:t>
            </a:r>
            <a:r>
              <a:rPr lang="en-US" altLang="en-US" dirty="0" err="1"/>
              <a:t>TableSize</a:t>
            </a:r>
            <a:endParaRPr lang="en-US" altLang="en-US" dirty="0"/>
          </a:p>
          <a:p>
            <a:pPr lvl="1" eaLnBrk="1" hangingPunct="1">
              <a:buFontTx/>
              <a:buNone/>
            </a:pPr>
            <a:r>
              <a:rPr lang="en-US" altLang="en-US" dirty="0"/>
              <a:t>	1</a:t>
            </a:r>
            <a:r>
              <a:rPr lang="en-US" altLang="en-US" baseline="30000" dirty="0"/>
              <a:t>th</a:t>
            </a:r>
            <a:r>
              <a:rPr lang="en-US" altLang="en-US" dirty="0"/>
              <a:t> probe = (h(k) + f(1)) mod </a:t>
            </a:r>
            <a:r>
              <a:rPr lang="en-US" altLang="en-US" dirty="0" err="1"/>
              <a:t>TableSize</a:t>
            </a:r>
            <a:endParaRPr lang="en-US" altLang="en-US" dirty="0"/>
          </a:p>
          <a:p>
            <a:pPr lvl="1" eaLnBrk="1" hangingPunct="1">
              <a:buFontTx/>
              <a:buNone/>
            </a:pPr>
            <a:r>
              <a:rPr lang="en-US" altLang="en-US" dirty="0"/>
              <a:t>	2</a:t>
            </a:r>
            <a:r>
              <a:rPr lang="en-US" altLang="en-US" baseline="30000" dirty="0"/>
              <a:t>th</a:t>
            </a:r>
            <a:r>
              <a:rPr lang="en-US" altLang="en-US" dirty="0"/>
              <a:t> probe = (h(k) + f(2)) mod </a:t>
            </a:r>
            <a:r>
              <a:rPr lang="en-US" altLang="en-US" dirty="0" err="1"/>
              <a:t>TableSize</a:t>
            </a:r>
            <a:r>
              <a:rPr lang="en-US" altLang="en-US" dirty="0"/>
              <a:t> </a:t>
            </a:r>
          </a:p>
          <a:p>
            <a:pPr lvl="1" eaLnBrk="1" hangingPunct="1">
              <a:buFontTx/>
              <a:buNone/>
            </a:pPr>
            <a:r>
              <a:rPr lang="en-US" altLang="en-US" dirty="0"/>
              <a:t>	. . .</a:t>
            </a:r>
          </a:p>
          <a:p>
            <a:pPr lvl="1" eaLnBrk="1" hangingPunct="1">
              <a:buFontTx/>
              <a:buNone/>
            </a:pPr>
            <a:r>
              <a:rPr lang="en-US" altLang="en-US" dirty="0"/>
              <a:t>	</a:t>
            </a:r>
            <a:r>
              <a:rPr lang="en-US" altLang="en-US" dirty="0" err="1">
                <a:solidFill>
                  <a:schemeClr val="accent2"/>
                </a:solidFill>
              </a:rPr>
              <a:t>i</a:t>
            </a:r>
            <a:r>
              <a:rPr lang="en-US" altLang="en-US" baseline="30000" dirty="0" err="1">
                <a:solidFill>
                  <a:schemeClr val="accent2"/>
                </a:solidFill>
              </a:rPr>
              <a:t>th</a:t>
            </a:r>
            <a:r>
              <a:rPr lang="en-US" altLang="en-US" dirty="0">
                <a:solidFill>
                  <a:schemeClr val="accent2"/>
                </a:solidFill>
              </a:rPr>
              <a:t> probe = (h(k) + f(</a:t>
            </a:r>
            <a:r>
              <a:rPr lang="en-US" altLang="en-US" dirty="0" err="1">
                <a:solidFill>
                  <a:schemeClr val="accent2"/>
                </a:solidFill>
              </a:rPr>
              <a:t>i</a:t>
            </a:r>
            <a:r>
              <a:rPr lang="en-US" altLang="en-US" dirty="0">
                <a:solidFill>
                  <a:schemeClr val="accent2"/>
                </a:solidFill>
              </a:rPr>
              <a:t>)) mod </a:t>
            </a:r>
            <a:r>
              <a:rPr lang="en-US" altLang="en-US" dirty="0" err="1">
                <a:solidFill>
                  <a:schemeClr val="accent2"/>
                </a:solidFill>
              </a:rPr>
              <a:t>TableSize</a:t>
            </a:r>
            <a:r>
              <a:rPr lang="en-US" altLang="en-US" dirty="0">
                <a:solidFill>
                  <a:schemeClr val="accent2"/>
                </a:solidFill>
              </a:rPr>
              <a:t> </a:t>
            </a:r>
          </a:p>
          <a:p>
            <a:pPr lvl="1" eaLnBrk="1" hangingPunct="1">
              <a:buFontTx/>
              <a:buNone/>
            </a:pPr>
            <a:endParaRPr lang="en-US" altLang="en-US" dirty="0">
              <a:solidFill>
                <a:schemeClr val="accent2"/>
              </a:solidFill>
            </a:endParaRPr>
          </a:p>
          <a:p>
            <a:pPr lvl="1" eaLnBrk="1" hangingPunct="1">
              <a:buFontTx/>
              <a:buNone/>
            </a:pPr>
            <a:endParaRPr lang="en-US" altLang="en-US" dirty="0">
              <a:solidFill>
                <a:schemeClr val="accent2"/>
              </a:solidFill>
            </a:endParaRPr>
          </a:p>
          <a:p>
            <a:r>
              <a:rPr lang="en-US" dirty="0"/>
              <a:t>Searching</a:t>
            </a:r>
          </a:p>
          <a:p>
            <a:pPr lvl="1"/>
            <a:r>
              <a:rPr lang="en-US" dirty="0"/>
              <a:t>Keep probing until you find empty spot.</a:t>
            </a:r>
          </a:p>
          <a:p>
            <a:pPr lvl="1"/>
            <a:r>
              <a:rPr lang="en-US" dirty="0"/>
              <a:t>Return if match</a:t>
            </a:r>
          </a:p>
          <a:p>
            <a:pPr lvl="1" eaLnBrk="1" hangingPunct="1">
              <a:buFontTx/>
              <a:buNone/>
            </a:pPr>
            <a:endParaRPr lang="en-US" altLang="en-US"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2">
                                            <p:txEl>
                                              <p:pRg st="9" end="9"/>
                                            </p:txEl>
                                          </p:spTgt>
                                        </p:tgtEl>
                                        <p:attrNameLst>
                                          <p:attrName>style.visibility</p:attrName>
                                        </p:attrNameLst>
                                      </p:cBhvr>
                                      <p:to>
                                        <p:strVal val="visible"/>
                                      </p:to>
                                    </p:set>
                                    <p:anim calcmode="lin" valueType="num">
                                      <p:cBhvr additive="base">
                                        <p:cTn id="7" dur="500" fill="hold"/>
                                        <p:tgtEl>
                                          <p:spTgt spid="17412">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2">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2">
                                            <p:txEl>
                                              <p:pRg st="10" end="10"/>
                                            </p:txEl>
                                          </p:spTgt>
                                        </p:tgtEl>
                                        <p:attrNameLst>
                                          <p:attrName>style.visibility</p:attrName>
                                        </p:attrNameLst>
                                      </p:cBhvr>
                                      <p:to>
                                        <p:strVal val="visible"/>
                                      </p:to>
                                    </p:set>
                                    <p:anim calcmode="lin" valueType="num">
                                      <p:cBhvr additive="base">
                                        <p:cTn id="11" dur="500" fill="hold"/>
                                        <p:tgtEl>
                                          <p:spTgt spid="17412">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2">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412">
                                            <p:txEl>
                                              <p:pRg st="11" end="11"/>
                                            </p:txEl>
                                          </p:spTgt>
                                        </p:tgtEl>
                                        <p:attrNameLst>
                                          <p:attrName>style.visibility</p:attrName>
                                        </p:attrNameLst>
                                      </p:cBhvr>
                                      <p:to>
                                        <p:strVal val="visible"/>
                                      </p:to>
                                    </p:set>
                                    <p:anim calcmode="lin" valueType="num">
                                      <p:cBhvr additive="base">
                                        <p:cTn id="15" dur="500" fill="hold"/>
                                        <p:tgtEl>
                                          <p:spTgt spid="17412">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6C86DA49-7920-4AB1-9B9C-45B4D28430B8}"/>
              </a:ext>
            </a:extLst>
          </p:cNvPr>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06D93E4-FC4B-4537-88BD-3B5CFA3420C3}" type="slidenum">
              <a:rPr lang="en-US" altLang="en-US" sz="1400"/>
              <a:pPr eaLnBrk="1" hangingPunct="1"/>
              <a:t>21</a:t>
            </a:fld>
            <a:endParaRPr lang="en-US" altLang="en-US" sz="1400"/>
          </a:p>
        </p:txBody>
      </p:sp>
      <p:sp>
        <p:nvSpPr>
          <p:cNvPr id="17411" name="Rectangle 2">
            <a:extLst>
              <a:ext uri="{FF2B5EF4-FFF2-40B4-BE49-F238E27FC236}">
                <a16:creationId xmlns:a16="http://schemas.microsoft.com/office/drawing/2014/main" id="{0F4F1EA7-8E89-4652-B737-1082F28A1C90}"/>
              </a:ext>
            </a:extLst>
          </p:cNvPr>
          <p:cNvSpPr>
            <a:spLocks noGrp="1" noChangeArrowheads="1"/>
          </p:cNvSpPr>
          <p:nvPr>
            <p:ph type="title"/>
            <p:custDataLst>
              <p:tags r:id="rId2"/>
            </p:custDataLst>
          </p:nvPr>
        </p:nvSpPr>
        <p:spPr/>
        <p:txBody>
          <a:bodyPr/>
          <a:lstStyle/>
          <a:p>
            <a:pPr eaLnBrk="1" hangingPunct="1"/>
            <a:r>
              <a:rPr lang="en-US" altLang="en-US"/>
              <a:t>Linear Probing</a:t>
            </a:r>
          </a:p>
        </p:txBody>
      </p:sp>
      <p:sp>
        <p:nvSpPr>
          <p:cNvPr id="17412" name="Rectangle 3">
            <a:extLst>
              <a:ext uri="{FF2B5EF4-FFF2-40B4-BE49-F238E27FC236}">
                <a16:creationId xmlns:a16="http://schemas.microsoft.com/office/drawing/2014/main" id="{A23796ED-CE45-4CD4-AF3F-330F54F41CD8}"/>
              </a:ext>
            </a:extLst>
          </p:cNvPr>
          <p:cNvSpPr>
            <a:spLocks noGrp="1" noChangeArrowheads="1"/>
          </p:cNvSpPr>
          <p:nvPr>
            <p:ph type="body" idx="1"/>
            <p:custDataLst>
              <p:tags r:id="rId3"/>
            </p:custDataLst>
          </p:nvPr>
        </p:nvSpPr>
        <p:spPr/>
        <p:txBody>
          <a:bodyPr/>
          <a:lstStyle/>
          <a:p>
            <a:pPr algn="ctr" eaLnBrk="1" hangingPunct="1">
              <a:buFontTx/>
              <a:buNone/>
            </a:pPr>
            <a:r>
              <a:rPr lang="en-US" altLang="en-US" dirty="0">
                <a:solidFill>
                  <a:schemeClr val="accent2"/>
                </a:solidFill>
              </a:rPr>
              <a:t>F(</a:t>
            </a:r>
            <a:r>
              <a:rPr lang="en-US" altLang="en-US" dirty="0" err="1">
                <a:solidFill>
                  <a:schemeClr val="accent2"/>
                </a:solidFill>
              </a:rPr>
              <a:t>i</a:t>
            </a:r>
            <a:r>
              <a:rPr lang="en-US" altLang="en-US" dirty="0">
                <a:solidFill>
                  <a:schemeClr val="accent2"/>
                </a:solidFill>
              </a:rPr>
              <a:t>) = </a:t>
            </a:r>
            <a:r>
              <a:rPr lang="en-US" altLang="en-US" dirty="0" err="1">
                <a:solidFill>
                  <a:schemeClr val="accent2"/>
                </a:solidFill>
              </a:rPr>
              <a:t>i</a:t>
            </a:r>
            <a:br>
              <a:rPr lang="en-US" altLang="en-US" dirty="0">
                <a:solidFill>
                  <a:schemeClr val="accent2"/>
                </a:solidFill>
              </a:rPr>
            </a:br>
            <a:endParaRPr lang="en-US" altLang="en-US" dirty="0">
              <a:solidFill>
                <a:schemeClr val="accent2"/>
              </a:solidFill>
            </a:endParaRPr>
          </a:p>
          <a:p>
            <a:pPr eaLnBrk="1" hangingPunct="1"/>
            <a:r>
              <a:rPr lang="en-US" altLang="en-US" dirty="0"/>
              <a:t>Probe sequence:</a:t>
            </a:r>
          </a:p>
          <a:p>
            <a:pPr lvl="1" eaLnBrk="1" hangingPunct="1">
              <a:buFontTx/>
              <a:buNone/>
            </a:pPr>
            <a:r>
              <a:rPr lang="en-US" altLang="en-US" dirty="0"/>
              <a:t>   0</a:t>
            </a:r>
            <a:r>
              <a:rPr lang="en-US" altLang="en-US" baseline="30000" dirty="0"/>
              <a:t>th</a:t>
            </a:r>
            <a:r>
              <a:rPr lang="en-US" altLang="en-US" dirty="0"/>
              <a:t> probe =  h(k) mod </a:t>
            </a:r>
            <a:r>
              <a:rPr lang="en-US" altLang="en-US" dirty="0" err="1"/>
              <a:t>TableSize</a:t>
            </a:r>
            <a:endParaRPr lang="en-US" altLang="en-US" dirty="0"/>
          </a:p>
          <a:p>
            <a:pPr lvl="1" eaLnBrk="1" hangingPunct="1">
              <a:buFontTx/>
              <a:buNone/>
            </a:pPr>
            <a:r>
              <a:rPr lang="en-US" altLang="en-US" dirty="0"/>
              <a:t>	1</a:t>
            </a:r>
            <a:r>
              <a:rPr lang="en-US" altLang="en-US" baseline="30000" dirty="0"/>
              <a:t>th</a:t>
            </a:r>
            <a:r>
              <a:rPr lang="en-US" altLang="en-US" dirty="0"/>
              <a:t> probe = (h(k) + 1) mod </a:t>
            </a:r>
            <a:r>
              <a:rPr lang="en-US" altLang="en-US" dirty="0" err="1"/>
              <a:t>TableSize</a:t>
            </a:r>
            <a:endParaRPr lang="en-US" altLang="en-US" dirty="0"/>
          </a:p>
          <a:p>
            <a:pPr lvl="1" eaLnBrk="1" hangingPunct="1">
              <a:buFontTx/>
              <a:buNone/>
            </a:pPr>
            <a:r>
              <a:rPr lang="en-US" altLang="en-US" dirty="0"/>
              <a:t>	2</a:t>
            </a:r>
            <a:r>
              <a:rPr lang="en-US" altLang="en-US" baseline="30000" dirty="0"/>
              <a:t>th</a:t>
            </a:r>
            <a:r>
              <a:rPr lang="en-US" altLang="en-US" dirty="0"/>
              <a:t> probe = (h(k) + 2) mod </a:t>
            </a:r>
            <a:r>
              <a:rPr lang="en-US" altLang="en-US" dirty="0" err="1"/>
              <a:t>TableSize</a:t>
            </a:r>
            <a:r>
              <a:rPr lang="en-US" altLang="en-US" dirty="0"/>
              <a:t> </a:t>
            </a:r>
          </a:p>
          <a:p>
            <a:pPr lvl="1" eaLnBrk="1" hangingPunct="1">
              <a:buFontTx/>
              <a:buNone/>
            </a:pPr>
            <a:r>
              <a:rPr lang="en-US" altLang="en-US" dirty="0"/>
              <a:t>	. . .</a:t>
            </a:r>
          </a:p>
          <a:p>
            <a:pPr lvl="1" eaLnBrk="1" hangingPunct="1">
              <a:buFontTx/>
              <a:buNone/>
            </a:pPr>
            <a:r>
              <a:rPr lang="en-US" altLang="en-US" dirty="0"/>
              <a:t>	</a:t>
            </a:r>
            <a:r>
              <a:rPr lang="en-US" altLang="en-US" dirty="0" err="1">
                <a:solidFill>
                  <a:schemeClr val="accent2"/>
                </a:solidFill>
              </a:rPr>
              <a:t>i</a:t>
            </a:r>
            <a:r>
              <a:rPr lang="en-US" altLang="en-US" baseline="30000" dirty="0" err="1">
                <a:solidFill>
                  <a:schemeClr val="accent2"/>
                </a:solidFill>
              </a:rPr>
              <a:t>th</a:t>
            </a:r>
            <a:r>
              <a:rPr lang="en-US" altLang="en-US" dirty="0">
                <a:solidFill>
                  <a:schemeClr val="accent2"/>
                </a:solidFill>
              </a:rPr>
              <a:t> probe = (h(k) + </a:t>
            </a:r>
            <a:r>
              <a:rPr lang="en-US" altLang="en-US" dirty="0" err="1">
                <a:solidFill>
                  <a:schemeClr val="accent2"/>
                </a:solidFill>
              </a:rPr>
              <a:t>i</a:t>
            </a:r>
            <a:r>
              <a:rPr lang="en-US" altLang="en-US" dirty="0">
                <a:solidFill>
                  <a:schemeClr val="accent2"/>
                </a:solidFill>
              </a:rPr>
              <a:t>) mod </a:t>
            </a:r>
            <a:r>
              <a:rPr lang="en-US" altLang="en-US" dirty="0" err="1">
                <a:solidFill>
                  <a:schemeClr val="accent2"/>
                </a:solidFill>
              </a:rPr>
              <a:t>TableSize</a:t>
            </a:r>
            <a:r>
              <a:rPr lang="en-US" altLang="en-US" dirty="0">
                <a:solidFill>
                  <a:schemeClr val="accent2"/>
                </a:solidFill>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75650658-94CA-469D-BF0C-CBC68E5B5749}"/>
              </a:ext>
            </a:extLst>
          </p:cNvPr>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AB84DBC-B04C-4789-BB67-51A3ACEE4106}" type="slidenum">
              <a:rPr lang="en-US" altLang="en-US" sz="1400"/>
              <a:pPr eaLnBrk="1" hangingPunct="1"/>
              <a:t>22</a:t>
            </a:fld>
            <a:endParaRPr lang="en-US" altLang="en-US" sz="1400"/>
          </a:p>
        </p:txBody>
      </p:sp>
      <p:sp>
        <p:nvSpPr>
          <p:cNvPr id="15363" name="Rectangle 2">
            <a:extLst>
              <a:ext uri="{FF2B5EF4-FFF2-40B4-BE49-F238E27FC236}">
                <a16:creationId xmlns:a16="http://schemas.microsoft.com/office/drawing/2014/main" id="{5680C666-6080-42A7-B97D-3BC99EE54ED0}"/>
              </a:ext>
            </a:extLst>
          </p:cNvPr>
          <p:cNvSpPr>
            <a:spLocks noGrp="1" noChangeArrowheads="1"/>
          </p:cNvSpPr>
          <p:nvPr>
            <p:ph type="title"/>
            <p:custDataLst>
              <p:tags r:id="rId2"/>
            </p:custDataLst>
          </p:nvPr>
        </p:nvSpPr>
        <p:spPr>
          <a:xfrm>
            <a:off x="2133600" y="171450"/>
            <a:ext cx="7772400" cy="685800"/>
          </a:xfrm>
        </p:spPr>
        <p:txBody>
          <a:bodyPr>
            <a:normAutofit fontScale="90000"/>
          </a:bodyPr>
          <a:lstStyle/>
          <a:p>
            <a:pPr eaLnBrk="1" hangingPunct="1"/>
            <a:r>
              <a:rPr lang="en-US" altLang="en-US" dirty="0"/>
              <a:t>Probing or Open Addressing</a:t>
            </a:r>
          </a:p>
        </p:txBody>
      </p:sp>
      <p:graphicFrame>
        <p:nvGraphicFramePr>
          <p:cNvPr id="49155" name="Group 3">
            <a:extLst>
              <a:ext uri="{FF2B5EF4-FFF2-40B4-BE49-F238E27FC236}">
                <a16:creationId xmlns:a16="http://schemas.microsoft.com/office/drawing/2014/main" id="{6961A92A-F4DB-46B4-A219-67CC83940DAA}"/>
              </a:ext>
            </a:extLst>
          </p:cNvPr>
          <p:cNvGraphicFramePr>
            <a:graphicFrameLocks noGrp="1"/>
          </p:cNvGraphicFramePr>
          <p:nvPr>
            <p:custDataLst>
              <p:tags r:id="rId3"/>
            </p:custDataLst>
            <p:extLst>
              <p:ext uri="{D42A27DB-BD31-4B8C-83A1-F6EECF244321}">
                <p14:modId xmlns:p14="http://schemas.microsoft.com/office/powerpoint/2010/main" val="3758393126"/>
              </p:ext>
            </p:extLst>
          </p:nvPr>
        </p:nvGraphicFramePr>
        <p:xfrm>
          <a:off x="2844800" y="1371600"/>
          <a:ext cx="2133600" cy="5181600"/>
        </p:xfrm>
        <a:graphic>
          <a:graphicData uri="http://schemas.openxmlformats.org/drawingml/2006/table">
            <a:tbl>
              <a:tblPr/>
              <a:tblGrid>
                <a:gridCol w="6731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5398" name="Text Box 49">
            <a:extLst>
              <a:ext uri="{FF2B5EF4-FFF2-40B4-BE49-F238E27FC236}">
                <a16:creationId xmlns:a16="http://schemas.microsoft.com/office/drawing/2014/main" id="{1677C323-E7A2-4973-B452-EEBEFE73DC74}"/>
              </a:ext>
            </a:extLst>
          </p:cNvPr>
          <p:cNvSpPr txBox="1">
            <a:spLocks noChangeArrowheads="1"/>
          </p:cNvSpPr>
          <p:nvPr>
            <p:custDataLst>
              <p:tags r:id="rId4"/>
            </p:custDataLst>
          </p:nvPr>
        </p:nvSpPr>
        <p:spPr bwMode="auto">
          <a:xfrm>
            <a:off x="8610600" y="762000"/>
            <a:ext cx="1244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Insert</a:t>
            </a:r>
            <a:r>
              <a:rPr lang="en-US" altLang="en-US"/>
              <a:t>:</a:t>
            </a:r>
          </a:p>
          <a:p>
            <a:pPr eaLnBrk="1" hangingPunct="1"/>
            <a:r>
              <a:rPr lang="en-US" altLang="en-US"/>
              <a:t>38</a:t>
            </a:r>
          </a:p>
          <a:p>
            <a:pPr eaLnBrk="1" hangingPunct="1"/>
            <a:r>
              <a:rPr lang="en-US" altLang="en-US"/>
              <a:t>19</a:t>
            </a:r>
          </a:p>
          <a:p>
            <a:pPr eaLnBrk="1" hangingPunct="1"/>
            <a:r>
              <a:rPr lang="en-US" altLang="en-US"/>
              <a:t>8</a:t>
            </a:r>
          </a:p>
          <a:p>
            <a:pPr eaLnBrk="1" hangingPunct="1"/>
            <a:r>
              <a:rPr lang="en-US" altLang="en-US"/>
              <a:t>109</a:t>
            </a:r>
          </a:p>
          <a:p>
            <a:pPr eaLnBrk="1" hangingPunct="1"/>
            <a:r>
              <a:rPr lang="en-US" altLang="en-US"/>
              <a:t>10</a:t>
            </a:r>
          </a:p>
        </p:txBody>
      </p:sp>
      <p:sp>
        <p:nvSpPr>
          <p:cNvPr id="15399" name="Rectangle 51">
            <a:extLst>
              <a:ext uri="{FF2B5EF4-FFF2-40B4-BE49-F238E27FC236}">
                <a16:creationId xmlns:a16="http://schemas.microsoft.com/office/drawing/2014/main" id="{67FBA8D0-3440-4B0F-B0A6-0771D9852A75}"/>
              </a:ext>
            </a:extLst>
          </p:cNvPr>
          <p:cNvSpPr>
            <a:spLocks noGrp="1" noChangeArrowheads="1"/>
          </p:cNvSpPr>
          <p:nvPr>
            <p:ph type="body" idx="1"/>
            <p:custDataLst>
              <p:tags r:id="rId5"/>
            </p:custDataLst>
          </p:nvPr>
        </p:nvSpPr>
        <p:spPr>
          <a:xfrm>
            <a:off x="6705600" y="3429000"/>
            <a:ext cx="3733800" cy="2743200"/>
          </a:xfrm>
          <a:noFill/>
        </p:spPr>
        <p:txBody>
          <a:bodyPr/>
          <a:lstStyle/>
          <a:p>
            <a:pPr eaLnBrk="1" hangingPunct="1">
              <a:lnSpc>
                <a:spcPct val="90000"/>
              </a:lnSpc>
            </a:pPr>
            <a:r>
              <a:rPr lang="en-US" altLang="en-US" b="1" u="sng" dirty="0"/>
              <a:t>Linear Probing</a:t>
            </a:r>
            <a:r>
              <a:rPr lang="en-US" altLang="en-US" dirty="0"/>
              <a:t>: after checking spot h(k), try spot h(k)+1, if that is full, try h(k)+2, then h(k)+3, 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75650658-94CA-469D-BF0C-CBC68E5B5749}"/>
              </a:ext>
            </a:extLst>
          </p:cNvPr>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AB84DBC-B04C-4789-BB67-51A3ACEE4106}" type="slidenum">
              <a:rPr lang="en-US" altLang="en-US" sz="1400"/>
              <a:pPr eaLnBrk="1" hangingPunct="1"/>
              <a:t>23</a:t>
            </a:fld>
            <a:endParaRPr lang="en-US" altLang="en-US" sz="1400"/>
          </a:p>
        </p:txBody>
      </p:sp>
      <p:sp>
        <p:nvSpPr>
          <p:cNvPr id="15363" name="Rectangle 2">
            <a:extLst>
              <a:ext uri="{FF2B5EF4-FFF2-40B4-BE49-F238E27FC236}">
                <a16:creationId xmlns:a16="http://schemas.microsoft.com/office/drawing/2014/main" id="{5680C666-6080-42A7-B97D-3BC99EE54ED0}"/>
              </a:ext>
            </a:extLst>
          </p:cNvPr>
          <p:cNvSpPr>
            <a:spLocks noGrp="1" noChangeArrowheads="1"/>
          </p:cNvSpPr>
          <p:nvPr>
            <p:ph type="title"/>
            <p:custDataLst>
              <p:tags r:id="rId2"/>
            </p:custDataLst>
          </p:nvPr>
        </p:nvSpPr>
        <p:spPr>
          <a:xfrm>
            <a:off x="2133600" y="171450"/>
            <a:ext cx="7772400" cy="685800"/>
          </a:xfrm>
        </p:spPr>
        <p:txBody>
          <a:bodyPr>
            <a:normAutofit fontScale="90000"/>
          </a:bodyPr>
          <a:lstStyle/>
          <a:p>
            <a:pPr eaLnBrk="1" hangingPunct="1"/>
            <a:r>
              <a:rPr lang="en-US" altLang="en-US" dirty="0"/>
              <a:t>Probing or Open Addressing</a:t>
            </a:r>
          </a:p>
        </p:txBody>
      </p:sp>
      <p:graphicFrame>
        <p:nvGraphicFramePr>
          <p:cNvPr id="49155" name="Group 3">
            <a:extLst>
              <a:ext uri="{FF2B5EF4-FFF2-40B4-BE49-F238E27FC236}">
                <a16:creationId xmlns:a16="http://schemas.microsoft.com/office/drawing/2014/main" id="{6961A92A-F4DB-46B4-A219-67CC83940DAA}"/>
              </a:ext>
            </a:extLst>
          </p:cNvPr>
          <p:cNvGraphicFramePr>
            <a:graphicFrameLocks noGrp="1"/>
          </p:cNvGraphicFramePr>
          <p:nvPr>
            <p:custDataLst>
              <p:tags r:id="rId3"/>
            </p:custDataLst>
            <p:extLst>
              <p:ext uri="{D42A27DB-BD31-4B8C-83A1-F6EECF244321}">
                <p14:modId xmlns:p14="http://schemas.microsoft.com/office/powerpoint/2010/main" val="423486093"/>
              </p:ext>
            </p:extLst>
          </p:nvPr>
        </p:nvGraphicFramePr>
        <p:xfrm>
          <a:off x="2844800" y="1371600"/>
          <a:ext cx="2133600" cy="5181600"/>
        </p:xfrm>
        <a:graphic>
          <a:graphicData uri="http://schemas.openxmlformats.org/drawingml/2006/table">
            <a:tbl>
              <a:tblPr/>
              <a:tblGrid>
                <a:gridCol w="6731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Times New Roman" pitchFamily="18"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Times New Roman" pitchFamily="18" charset="0"/>
                        </a:rPr>
                        <a:t>109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Times New Roman" pitchFamily="18" charset="0"/>
                        </a:rPr>
                        <a:t>10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Times New Roman" pitchFamily="18" charset="0"/>
                        </a:rPr>
                        <a:t>38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Times New Roman" pitchFamily="18" charset="0"/>
                        </a:rPr>
                        <a:t>19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5398" name="Text Box 49">
            <a:extLst>
              <a:ext uri="{FF2B5EF4-FFF2-40B4-BE49-F238E27FC236}">
                <a16:creationId xmlns:a16="http://schemas.microsoft.com/office/drawing/2014/main" id="{1677C323-E7A2-4973-B452-EEBEFE73DC74}"/>
              </a:ext>
            </a:extLst>
          </p:cNvPr>
          <p:cNvSpPr txBox="1">
            <a:spLocks noChangeArrowheads="1"/>
          </p:cNvSpPr>
          <p:nvPr>
            <p:custDataLst>
              <p:tags r:id="rId4"/>
            </p:custDataLst>
          </p:nvPr>
        </p:nvSpPr>
        <p:spPr bwMode="auto">
          <a:xfrm>
            <a:off x="8610600" y="762000"/>
            <a:ext cx="1244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Insert</a:t>
            </a:r>
            <a:r>
              <a:rPr lang="en-US" altLang="en-US"/>
              <a:t>:</a:t>
            </a:r>
          </a:p>
          <a:p>
            <a:pPr eaLnBrk="1" hangingPunct="1"/>
            <a:r>
              <a:rPr lang="en-US" altLang="en-US"/>
              <a:t>38</a:t>
            </a:r>
          </a:p>
          <a:p>
            <a:pPr eaLnBrk="1" hangingPunct="1"/>
            <a:r>
              <a:rPr lang="en-US" altLang="en-US"/>
              <a:t>19</a:t>
            </a:r>
          </a:p>
          <a:p>
            <a:pPr eaLnBrk="1" hangingPunct="1"/>
            <a:r>
              <a:rPr lang="en-US" altLang="en-US"/>
              <a:t>8</a:t>
            </a:r>
          </a:p>
          <a:p>
            <a:pPr eaLnBrk="1" hangingPunct="1"/>
            <a:r>
              <a:rPr lang="en-US" altLang="en-US"/>
              <a:t>109</a:t>
            </a:r>
          </a:p>
          <a:p>
            <a:pPr eaLnBrk="1" hangingPunct="1"/>
            <a:r>
              <a:rPr lang="en-US" altLang="en-US"/>
              <a:t>10</a:t>
            </a:r>
          </a:p>
        </p:txBody>
      </p:sp>
      <p:sp>
        <p:nvSpPr>
          <p:cNvPr id="15399" name="Rectangle 51">
            <a:extLst>
              <a:ext uri="{FF2B5EF4-FFF2-40B4-BE49-F238E27FC236}">
                <a16:creationId xmlns:a16="http://schemas.microsoft.com/office/drawing/2014/main" id="{67FBA8D0-3440-4B0F-B0A6-0771D9852A75}"/>
              </a:ext>
            </a:extLst>
          </p:cNvPr>
          <p:cNvSpPr>
            <a:spLocks noGrp="1" noChangeArrowheads="1"/>
          </p:cNvSpPr>
          <p:nvPr>
            <p:ph type="body" idx="1"/>
            <p:custDataLst>
              <p:tags r:id="rId5"/>
            </p:custDataLst>
          </p:nvPr>
        </p:nvSpPr>
        <p:spPr>
          <a:xfrm>
            <a:off x="6705600" y="3429000"/>
            <a:ext cx="3733800" cy="2743200"/>
          </a:xfrm>
          <a:noFill/>
        </p:spPr>
        <p:txBody>
          <a:bodyPr/>
          <a:lstStyle/>
          <a:p>
            <a:pPr eaLnBrk="1" hangingPunct="1">
              <a:lnSpc>
                <a:spcPct val="90000"/>
              </a:lnSpc>
            </a:pPr>
            <a:r>
              <a:rPr lang="en-US" altLang="en-US" b="1" u="sng" dirty="0"/>
              <a:t>Linear Probing</a:t>
            </a:r>
            <a:r>
              <a:rPr lang="en-US" altLang="en-US" dirty="0"/>
              <a:t>: after checking spot h(k), try spot h(k)+1, if that is full, try h(k)+2, then h(k)+3, etc.</a:t>
            </a:r>
          </a:p>
        </p:txBody>
      </p:sp>
    </p:spTree>
    <p:extLst>
      <p:ext uri="{BB962C8B-B14F-4D97-AF65-F5344CB8AC3E}">
        <p14:creationId xmlns:p14="http://schemas.microsoft.com/office/powerpoint/2010/main" val="234028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3A8F51A0-85CE-41B0-B209-B4331E163735}"/>
              </a:ext>
            </a:extLst>
          </p:cNvPr>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333A99F-D8C0-4D78-856F-FAF89289AC6A}" type="slidenum">
              <a:rPr lang="en-US" altLang="en-US" sz="1400"/>
              <a:pPr eaLnBrk="1" hangingPunct="1"/>
              <a:t>24</a:t>
            </a:fld>
            <a:endParaRPr lang="en-US" altLang="en-US" sz="1400"/>
          </a:p>
        </p:txBody>
      </p:sp>
      <p:sp>
        <p:nvSpPr>
          <p:cNvPr id="19459" name="Rectangle 2">
            <a:extLst>
              <a:ext uri="{FF2B5EF4-FFF2-40B4-BE49-F238E27FC236}">
                <a16:creationId xmlns:a16="http://schemas.microsoft.com/office/drawing/2014/main" id="{60A6FBD2-F972-4C69-81A5-842874130A46}"/>
              </a:ext>
            </a:extLst>
          </p:cNvPr>
          <p:cNvSpPr>
            <a:spLocks noGrp="1" noChangeArrowheads="1"/>
          </p:cNvSpPr>
          <p:nvPr>
            <p:ph type="title"/>
            <p:custDataLst>
              <p:tags r:id="rId2"/>
            </p:custDataLst>
          </p:nvPr>
        </p:nvSpPr>
        <p:spPr>
          <a:xfrm>
            <a:off x="2209800" y="0"/>
            <a:ext cx="7772400" cy="1143000"/>
          </a:xfrm>
        </p:spPr>
        <p:txBody>
          <a:bodyPr/>
          <a:lstStyle/>
          <a:p>
            <a:pPr eaLnBrk="1" hangingPunct="1"/>
            <a:r>
              <a:rPr lang="en-US" altLang="en-US"/>
              <a:t>Quadratic Probing</a:t>
            </a:r>
          </a:p>
        </p:txBody>
      </p:sp>
      <p:sp>
        <p:nvSpPr>
          <p:cNvPr id="19460" name="Rectangle 3">
            <a:extLst>
              <a:ext uri="{FF2B5EF4-FFF2-40B4-BE49-F238E27FC236}">
                <a16:creationId xmlns:a16="http://schemas.microsoft.com/office/drawing/2014/main" id="{553BA110-6D92-4A76-88BE-ECB5C9490172}"/>
              </a:ext>
            </a:extLst>
          </p:cNvPr>
          <p:cNvSpPr>
            <a:spLocks noGrp="1" noChangeArrowheads="1"/>
          </p:cNvSpPr>
          <p:nvPr>
            <p:ph type="body" idx="1"/>
            <p:custDataLst>
              <p:tags r:id="rId3"/>
            </p:custDataLst>
          </p:nvPr>
        </p:nvSpPr>
        <p:spPr>
          <a:xfrm>
            <a:off x="2209800" y="1295400"/>
            <a:ext cx="7772400" cy="4572000"/>
          </a:xfrm>
        </p:spPr>
        <p:txBody>
          <a:bodyPr/>
          <a:lstStyle/>
          <a:p>
            <a:pPr algn="ctr" eaLnBrk="1" hangingPunct="1">
              <a:lnSpc>
                <a:spcPct val="90000"/>
              </a:lnSpc>
              <a:buFontTx/>
              <a:buNone/>
            </a:pPr>
            <a:r>
              <a:rPr lang="en-US" altLang="en-US" dirty="0">
                <a:solidFill>
                  <a:schemeClr val="accent2"/>
                </a:solidFill>
              </a:rPr>
              <a:t>F(</a:t>
            </a:r>
            <a:r>
              <a:rPr lang="en-US" altLang="en-US" dirty="0" err="1">
                <a:solidFill>
                  <a:schemeClr val="accent2"/>
                </a:solidFill>
              </a:rPr>
              <a:t>i</a:t>
            </a:r>
            <a:r>
              <a:rPr lang="en-US" altLang="en-US" dirty="0">
                <a:solidFill>
                  <a:schemeClr val="accent2"/>
                </a:solidFill>
              </a:rPr>
              <a:t>) = i</a:t>
            </a:r>
            <a:r>
              <a:rPr lang="en-US" altLang="en-US" baseline="30000" dirty="0">
                <a:solidFill>
                  <a:schemeClr val="accent2"/>
                </a:solidFill>
              </a:rPr>
              <a:t>2</a:t>
            </a:r>
          </a:p>
          <a:p>
            <a:pPr algn="ctr" eaLnBrk="1" hangingPunct="1">
              <a:lnSpc>
                <a:spcPct val="90000"/>
              </a:lnSpc>
              <a:buFontTx/>
              <a:buNone/>
            </a:pPr>
            <a:endParaRPr lang="en-US" altLang="en-US" baseline="30000" dirty="0">
              <a:solidFill>
                <a:schemeClr val="accent2"/>
              </a:solidFill>
            </a:endParaRPr>
          </a:p>
          <a:p>
            <a:pPr eaLnBrk="1" hangingPunct="1">
              <a:lnSpc>
                <a:spcPct val="90000"/>
              </a:lnSpc>
            </a:pPr>
            <a:r>
              <a:rPr lang="en-US" altLang="en-US" dirty="0"/>
              <a:t>Probe sequence:</a:t>
            </a:r>
          </a:p>
          <a:p>
            <a:pPr lvl="1" eaLnBrk="1" hangingPunct="1">
              <a:lnSpc>
                <a:spcPct val="90000"/>
              </a:lnSpc>
              <a:buFontTx/>
              <a:buNone/>
            </a:pPr>
            <a:r>
              <a:rPr lang="en-US" altLang="en-US" dirty="0"/>
              <a:t>   0</a:t>
            </a:r>
            <a:r>
              <a:rPr lang="en-US" altLang="en-US" baseline="30000" dirty="0"/>
              <a:t>th</a:t>
            </a:r>
            <a:r>
              <a:rPr lang="en-US" altLang="en-US" dirty="0"/>
              <a:t> probe =  h(k) mod </a:t>
            </a:r>
            <a:r>
              <a:rPr lang="en-US" altLang="en-US" dirty="0" err="1"/>
              <a:t>TableSize</a:t>
            </a:r>
            <a:endParaRPr lang="en-US" altLang="en-US" dirty="0"/>
          </a:p>
          <a:p>
            <a:pPr lvl="1" eaLnBrk="1" hangingPunct="1">
              <a:lnSpc>
                <a:spcPct val="90000"/>
              </a:lnSpc>
              <a:buFontTx/>
              <a:buNone/>
            </a:pPr>
            <a:r>
              <a:rPr lang="en-US" altLang="en-US" dirty="0"/>
              <a:t>	1</a:t>
            </a:r>
            <a:r>
              <a:rPr lang="en-US" altLang="en-US" baseline="30000" dirty="0"/>
              <a:t>th</a:t>
            </a:r>
            <a:r>
              <a:rPr lang="en-US" altLang="en-US" dirty="0"/>
              <a:t> probe = (h(k) + 1) mod </a:t>
            </a:r>
            <a:r>
              <a:rPr lang="en-US" altLang="en-US" dirty="0" err="1"/>
              <a:t>TableSize</a:t>
            </a:r>
            <a:endParaRPr lang="en-US" altLang="en-US" dirty="0"/>
          </a:p>
          <a:p>
            <a:pPr lvl="1" eaLnBrk="1" hangingPunct="1">
              <a:lnSpc>
                <a:spcPct val="90000"/>
              </a:lnSpc>
              <a:buFontTx/>
              <a:buNone/>
            </a:pPr>
            <a:r>
              <a:rPr lang="en-US" altLang="en-US" dirty="0"/>
              <a:t>	2</a:t>
            </a:r>
            <a:r>
              <a:rPr lang="en-US" altLang="en-US" baseline="30000" dirty="0"/>
              <a:t>th</a:t>
            </a:r>
            <a:r>
              <a:rPr lang="en-US" altLang="en-US" dirty="0"/>
              <a:t> probe = (h(k) + 4) mod </a:t>
            </a:r>
            <a:r>
              <a:rPr lang="en-US" altLang="en-US" dirty="0" err="1"/>
              <a:t>TableSize</a:t>
            </a:r>
            <a:r>
              <a:rPr lang="en-US" altLang="en-US" dirty="0"/>
              <a:t> </a:t>
            </a:r>
          </a:p>
          <a:p>
            <a:pPr lvl="1" eaLnBrk="1" hangingPunct="1">
              <a:lnSpc>
                <a:spcPct val="90000"/>
              </a:lnSpc>
              <a:buFontTx/>
              <a:buNone/>
            </a:pPr>
            <a:r>
              <a:rPr lang="en-US" altLang="en-US" dirty="0"/>
              <a:t>	3</a:t>
            </a:r>
            <a:r>
              <a:rPr lang="en-US" altLang="en-US" baseline="30000" dirty="0"/>
              <a:t>th</a:t>
            </a:r>
            <a:r>
              <a:rPr lang="en-US" altLang="en-US" dirty="0"/>
              <a:t> probe = (h(k) + 9) mod </a:t>
            </a:r>
            <a:r>
              <a:rPr lang="en-US" altLang="en-US" dirty="0" err="1"/>
              <a:t>TableSize</a:t>
            </a:r>
            <a:endParaRPr lang="en-US" altLang="en-US" dirty="0"/>
          </a:p>
          <a:p>
            <a:pPr lvl="1" eaLnBrk="1" hangingPunct="1">
              <a:lnSpc>
                <a:spcPct val="90000"/>
              </a:lnSpc>
              <a:buFontTx/>
              <a:buNone/>
            </a:pPr>
            <a:r>
              <a:rPr lang="en-US" altLang="en-US" dirty="0"/>
              <a:t>	. . .</a:t>
            </a:r>
          </a:p>
          <a:p>
            <a:pPr lvl="1" eaLnBrk="1" hangingPunct="1">
              <a:lnSpc>
                <a:spcPct val="90000"/>
              </a:lnSpc>
              <a:buFontTx/>
              <a:buNone/>
            </a:pPr>
            <a:r>
              <a:rPr lang="en-US" altLang="en-US" dirty="0">
                <a:solidFill>
                  <a:schemeClr val="accent2"/>
                </a:solidFill>
              </a:rPr>
              <a:t>	</a:t>
            </a:r>
            <a:r>
              <a:rPr lang="en-US" altLang="en-US" dirty="0" err="1">
                <a:solidFill>
                  <a:schemeClr val="accent2"/>
                </a:solidFill>
              </a:rPr>
              <a:t>i</a:t>
            </a:r>
            <a:r>
              <a:rPr lang="en-US" altLang="en-US" baseline="30000" dirty="0" err="1">
                <a:solidFill>
                  <a:schemeClr val="accent2"/>
                </a:solidFill>
              </a:rPr>
              <a:t>th</a:t>
            </a:r>
            <a:r>
              <a:rPr lang="en-US" altLang="en-US" dirty="0">
                <a:solidFill>
                  <a:schemeClr val="accent2"/>
                </a:solidFill>
              </a:rPr>
              <a:t> probe = (h(k) + i</a:t>
            </a:r>
            <a:r>
              <a:rPr lang="en-US" altLang="en-US" baseline="30000" dirty="0">
                <a:solidFill>
                  <a:schemeClr val="accent2"/>
                </a:solidFill>
              </a:rPr>
              <a:t>2</a:t>
            </a:r>
            <a:r>
              <a:rPr lang="en-US" altLang="en-US" dirty="0">
                <a:solidFill>
                  <a:schemeClr val="accent2"/>
                </a:solidFill>
              </a:rPr>
              <a:t>) mod </a:t>
            </a:r>
            <a:r>
              <a:rPr lang="en-US" altLang="en-US" dirty="0" err="1">
                <a:solidFill>
                  <a:schemeClr val="accent2"/>
                </a:solidFill>
              </a:rPr>
              <a:t>TableSize</a:t>
            </a:r>
            <a:r>
              <a:rPr lang="en-US" altLang="en-US" dirty="0">
                <a:solidFill>
                  <a:schemeClr val="accent2"/>
                </a:solidFill>
              </a:rPr>
              <a:t> </a:t>
            </a:r>
          </a:p>
        </p:txBody>
      </p:sp>
      <p:sp>
        <p:nvSpPr>
          <p:cNvPr id="19461" name="AutoShape 5" hidden="1">
            <a:extLst>
              <a:ext uri="{FF2B5EF4-FFF2-40B4-BE49-F238E27FC236}">
                <a16:creationId xmlns:a16="http://schemas.microsoft.com/office/drawing/2014/main" id="{BDC6A338-4A5B-4081-AE62-0C77CCBFEA3A}"/>
              </a:ext>
            </a:extLst>
          </p:cNvPr>
          <p:cNvSpPr>
            <a:spLocks noChangeArrowheads="1"/>
          </p:cNvSpPr>
          <p:nvPr>
            <p:custDataLst>
              <p:tags r:id="rId4"/>
            </p:custDataLst>
          </p:nvPr>
        </p:nvSpPr>
        <p:spPr bwMode="auto">
          <a:xfrm>
            <a:off x="7162800" y="5943600"/>
            <a:ext cx="3505200" cy="381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i="1"/>
              <a:t>f</a:t>
            </a:r>
            <a:r>
              <a:rPr lang="en-US" altLang="en-US" sz="2000"/>
              <a:t>(</a:t>
            </a:r>
            <a:r>
              <a:rPr lang="en-US" altLang="en-US" sz="2000" i="1"/>
              <a:t>i</a:t>
            </a:r>
            <a:r>
              <a:rPr lang="en-US" altLang="en-US" sz="2000"/>
              <a:t>+1) = </a:t>
            </a:r>
            <a:r>
              <a:rPr lang="en-US" altLang="en-US" sz="2000" i="1"/>
              <a:t>f</a:t>
            </a:r>
            <a:r>
              <a:rPr lang="en-US" altLang="en-US" sz="2000"/>
              <a:t>(</a:t>
            </a:r>
            <a:r>
              <a:rPr lang="en-US" altLang="en-US" sz="2000" i="1"/>
              <a:t>i</a:t>
            </a:r>
            <a:r>
              <a:rPr lang="en-US" altLang="en-US" sz="2000"/>
              <a:t>) + 2</a:t>
            </a:r>
            <a:r>
              <a:rPr lang="en-US" altLang="en-US" sz="2000" i="1"/>
              <a:t>i</a:t>
            </a:r>
            <a:r>
              <a:rPr lang="en-US" altLang="en-US" sz="2000"/>
              <a:t> + 1</a:t>
            </a:r>
          </a:p>
        </p:txBody>
      </p:sp>
      <p:sp>
        <p:nvSpPr>
          <p:cNvPr id="19462" name="Text Box 6">
            <a:extLst>
              <a:ext uri="{FF2B5EF4-FFF2-40B4-BE49-F238E27FC236}">
                <a16:creationId xmlns:a16="http://schemas.microsoft.com/office/drawing/2014/main" id="{F4952145-0EBD-45C0-93B3-18A07473595B}"/>
              </a:ext>
            </a:extLst>
          </p:cNvPr>
          <p:cNvSpPr txBox="1">
            <a:spLocks noChangeArrowheads="1"/>
          </p:cNvSpPr>
          <p:nvPr>
            <p:custDataLst>
              <p:tags r:id="rId5"/>
            </p:custDataLst>
          </p:nvPr>
        </p:nvSpPr>
        <p:spPr bwMode="auto">
          <a:xfrm>
            <a:off x="8610600" y="381000"/>
            <a:ext cx="182880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t>Less likely to encounter Primary Clustering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3F248C00-490F-437F-8ADE-634934AB6AC3}"/>
              </a:ext>
            </a:extLst>
          </p:cNvPr>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F950FD3-817F-4604-B724-7BFEC13982EE}" type="slidenum">
              <a:rPr lang="en-US" altLang="en-US" sz="1400"/>
              <a:pPr eaLnBrk="1" hangingPunct="1"/>
              <a:t>25</a:t>
            </a:fld>
            <a:endParaRPr lang="en-US" altLang="en-US" sz="1400"/>
          </a:p>
        </p:txBody>
      </p:sp>
      <p:sp>
        <p:nvSpPr>
          <p:cNvPr id="24579" name="Rectangle 2">
            <a:extLst>
              <a:ext uri="{FF2B5EF4-FFF2-40B4-BE49-F238E27FC236}">
                <a16:creationId xmlns:a16="http://schemas.microsoft.com/office/drawing/2014/main" id="{C9071DAB-0978-4DE2-9081-478FB55CB0DA}"/>
              </a:ext>
            </a:extLst>
          </p:cNvPr>
          <p:cNvSpPr>
            <a:spLocks noGrp="1" noChangeArrowheads="1"/>
          </p:cNvSpPr>
          <p:nvPr>
            <p:ph type="title"/>
            <p:custDataLst>
              <p:tags r:id="rId2"/>
            </p:custDataLst>
          </p:nvPr>
        </p:nvSpPr>
        <p:spPr>
          <a:xfrm>
            <a:off x="2209800" y="0"/>
            <a:ext cx="7772400" cy="1143000"/>
          </a:xfrm>
        </p:spPr>
        <p:txBody>
          <a:bodyPr/>
          <a:lstStyle/>
          <a:p>
            <a:pPr eaLnBrk="1" hangingPunct="1"/>
            <a:r>
              <a:rPr lang="en-US" altLang="en-US"/>
              <a:t>Double Hashing</a:t>
            </a:r>
          </a:p>
        </p:txBody>
      </p:sp>
      <p:sp>
        <p:nvSpPr>
          <p:cNvPr id="24580" name="Rectangle 3">
            <a:extLst>
              <a:ext uri="{FF2B5EF4-FFF2-40B4-BE49-F238E27FC236}">
                <a16:creationId xmlns:a16="http://schemas.microsoft.com/office/drawing/2014/main" id="{BC0F9662-1309-4CF5-A6C3-B5A56F050DFB}"/>
              </a:ext>
            </a:extLst>
          </p:cNvPr>
          <p:cNvSpPr>
            <a:spLocks noGrp="1" noChangeArrowheads="1"/>
          </p:cNvSpPr>
          <p:nvPr>
            <p:ph type="body" idx="1"/>
            <p:custDataLst>
              <p:tags r:id="rId3"/>
            </p:custDataLst>
          </p:nvPr>
        </p:nvSpPr>
        <p:spPr>
          <a:xfrm>
            <a:off x="1981200" y="1219200"/>
            <a:ext cx="8305800" cy="5181600"/>
          </a:xfrm>
        </p:spPr>
        <p:txBody>
          <a:bodyPr/>
          <a:lstStyle/>
          <a:p>
            <a:pPr algn="ctr" eaLnBrk="1" hangingPunct="1">
              <a:spcBef>
                <a:spcPct val="0"/>
              </a:spcBef>
              <a:buFontTx/>
              <a:buNone/>
            </a:pPr>
            <a:r>
              <a:rPr lang="en-US" altLang="en-US" dirty="0">
                <a:solidFill>
                  <a:schemeClr val="accent2"/>
                </a:solidFill>
              </a:rPr>
              <a:t>f(</a:t>
            </a:r>
            <a:r>
              <a:rPr lang="en-US" altLang="en-US" dirty="0" err="1">
                <a:solidFill>
                  <a:schemeClr val="accent2"/>
                </a:solidFill>
              </a:rPr>
              <a:t>i</a:t>
            </a:r>
            <a:r>
              <a:rPr lang="en-US" altLang="en-US" dirty="0">
                <a:solidFill>
                  <a:schemeClr val="accent2"/>
                </a:solidFill>
              </a:rPr>
              <a:t>) = </a:t>
            </a:r>
            <a:r>
              <a:rPr lang="en-US" altLang="en-US" dirty="0" err="1">
                <a:solidFill>
                  <a:schemeClr val="accent2"/>
                </a:solidFill>
              </a:rPr>
              <a:t>i</a:t>
            </a:r>
            <a:r>
              <a:rPr lang="en-US" altLang="en-US" dirty="0">
                <a:solidFill>
                  <a:schemeClr val="accent2"/>
                </a:solidFill>
              </a:rPr>
              <a:t> * g(k)</a:t>
            </a:r>
            <a:r>
              <a:rPr lang="en-US" altLang="en-US" dirty="0"/>
              <a:t> </a:t>
            </a:r>
            <a:br>
              <a:rPr lang="en-US" altLang="en-US" dirty="0"/>
            </a:br>
            <a:r>
              <a:rPr lang="en-US" altLang="en-US" dirty="0"/>
              <a:t>where g is a second hash function </a:t>
            </a:r>
          </a:p>
          <a:p>
            <a:pPr eaLnBrk="1" hangingPunct="1">
              <a:spcBef>
                <a:spcPct val="0"/>
              </a:spcBef>
            </a:pPr>
            <a:endParaRPr lang="en-US" altLang="en-US" dirty="0"/>
          </a:p>
          <a:p>
            <a:pPr eaLnBrk="1" hangingPunct="1">
              <a:spcBef>
                <a:spcPct val="0"/>
              </a:spcBef>
            </a:pPr>
            <a:r>
              <a:rPr lang="en-US" altLang="en-US" dirty="0"/>
              <a:t>Probe sequence:</a:t>
            </a:r>
          </a:p>
          <a:p>
            <a:pPr lvl="1" eaLnBrk="1" hangingPunct="1">
              <a:buFontTx/>
              <a:buNone/>
            </a:pPr>
            <a:r>
              <a:rPr lang="en-US" altLang="en-US" dirty="0"/>
              <a:t>   0</a:t>
            </a:r>
            <a:r>
              <a:rPr lang="en-US" altLang="en-US" baseline="30000" dirty="0"/>
              <a:t>th</a:t>
            </a:r>
            <a:r>
              <a:rPr lang="en-US" altLang="en-US" dirty="0"/>
              <a:t> probe =  h(k) mod </a:t>
            </a:r>
            <a:r>
              <a:rPr lang="en-US" altLang="en-US" dirty="0" err="1"/>
              <a:t>TableSize</a:t>
            </a:r>
            <a:endParaRPr lang="en-US" altLang="en-US" dirty="0"/>
          </a:p>
          <a:p>
            <a:pPr lvl="1" eaLnBrk="1" hangingPunct="1">
              <a:buFontTx/>
              <a:buNone/>
            </a:pPr>
            <a:r>
              <a:rPr lang="en-US" altLang="en-US" dirty="0"/>
              <a:t>	1</a:t>
            </a:r>
            <a:r>
              <a:rPr lang="en-US" altLang="en-US" baseline="30000" dirty="0"/>
              <a:t>th</a:t>
            </a:r>
            <a:r>
              <a:rPr lang="en-US" altLang="en-US" dirty="0"/>
              <a:t> probe = (h(k) + g(k)) mod </a:t>
            </a:r>
            <a:r>
              <a:rPr lang="en-US" altLang="en-US" dirty="0" err="1"/>
              <a:t>TableSize</a:t>
            </a:r>
            <a:endParaRPr lang="en-US" altLang="en-US" dirty="0"/>
          </a:p>
          <a:p>
            <a:pPr lvl="1" eaLnBrk="1" hangingPunct="1">
              <a:buFontTx/>
              <a:buNone/>
            </a:pPr>
            <a:r>
              <a:rPr lang="en-US" altLang="en-US" dirty="0"/>
              <a:t>	2</a:t>
            </a:r>
            <a:r>
              <a:rPr lang="en-US" altLang="en-US" baseline="30000" dirty="0"/>
              <a:t>th</a:t>
            </a:r>
            <a:r>
              <a:rPr lang="en-US" altLang="en-US" dirty="0"/>
              <a:t> probe = (h(k) + 2*g(k)) mod </a:t>
            </a:r>
            <a:r>
              <a:rPr lang="en-US" altLang="en-US" dirty="0" err="1"/>
              <a:t>TableSize</a:t>
            </a:r>
            <a:r>
              <a:rPr lang="en-US" altLang="en-US" dirty="0"/>
              <a:t> </a:t>
            </a:r>
          </a:p>
          <a:p>
            <a:pPr lvl="1" eaLnBrk="1" hangingPunct="1">
              <a:buFontTx/>
              <a:buNone/>
            </a:pPr>
            <a:r>
              <a:rPr lang="en-US" altLang="en-US" dirty="0"/>
              <a:t>	3</a:t>
            </a:r>
            <a:r>
              <a:rPr lang="en-US" altLang="en-US" baseline="30000" dirty="0"/>
              <a:t>th</a:t>
            </a:r>
            <a:r>
              <a:rPr lang="en-US" altLang="en-US" dirty="0"/>
              <a:t> probe = (h(k) + 3*g(k)) mod </a:t>
            </a:r>
            <a:r>
              <a:rPr lang="en-US" altLang="en-US" dirty="0" err="1"/>
              <a:t>TableSize</a:t>
            </a:r>
            <a:endParaRPr lang="en-US" altLang="en-US" dirty="0"/>
          </a:p>
          <a:p>
            <a:pPr lvl="1" eaLnBrk="1" hangingPunct="1">
              <a:buFontTx/>
              <a:buNone/>
            </a:pPr>
            <a:r>
              <a:rPr lang="en-US" altLang="en-US" dirty="0"/>
              <a:t>	. . .</a:t>
            </a:r>
          </a:p>
          <a:p>
            <a:pPr lvl="1" eaLnBrk="1" hangingPunct="1">
              <a:buFontTx/>
              <a:buNone/>
            </a:pPr>
            <a:r>
              <a:rPr lang="en-US" altLang="en-US" dirty="0">
                <a:solidFill>
                  <a:schemeClr val="accent2"/>
                </a:solidFill>
              </a:rPr>
              <a:t>	</a:t>
            </a:r>
            <a:r>
              <a:rPr lang="en-US" altLang="en-US" dirty="0" err="1">
                <a:solidFill>
                  <a:schemeClr val="accent2"/>
                </a:solidFill>
              </a:rPr>
              <a:t>i</a:t>
            </a:r>
            <a:r>
              <a:rPr lang="en-US" altLang="en-US" baseline="30000" dirty="0" err="1">
                <a:solidFill>
                  <a:schemeClr val="accent2"/>
                </a:solidFill>
              </a:rPr>
              <a:t>th</a:t>
            </a:r>
            <a:r>
              <a:rPr lang="en-US" altLang="en-US" dirty="0">
                <a:solidFill>
                  <a:schemeClr val="accent2"/>
                </a:solidFill>
              </a:rPr>
              <a:t> probe = (h(</a:t>
            </a:r>
            <a:r>
              <a:rPr lang="en-US" altLang="en-US" u="sng" dirty="0">
                <a:solidFill>
                  <a:schemeClr val="accent1"/>
                </a:solidFill>
              </a:rPr>
              <a:t>k</a:t>
            </a:r>
            <a:r>
              <a:rPr lang="en-US" altLang="en-US" dirty="0">
                <a:solidFill>
                  <a:schemeClr val="accent2"/>
                </a:solidFill>
              </a:rPr>
              <a:t>) + </a:t>
            </a:r>
            <a:r>
              <a:rPr lang="en-US" altLang="en-US" dirty="0" err="1">
                <a:solidFill>
                  <a:schemeClr val="accent2"/>
                </a:solidFill>
              </a:rPr>
              <a:t>i</a:t>
            </a:r>
            <a:r>
              <a:rPr lang="en-US" altLang="en-US" dirty="0">
                <a:solidFill>
                  <a:schemeClr val="accent2"/>
                </a:solidFill>
              </a:rPr>
              <a:t>*g(</a:t>
            </a:r>
            <a:r>
              <a:rPr lang="en-US" altLang="en-US" u="sng" dirty="0">
                <a:solidFill>
                  <a:schemeClr val="accent1"/>
                </a:solidFill>
              </a:rPr>
              <a:t>k</a:t>
            </a:r>
            <a:r>
              <a:rPr lang="en-US" altLang="en-US" dirty="0">
                <a:solidFill>
                  <a:schemeClr val="accent2"/>
                </a:solidFill>
              </a:rPr>
              <a:t>)) mod </a:t>
            </a:r>
            <a:r>
              <a:rPr lang="en-US" altLang="en-US" dirty="0" err="1">
                <a:solidFill>
                  <a:schemeClr val="accent2"/>
                </a:solidFill>
              </a:rPr>
              <a:t>TableSize</a:t>
            </a:r>
            <a:r>
              <a:rPr lang="en-US" altLang="en-US" dirty="0">
                <a:solidFill>
                  <a:schemeClr val="accent2"/>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B3C4-A0CA-4976-B080-BA8114526267}"/>
              </a:ext>
            </a:extLst>
          </p:cNvPr>
          <p:cNvSpPr>
            <a:spLocks noGrp="1"/>
          </p:cNvSpPr>
          <p:nvPr>
            <p:ph type="title"/>
          </p:nvPr>
        </p:nvSpPr>
        <p:spPr/>
        <p:txBody>
          <a:bodyPr/>
          <a:lstStyle/>
          <a:p>
            <a:r>
              <a:rPr lang="en-US" dirty="0"/>
              <a:t>Idea behind PNG </a:t>
            </a:r>
          </a:p>
        </p:txBody>
      </p:sp>
      <p:sp>
        <p:nvSpPr>
          <p:cNvPr id="3" name="Content Placeholder 2">
            <a:extLst>
              <a:ext uri="{FF2B5EF4-FFF2-40B4-BE49-F238E27FC236}">
                <a16:creationId xmlns:a16="http://schemas.microsoft.com/office/drawing/2014/main" id="{8EC22BE9-D385-4E01-A65F-6C65F1194D88}"/>
              </a:ext>
            </a:extLst>
          </p:cNvPr>
          <p:cNvSpPr>
            <a:spLocks noGrp="1"/>
          </p:cNvSpPr>
          <p:nvPr>
            <p:ph idx="1"/>
          </p:nvPr>
        </p:nvSpPr>
        <p:spPr/>
        <p:txBody>
          <a:bodyPr/>
          <a:lstStyle/>
          <a:p>
            <a:r>
              <a:rPr lang="en-US" dirty="0"/>
              <a:t>Middle-Square method (John von Neumann in 1949)	</a:t>
            </a:r>
          </a:p>
          <a:p>
            <a:pPr lvl="1"/>
            <a:r>
              <a:rPr lang="en-US" dirty="0"/>
              <a:t>Start with n-digit seed. (Say 1111)</a:t>
            </a:r>
          </a:p>
          <a:p>
            <a:pPr lvl="1"/>
            <a:r>
              <a:rPr lang="en-US" dirty="0"/>
              <a:t>Square it (1234321 = 01234321) . (will be 2n digits, if not pad leading zeros.)</a:t>
            </a:r>
          </a:p>
          <a:p>
            <a:pPr lvl="1"/>
            <a:r>
              <a:rPr lang="en-US" dirty="0"/>
              <a:t>Report the middle n numbers as the next sequence. (2343)</a:t>
            </a:r>
          </a:p>
          <a:p>
            <a:pPr lvl="1"/>
            <a:endParaRPr lang="en-US" dirty="0"/>
          </a:p>
          <a:p>
            <a:pPr lvl="1"/>
            <a:endParaRPr lang="en-US" dirty="0"/>
          </a:p>
          <a:p>
            <a:r>
              <a:rPr lang="en-US" dirty="0"/>
              <a:t>Issues?</a:t>
            </a:r>
          </a:p>
          <a:p>
            <a:pPr lvl="1"/>
            <a:r>
              <a:rPr lang="en-US" dirty="0"/>
              <a:t>N needs to  be even.</a:t>
            </a:r>
          </a:p>
        </p:txBody>
      </p:sp>
    </p:spTree>
    <p:extLst>
      <p:ext uri="{BB962C8B-B14F-4D97-AF65-F5344CB8AC3E}">
        <p14:creationId xmlns:p14="http://schemas.microsoft.com/office/powerpoint/2010/main" val="269571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E136-14F7-42FA-8F90-7CCE3D6F922A}"/>
              </a:ext>
            </a:extLst>
          </p:cNvPr>
          <p:cNvSpPr>
            <a:spLocks noGrp="1"/>
          </p:cNvSpPr>
          <p:nvPr>
            <p:ph type="title"/>
          </p:nvPr>
        </p:nvSpPr>
        <p:spPr/>
        <p:txBody>
          <a:bodyPr/>
          <a:lstStyle/>
          <a:p>
            <a:r>
              <a:rPr lang="en-US" dirty="0"/>
              <a:t>Based on Weyl’s Sequence</a:t>
            </a:r>
          </a:p>
        </p:txBody>
      </p:sp>
      <p:sp>
        <p:nvSpPr>
          <p:cNvPr id="3" name="Content Placeholder 2">
            <a:extLst>
              <a:ext uri="{FF2B5EF4-FFF2-40B4-BE49-F238E27FC236}">
                <a16:creationId xmlns:a16="http://schemas.microsoft.com/office/drawing/2014/main" id="{C6522246-79C7-4592-AAE3-BBF95657F372}"/>
              </a:ext>
            </a:extLst>
          </p:cNvPr>
          <p:cNvSpPr>
            <a:spLocks noGrp="1"/>
          </p:cNvSpPr>
          <p:nvPr>
            <p:ph idx="1"/>
          </p:nvPr>
        </p:nvSpPr>
        <p:spPr/>
        <p:txBody>
          <a:bodyPr>
            <a:normAutofit/>
          </a:bodyPr>
          <a:lstStyle/>
          <a:p>
            <a:r>
              <a:rPr lang="en-US" dirty="0"/>
              <a:t>Idea</a:t>
            </a:r>
          </a:p>
          <a:p>
            <a:pPr lvl="1"/>
            <a:r>
              <a:rPr lang="en-US" dirty="0"/>
              <a:t>The sequence of all multiples of such an integer k,</a:t>
            </a:r>
          </a:p>
          <a:p>
            <a:pPr lvl="2"/>
            <a:r>
              <a:rPr lang="en-US" dirty="0"/>
              <a:t>0, k, 2k, 3k, 4k, … </a:t>
            </a:r>
            <a:r>
              <a:rPr lang="en-US"/>
              <a:t>is equ-idistributed</a:t>
            </a:r>
            <a:r>
              <a:rPr lang="en-US" dirty="0"/>
              <a:t> modulo m if m is relatively prime to k.</a:t>
            </a:r>
          </a:p>
          <a:p>
            <a:pPr lvl="1"/>
            <a:r>
              <a:rPr lang="en-US" dirty="0"/>
              <a:t>That is, the sequence of the remainders of each term when divided by m will be uniformly distributed in the interval [0, m).</a:t>
            </a:r>
          </a:p>
          <a:p>
            <a:endParaRPr lang="en-US" dirty="0"/>
          </a:p>
          <a:p>
            <a:r>
              <a:rPr lang="en-US" dirty="0"/>
              <a:t>The following C code is an example</a:t>
            </a:r>
          </a:p>
          <a:p>
            <a:pPr lvl="1"/>
            <a:r>
              <a:rPr lang="en-US" dirty="0"/>
              <a:t>d += 362437;</a:t>
            </a:r>
          </a:p>
          <a:p>
            <a:pPr lvl="1"/>
            <a:r>
              <a:rPr lang="en-US" dirty="0"/>
              <a:t>In this case, the seed 362437 is an odd integer. </a:t>
            </a:r>
          </a:p>
          <a:p>
            <a:r>
              <a:rPr lang="en-US" dirty="0"/>
              <a:t>(Why?)</a:t>
            </a:r>
          </a:p>
          <a:p>
            <a:endParaRPr lang="en-US" dirty="0"/>
          </a:p>
        </p:txBody>
      </p:sp>
    </p:spTree>
    <p:extLst>
      <p:ext uri="{BB962C8B-B14F-4D97-AF65-F5344CB8AC3E}">
        <p14:creationId xmlns:p14="http://schemas.microsoft.com/office/powerpoint/2010/main" val="337615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F8DF8-C18C-46F0-8A91-B6AD94F148A3}"/>
              </a:ext>
            </a:extLst>
          </p:cNvPr>
          <p:cNvSpPr>
            <a:spLocks noGrp="1"/>
          </p:cNvSpPr>
          <p:nvPr>
            <p:ph idx="1"/>
          </p:nvPr>
        </p:nvSpPr>
        <p:spPr>
          <a:xfrm>
            <a:off x="838200" y="739251"/>
            <a:ext cx="10515600" cy="4351338"/>
          </a:xfrm>
        </p:spPr>
        <p:txBody>
          <a:bodyPr/>
          <a:lstStyle/>
          <a:p>
            <a:endParaRPr lang="en-US" dirty="0"/>
          </a:p>
          <a:p>
            <a:endParaRPr lang="en-US" dirty="0"/>
          </a:p>
          <a:p>
            <a:endParaRPr lang="en-US" dirty="0"/>
          </a:p>
          <a:p>
            <a:endParaRPr lang="en-US" dirty="0"/>
          </a:p>
          <a:p>
            <a:pPr marL="0" indent="0">
              <a:buNone/>
            </a:pPr>
            <a:r>
              <a:rPr lang="en-US" sz="5000" dirty="0"/>
              <a:t>			Let’s Talk Hashing</a:t>
            </a:r>
          </a:p>
        </p:txBody>
      </p:sp>
    </p:spTree>
    <p:extLst>
      <p:ext uri="{BB962C8B-B14F-4D97-AF65-F5344CB8AC3E}">
        <p14:creationId xmlns:p14="http://schemas.microsoft.com/office/powerpoint/2010/main" val="108292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EFA2-1830-4BC2-933F-E157E634FBB3}"/>
              </a:ext>
            </a:extLst>
          </p:cNvPr>
          <p:cNvSpPr>
            <a:spLocks noGrp="1"/>
          </p:cNvSpPr>
          <p:nvPr>
            <p:ph type="title"/>
          </p:nvPr>
        </p:nvSpPr>
        <p:spPr/>
        <p:txBody>
          <a:bodyPr/>
          <a:lstStyle/>
          <a:p>
            <a:r>
              <a:rPr lang="en-US" dirty="0"/>
              <a:t>Simple Interview Question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F95D58-0E32-49D5-BA84-9E3BF7A6ABFB}"/>
                  </a:ext>
                </a:extLst>
              </p:cNvPr>
              <p:cNvSpPr>
                <a:spLocks noGrp="1"/>
              </p:cNvSpPr>
              <p:nvPr>
                <p:ph idx="1"/>
              </p:nvPr>
            </p:nvSpPr>
            <p:spPr/>
            <p:txBody>
              <a:bodyPr>
                <a:normAutofit fontScale="92500"/>
              </a:bodyPr>
              <a:lstStyle/>
              <a:p>
                <a:r>
                  <a:rPr lang="en-US" dirty="0"/>
                  <a:t>Given an array of n integers, remove duplicates	</a:t>
                </a:r>
              </a:p>
              <a:p>
                <a:endParaRPr lang="en-US" dirty="0"/>
              </a:p>
              <a:p>
                <a:r>
                  <a:rPr lang="en-US" dirty="0"/>
                  <a:t>Comparison Based:</a:t>
                </a:r>
              </a:p>
              <a:p>
                <a:pPr lvl="1"/>
                <a:r>
                  <a:rPr lang="en-US" dirty="0"/>
                  <a:t>O(</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a:t>
                </a:r>
              </a:p>
              <a:p>
                <a:pPr marL="457200" lvl="1" indent="0">
                  <a:buNone/>
                </a:pPr>
                <a:endParaRPr lang="en-US" dirty="0"/>
              </a:p>
              <a:p>
                <a:r>
                  <a:rPr lang="en-US" dirty="0"/>
                  <a:t>Sorting Based</a:t>
                </a:r>
              </a:p>
              <a:p>
                <a:pPr lvl="1"/>
                <a:r>
                  <a:rPr lang="en-US" dirty="0"/>
                  <a:t>O(n log n)</a:t>
                </a:r>
              </a:p>
              <a:p>
                <a:pPr lvl="1"/>
                <a:endParaRPr lang="en-US" dirty="0"/>
              </a:p>
              <a:p>
                <a:r>
                  <a:rPr lang="en-US" dirty="0"/>
                  <a:t>Hashing Based. </a:t>
                </a:r>
              </a:p>
              <a:p>
                <a:pPr lvl="1"/>
                <a:r>
                  <a:rPr lang="en-US" dirty="0"/>
                  <a:t>O(n). Hash tables. (if we can map n integers uniquely to [0-n-1] then in O(n) memory)</a:t>
                </a:r>
              </a:p>
            </p:txBody>
          </p:sp>
        </mc:Choice>
        <mc:Fallback xmlns="">
          <p:sp>
            <p:nvSpPr>
              <p:cNvPr id="3" name="Content Placeholder 2">
                <a:extLst>
                  <a:ext uri="{FF2B5EF4-FFF2-40B4-BE49-F238E27FC236}">
                    <a16:creationId xmlns:a16="http://schemas.microsoft.com/office/drawing/2014/main" id="{C8F95D58-0E32-49D5-BA84-9E3BF7A6ABFB}"/>
                  </a:ext>
                </a:extLst>
              </p:cNvPr>
              <p:cNvSpPr>
                <a:spLocks noGrp="1" noRot="1" noChangeAspect="1" noMove="1" noResize="1" noEditPoints="1" noAdjustHandles="1" noChangeArrowheads="1" noChangeShapeType="1" noTextEdit="1"/>
              </p:cNvSpPr>
              <p:nvPr>
                <p:ph idx="1"/>
              </p:nvPr>
            </p:nvSpPr>
            <p:spPr>
              <a:blipFill>
                <a:blip r:embed="rId2"/>
                <a:stretch>
                  <a:fillRect l="-928" t="-2101" r="-580"/>
                </a:stretch>
              </a:blipFill>
            </p:spPr>
            <p:txBody>
              <a:bodyPr/>
              <a:lstStyle/>
              <a:p>
                <a:r>
                  <a:rPr lang="en-US">
                    <a:noFill/>
                  </a:rPr>
                  <a:t> </a:t>
                </a:r>
              </a:p>
            </p:txBody>
          </p:sp>
        </mc:Fallback>
      </mc:AlternateContent>
    </p:spTree>
    <p:extLst>
      <p:ext uri="{BB962C8B-B14F-4D97-AF65-F5344CB8AC3E}">
        <p14:creationId xmlns:p14="http://schemas.microsoft.com/office/powerpoint/2010/main" val="125969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997B-A7BA-4AEC-A693-11C4D89E0C5E}"/>
              </a:ext>
            </a:extLst>
          </p:cNvPr>
          <p:cNvSpPr>
            <a:spLocks noGrp="1"/>
          </p:cNvSpPr>
          <p:nvPr>
            <p:ph type="title"/>
          </p:nvPr>
        </p:nvSpPr>
        <p:spPr/>
        <p:txBody>
          <a:bodyPr/>
          <a:lstStyle/>
          <a:p>
            <a:r>
              <a:rPr lang="en-US" dirty="0"/>
              <a:t>Hashing Basics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2444A6-6911-41F1-BCB4-6365E187D943}"/>
                  </a:ext>
                </a:extLst>
              </p:cNvPr>
              <p:cNvSpPr>
                <a:spLocks noGrp="1"/>
              </p:cNvSpPr>
              <p:nvPr>
                <p:ph idx="1"/>
              </p:nvPr>
            </p:nvSpPr>
            <p:spPr/>
            <p:txBody>
              <a:bodyPr>
                <a:normAutofit lnSpcReduction="10000"/>
              </a:bodyPr>
              <a:lstStyle/>
              <a:p>
                <a:r>
                  <a:rPr lang="en-US" dirty="0"/>
                  <a:t>Hash Function: Takes an object O and maps it to some discrete range </a:t>
                </a:r>
              </a:p>
              <a:p>
                <a:pPr marL="0" indent="0">
                  <a:buNone/>
                </a:pPr>
                <a:r>
                  <a:rPr lang="en-US" dirty="0"/>
                  <a:t>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𝑂</m:t>
                        </m:r>
                      </m:e>
                    </m:d>
                    <m:r>
                      <a:rPr lang="en-US" b="0" i="1" smtClean="0">
                        <a:latin typeface="Cambria Math" panose="02040503050406030204" pitchFamily="18" charset="0"/>
                      </a:rPr>
                      <m:t>∈[0−</m:t>
                    </m:r>
                    <m:r>
                      <a:rPr lang="en-US" b="0" i="1" smtClean="0">
                        <a:latin typeface="Cambria Math" panose="02040503050406030204" pitchFamily="18" charset="0"/>
                      </a:rPr>
                      <m:t>𝑁</m:t>
                    </m:r>
                    <m:r>
                      <a:rPr lang="en-US" b="0" i="1" smtClean="0">
                        <a:latin typeface="Cambria Math" panose="02040503050406030204" pitchFamily="18" charset="0"/>
                      </a:rPr>
                      <m:t>]</m:t>
                    </m:r>
                  </m:oMath>
                </a14:m>
                <a:r>
                  <a:rPr lang="en-US" dirty="0"/>
                  <a:t>.</a:t>
                </a:r>
              </a:p>
              <a:p>
                <a:pPr marL="0" indent="0">
                  <a:buNone/>
                </a:pPr>
                <a:endParaRPr lang="en-US" dirty="0"/>
              </a:p>
              <a:p>
                <a:r>
                  <a:rPr lang="en-US" b="1" dirty="0"/>
                  <a:t>Perfect Hash Function: </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𝑡h𝑒𝑛</m:t>
                    </m:r>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e>
                    </m:d>
                  </m:oMath>
                </a14:m>
                <a:endParaRPr lang="en-US" dirty="0"/>
              </a:p>
              <a:p>
                <a:pPr lvl="1"/>
                <a:r>
                  <a:rPr lang="en-US" dirty="0"/>
                  <a:t>Guaranteed. O(1) search.</a:t>
                </a:r>
              </a:p>
              <a:p>
                <a:pPr lvl="1"/>
                <a:r>
                  <a:rPr lang="en-US" dirty="0">
                    <a:solidFill>
                      <a:srgbClr val="FF0000"/>
                    </a:solidFill>
                  </a:rPr>
                  <a:t>How to construct such functions?   </a:t>
                </a:r>
              </a:p>
              <a:p>
                <a:pPr lvl="1"/>
                <a:endParaRPr lang="en-US" dirty="0">
                  <a:solidFill>
                    <a:srgbClr val="FF0000"/>
                  </a:solidFill>
                </a:endParaRPr>
              </a:p>
              <a:p>
                <a:r>
                  <a:rPr lang="en-US" dirty="0">
                    <a:solidFill>
                      <a:srgbClr val="FF0000"/>
                    </a:solidFill>
                  </a:rPr>
                  <a:t>Given a dynamic collection of objects, allow for efficient searching and addition. </a:t>
                </a:r>
              </a:p>
              <a:p>
                <a:endParaRPr lang="en-US" dirty="0"/>
              </a:p>
            </p:txBody>
          </p:sp>
        </mc:Choice>
        <mc:Fallback xmlns="">
          <p:sp>
            <p:nvSpPr>
              <p:cNvPr id="3" name="Content Placeholder 2">
                <a:extLst>
                  <a:ext uri="{FF2B5EF4-FFF2-40B4-BE49-F238E27FC236}">
                    <a16:creationId xmlns:a16="http://schemas.microsoft.com/office/drawing/2014/main" id="{C12444A6-6911-41F1-BCB4-6365E187D943}"/>
                  </a:ext>
                </a:extLst>
              </p:cNvPr>
              <p:cNvSpPr>
                <a:spLocks noGrp="1" noRot="1" noChangeAspect="1" noMove="1" noResize="1" noEditPoints="1" noAdjustHandles="1" noChangeArrowheads="1" noChangeShapeType="1" noTextEdit="1"/>
              </p:cNvSpPr>
              <p:nvPr>
                <p:ph idx="1"/>
              </p:nvPr>
            </p:nvSpPr>
            <p:spPr>
              <a:blipFill>
                <a:blip r:embed="rId2"/>
                <a:stretch>
                  <a:fillRect l="-1043" t="-3081" r="-58"/>
                </a:stretch>
              </a:blipFill>
            </p:spPr>
            <p:txBody>
              <a:bodyPr/>
              <a:lstStyle/>
              <a:p>
                <a:r>
                  <a:rPr lang="en-US">
                    <a:noFill/>
                  </a:rPr>
                  <a:t> </a:t>
                </a:r>
              </a:p>
            </p:txBody>
          </p:sp>
        </mc:Fallback>
      </mc:AlternateContent>
    </p:spTree>
    <p:extLst>
      <p:ext uri="{BB962C8B-B14F-4D97-AF65-F5344CB8AC3E}">
        <p14:creationId xmlns:p14="http://schemas.microsoft.com/office/powerpoint/2010/main" val="4179531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00BC-80AF-4ADD-B44E-A25BCF0A3A42}"/>
              </a:ext>
            </a:extLst>
          </p:cNvPr>
          <p:cNvSpPr>
            <a:spLocks noGrp="1"/>
          </p:cNvSpPr>
          <p:nvPr>
            <p:ph type="title"/>
          </p:nvPr>
        </p:nvSpPr>
        <p:spPr>
          <a:xfrm>
            <a:off x="838200" y="335492"/>
            <a:ext cx="10515600" cy="1325563"/>
          </a:xfrm>
        </p:spPr>
        <p:txBody>
          <a:bodyPr/>
          <a:lstStyle/>
          <a:p>
            <a:r>
              <a:rPr lang="en-US" dirty="0"/>
              <a:t>Universal Hashing (Approximate)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2654C-0209-478A-992D-AFDCA2764FB0}"/>
                  </a:ext>
                </a:extLst>
              </p:cNvPr>
              <p:cNvSpPr>
                <a:spLocks noGrp="1"/>
              </p:cNvSpPr>
              <p:nvPr>
                <p:ph idx="1"/>
              </p:nvPr>
            </p:nvSpPr>
            <p:spPr/>
            <p:txBody>
              <a:bodyPr/>
              <a:lstStyle/>
              <a:p>
                <a:r>
                  <a:rPr lang="en-US" dirty="0"/>
                  <a:t>Starting point</a:t>
                </a:r>
              </a:p>
              <a:p>
                <a:pPr lvl="1"/>
                <a:r>
                  <a:rPr lang="en-US" dirty="0"/>
                  <a:t>Design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𝑜𝑏𝑗𝑒𝑐𝑡𝑠</m:t>
                    </m:r>
                    <m:r>
                      <a:rPr lang="en-US" b="0" i="1" smtClean="0">
                        <a:latin typeface="Cambria Math" panose="02040503050406030204" pitchFamily="18" charset="0"/>
                      </a:rPr>
                      <m:t>→[0−</m:t>
                    </m:r>
                    <m:r>
                      <a:rPr lang="en-US" b="0" i="1" smtClean="0">
                        <a:latin typeface="Cambria Math" panose="02040503050406030204" pitchFamily="18" charset="0"/>
                      </a:rPr>
                      <m:t>𝑁</m:t>
                    </m:r>
                    <m:r>
                      <a:rPr lang="en-US" b="0" i="1" smtClean="0">
                        <a:latin typeface="Cambria Math" panose="02040503050406030204" pitchFamily="18" charset="0"/>
                      </a:rPr>
                      <m:t>]</m:t>
                    </m:r>
                  </m:oMath>
                </a14:m>
                <a:r>
                  <a:rPr lang="en-US" dirty="0"/>
                  <a:t> such that</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𝑡h𝑒𝑛</m:t>
                    </m:r>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e>
                    </m:d>
                    <m:r>
                      <a:rPr lang="en-US" b="0" i="0" smtClean="0">
                        <a:latin typeface="Cambria Math" panose="02040503050406030204" pitchFamily="18" charset="0"/>
                      </a:rPr>
                      <m:t> </m:t>
                    </m:r>
                    <m:r>
                      <m:rPr>
                        <m:sty m:val="p"/>
                      </m:rPr>
                      <a:rPr lang="en-US" b="0" i="0" smtClean="0">
                        <a:latin typeface="Cambria Math" panose="02040503050406030204" pitchFamily="18" charset="0"/>
                      </a:rPr>
                      <m:t>most</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time</m:t>
                    </m:r>
                    <m:r>
                      <a:rPr lang="en-US" b="0" i="0" smtClean="0">
                        <a:latin typeface="Cambria Math" panose="02040503050406030204" pitchFamily="18" charset="0"/>
                      </a:rPr>
                      <m:t>.</m:t>
                    </m:r>
                  </m:oMath>
                </a14:m>
                <a:endParaRPr lang="en-US" dirty="0"/>
              </a:p>
              <a:p>
                <a:pPr lvl="1"/>
                <a:r>
                  <a:rPr lang="en-US" dirty="0"/>
                  <a:t>h is cheap to compute and requires almost no memory.</a:t>
                </a:r>
              </a:p>
              <a:p>
                <a:pPr lvl="1"/>
                <a:endParaRPr lang="en-US" dirty="0"/>
              </a:p>
              <a:p>
                <a:endParaRPr lang="en-US" dirty="0"/>
              </a:p>
              <a:p>
                <a:r>
                  <a:rPr lang="en-US" dirty="0"/>
                  <a:t>Or probability of h(</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oMath>
                </a14:m>
                <a:r>
                  <a:rPr lang="en-US" dirty="0"/>
                  <a:t>) = h(</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oMath>
                </a14:m>
                <a:r>
                  <a:rPr lang="en-US" dirty="0"/>
                  <a:t>). If h is perfectly random, then it is 1/N</a:t>
                </a:r>
              </a:p>
              <a:p>
                <a:pPr lvl="1"/>
                <a:r>
                  <a:rPr lang="en-US" dirty="0"/>
                  <a:t>Starting point of the definition. </a:t>
                </a:r>
              </a:p>
              <a:p>
                <a:pPr lvl="1"/>
                <a:r>
                  <a:rPr lang="en-US" dirty="0"/>
                  <a:t>Getting </a:t>
                </a:r>
                <a:r>
                  <a:rPr lang="en-US" dirty="0" err="1"/>
                  <a:t>Pr</a:t>
                </a:r>
                <a:r>
                  <a:rPr lang="en-US" dirty="0"/>
                  <a:t>(h(</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sub>
                    </m:sSub>
                  </m:oMath>
                </a14:m>
                <a:r>
                  <a:rPr lang="en-US" dirty="0"/>
                  <a:t>) = h(</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oMath>
                </a14:m>
                <a:r>
                  <a:rPr lang="en-US" dirty="0"/>
                  <a:t>)) &lt; 1/N requires memory. (Not input oblivious)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512654C-0209-478A-992D-AFDCA2764FB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4003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C82C-1045-496C-B92D-373FA2FA99E7}"/>
              </a:ext>
            </a:extLst>
          </p:cNvPr>
          <p:cNvSpPr>
            <a:spLocks noGrp="1"/>
          </p:cNvSpPr>
          <p:nvPr>
            <p:ph type="title"/>
          </p:nvPr>
        </p:nvSpPr>
        <p:spPr/>
        <p:txBody>
          <a:bodyPr/>
          <a:lstStyle/>
          <a:p>
            <a:r>
              <a:rPr lang="en-US" dirty="0"/>
              <a:t>2-Universal Hashing	Family.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47931D-E431-4A78-9E32-E57AA838D4DF}"/>
                  </a:ext>
                </a:extLst>
              </p:cNvPr>
              <p:cNvSpPr>
                <a:spLocks noGrp="1"/>
              </p:cNvSpPr>
              <p:nvPr>
                <p:ph idx="1"/>
              </p:nvPr>
            </p:nvSpPr>
            <p:spPr/>
            <p:txBody>
              <a:bodyPr/>
              <a:lstStyle/>
              <a:p>
                <a:r>
                  <a:rPr lang="en-US" dirty="0"/>
                  <a:t>A set (family) of hash function H is 2-universal if </a:t>
                </a:r>
              </a:p>
              <a:p>
                <a:pPr lvl="1"/>
                <a:r>
                  <a:rPr lang="en-US" dirty="0"/>
                  <a:t>for all x, y ∈ U such that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we have </a:t>
                </a:r>
              </a:p>
              <a:p>
                <a:pPr marL="914400" lvl="2" indent="0">
                  <a:buNone/>
                </a:pPr>
                <a:r>
                  <a:rPr lang="en-US" b="0" dirty="0"/>
                  <a:t>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Pr</m:t>
                            </m:r>
                          </m:e>
                          <m:li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𝐻</m:t>
                                </m:r>
                              </m:e>
                            </m:d>
                          </m:lim>
                        </m:limLow>
                      </m:fName>
                      <m:e>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e>
                    </m:func>
                  </m:oMath>
                </a14:m>
                <a:r>
                  <a:rPr lang="en-US" dirty="0"/>
                  <a:t> ≤ 1/N</a:t>
                </a:r>
              </a:p>
              <a:p>
                <a:pPr marL="457200" lvl="1" indent="0">
                  <a:buNone/>
                </a:pPr>
                <a:r>
                  <a:rPr lang="en-US" dirty="0"/>
                  <a:t>where h ∼ H means that h is selected uniformly at random from H.</a:t>
                </a:r>
              </a:p>
              <a:p>
                <a:pPr lvl="1"/>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D847931D-E431-4A78-9E32-E57AA838D4D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6745970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1797</Words>
  <Application>Microsoft Office PowerPoint</Application>
  <PresentationFormat>Widescreen</PresentationFormat>
  <Paragraphs>311</Paragraphs>
  <Slides>25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Courier New</vt:lpstr>
      <vt:lpstr>Times New Roman</vt:lpstr>
      <vt:lpstr>Office Theme</vt:lpstr>
      <vt:lpstr>Pseudorandom number, Universal Hashing, Chaining and Linear-Probing </vt:lpstr>
      <vt:lpstr>How are sequence of random numbers generated?</vt:lpstr>
      <vt:lpstr>Idea behind PNG </vt:lpstr>
      <vt:lpstr>Based on Weyl’s Sequence</vt:lpstr>
      <vt:lpstr>PowerPoint Presentation</vt:lpstr>
      <vt:lpstr>Simple Interview Question </vt:lpstr>
      <vt:lpstr>Hashing Basics</vt:lpstr>
      <vt:lpstr>Universal Hashing (Approximate)</vt:lpstr>
      <vt:lpstr>2-Universal Hashing Family.</vt:lpstr>
      <vt:lpstr>The hash family H</vt:lpstr>
      <vt:lpstr>How to sample h uniformly from H </vt:lpstr>
      <vt:lpstr>Class Exercise: Mod operation is slow </vt:lpstr>
      <vt:lpstr>PowerPoint Presentation</vt:lpstr>
      <vt:lpstr>Example</vt:lpstr>
      <vt:lpstr>Example</vt:lpstr>
      <vt:lpstr>Collision Resolution</vt:lpstr>
      <vt:lpstr>Example: Separate Chaining.</vt:lpstr>
      <vt:lpstr>Chaining with 2-universal hashing?</vt:lpstr>
      <vt:lpstr>Issues with Chaining?</vt:lpstr>
      <vt:lpstr>Idea behind Probing</vt:lpstr>
      <vt:lpstr>Linear Probing</vt:lpstr>
      <vt:lpstr>Probing or Open Addressing</vt:lpstr>
      <vt:lpstr>Probing or Open Addressing</vt:lpstr>
      <vt:lpstr>Quadratic Probing</vt:lpstr>
      <vt:lpstr>Double Hashing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Pseudorandom number, Universal Hashing, Chaining and Linear-Probing </dc:title>
  <dc:creator>Anshumali Shrivastava</dc:creator>
  <cp:lastModifiedBy>Anshumali Shrivastava</cp:lastModifiedBy>
  <cp:revision>105</cp:revision>
  <dcterms:created xsi:type="dcterms:W3CDTF">2019-01-10T15:07:06Z</dcterms:created>
  <dcterms:modified xsi:type="dcterms:W3CDTF">2021-01-28T15:28:23Z</dcterms:modified>
</cp:coreProperties>
</file>