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5" autoAdjust="0"/>
  </p:normalViewPr>
  <p:slideViewPr>
    <p:cSldViewPr snapToGrid="0">
      <p:cViewPr varScale="1">
        <p:scale>
          <a:sx n="79" d="100"/>
          <a:sy n="79" d="100"/>
        </p:scale>
        <p:origin x="850" y="-5"/>
      </p:cViewPr>
      <p:guideLst/>
    </p:cSldViewPr>
  </p:slideViewPr>
  <p:notesTextViewPr>
    <p:cViewPr>
      <p:scale>
        <a:sx n="1" d="1"/>
        <a:sy n="1" d="1"/>
      </p:scale>
      <p:origin x="0" y="-11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E3EFF-7BDB-424D-9D0B-1D5B409658CD}" type="datetimeFigureOut">
              <a:rPr lang="en-IN" smtClean="0"/>
              <a:t>25-04-2022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9ED6D-FE17-4649-A473-46FD8AD70A95}" type="slidenum">
              <a:rPr lang="en-IN" smtClean="0"/>
              <a:t>‹#›</a:t>
            </a:fld>
            <a:endParaRPr lang="en-IN"/>
          </a:p>
        </p:txBody>
      </p:sp>
    </p:spTree>
    <p:extLst>
      <p:ext uri="{BB962C8B-B14F-4D97-AF65-F5344CB8AC3E}">
        <p14:creationId xmlns:p14="http://schemas.microsoft.com/office/powerpoint/2010/main" val="3382565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D9ED6D-FE17-4649-A473-46FD8AD70A95}" type="slidenum">
              <a:rPr lang="en-IN" smtClean="0"/>
              <a:t>1</a:t>
            </a:fld>
            <a:endParaRPr lang="en-IN"/>
          </a:p>
        </p:txBody>
      </p:sp>
    </p:spTree>
    <p:extLst>
      <p:ext uri="{BB962C8B-B14F-4D97-AF65-F5344CB8AC3E}">
        <p14:creationId xmlns:p14="http://schemas.microsoft.com/office/powerpoint/2010/main" val="633105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def </a:t>
            </a:r>
            <a:r>
              <a:rPr lang="en-IN" dirty="0" err="1"/>
              <a:t>hurdleRace</a:t>
            </a:r>
            <a:r>
              <a:rPr lang="en-IN" dirty="0"/>
              <a:t>(</a:t>
            </a:r>
            <a:r>
              <a:rPr lang="en-IN" dirty="0" err="1"/>
              <a:t>k,height</a:t>
            </a:r>
            <a:r>
              <a:rPr lang="en-IN" dirty="0"/>
              <a:t>):</a:t>
            </a:r>
          </a:p>
          <a:p>
            <a:r>
              <a:rPr lang="en-IN" dirty="0"/>
              <a:t>    if max(height) - k &gt; 0:</a:t>
            </a:r>
          </a:p>
          <a:p>
            <a:r>
              <a:rPr lang="en-IN" dirty="0"/>
              <a:t>        return max(height) - k</a:t>
            </a:r>
          </a:p>
          <a:p>
            <a:r>
              <a:rPr lang="en-IN" dirty="0"/>
              <a:t>    else:</a:t>
            </a:r>
          </a:p>
          <a:p>
            <a:r>
              <a:rPr lang="en-IN" dirty="0"/>
              <a:t>        return 0</a:t>
            </a:r>
          </a:p>
          <a:p>
            <a:endParaRPr lang="en-IN" dirty="0"/>
          </a:p>
          <a:p>
            <a:r>
              <a:rPr lang="en-IN" dirty="0" err="1"/>
              <a:t>n,k</a:t>
            </a:r>
            <a:r>
              <a:rPr lang="en-IN" dirty="0"/>
              <a:t> = map(</a:t>
            </a:r>
            <a:r>
              <a:rPr lang="en-IN" dirty="0" err="1"/>
              <a:t>int,input</a:t>
            </a:r>
            <a:r>
              <a:rPr lang="en-IN" dirty="0"/>
              <a:t>().split())</a:t>
            </a:r>
          </a:p>
          <a:p>
            <a:r>
              <a:rPr lang="en-IN" dirty="0"/>
              <a:t>height = list(map(</a:t>
            </a:r>
            <a:r>
              <a:rPr lang="en-IN" dirty="0" err="1"/>
              <a:t>int,input</a:t>
            </a:r>
            <a:r>
              <a:rPr lang="en-IN" dirty="0"/>
              <a:t>().split()))</a:t>
            </a:r>
          </a:p>
          <a:p>
            <a:r>
              <a:rPr lang="en-IN" dirty="0"/>
              <a:t>print(</a:t>
            </a:r>
            <a:r>
              <a:rPr lang="en-IN" dirty="0" err="1"/>
              <a:t>hurdleRace</a:t>
            </a:r>
            <a:r>
              <a:rPr lang="en-IN" dirty="0"/>
              <a:t>(k, height))</a:t>
            </a:r>
          </a:p>
        </p:txBody>
      </p:sp>
      <p:sp>
        <p:nvSpPr>
          <p:cNvPr id="4" name="Slide Number Placeholder 3"/>
          <p:cNvSpPr>
            <a:spLocks noGrp="1"/>
          </p:cNvSpPr>
          <p:nvPr>
            <p:ph type="sldNum" sz="quarter" idx="5"/>
          </p:nvPr>
        </p:nvSpPr>
        <p:spPr/>
        <p:txBody>
          <a:bodyPr/>
          <a:lstStyle/>
          <a:p>
            <a:fld id="{55D9ED6D-FE17-4649-A473-46FD8AD70A95}" type="slidenum">
              <a:rPr lang="en-IN" smtClean="0"/>
              <a:t>3</a:t>
            </a:fld>
            <a:endParaRPr lang="en-IN"/>
          </a:p>
        </p:txBody>
      </p:sp>
    </p:spTree>
    <p:extLst>
      <p:ext uri="{BB962C8B-B14F-4D97-AF65-F5344CB8AC3E}">
        <p14:creationId xmlns:p14="http://schemas.microsoft.com/office/powerpoint/2010/main" val="390403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class Solution:</a:t>
            </a:r>
          </a:p>
          <a:p>
            <a:r>
              <a:rPr lang="en-US" dirty="0"/>
              <a:t>    def </a:t>
            </a:r>
            <a:r>
              <a:rPr lang="en-US" dirty="0" err="1"/>
              <a:t>findMaxConsecutiveOnes</a:t>
            </a:r>
            <a:r>
              <a:rPr lang="en-US" dirty="0"/>
              <a:t>(self, </a:t>
            </a:r>
            <a:r>
              <a:rPr lang="en-US" dirty="0" err="1"/>
              <a:t>nums</a:t>
            </a:r>
            <a:r>
              <a:rPr lang="en-US" dirty="0"/>
              <a:t>: List[int]) -&gt; int:</a:t>
            </a:r>
          </a:p>
          <a:p>
            <a:r>
              <a:rPr lang="en-US" dirty="0"/>
              <a:t>        m=0</a:t>
            </a:r>
          </a:p>
          <a:p>
            <a:r>
              <a:rPr lang="en-US" dirty="0"/>
              <a:t>        n=0</a:t>
            </a:r>
          </a:p>
          <a:p>
            <a:r>
              <a:rPr lang="en-US" dirty="0"/>
              <a:t>        for </a:t>
            </a:r>
            <a:r>
              <a:rPr lang="en-US" dirty="0" err="1"/>
              <a:t>i</a:t>
            </a:r>
            <a:r>
              <a:rPr lang="en-US" dirty="0"/>
              <a:t> in range(</a:t>
            </a:r>
            <a:r>
              <a:rPr lang="en-US" dirty="0" err="1"/>
              <a:t>len</a:t>
            </a:r>
            <a:r>
              <a:rPr lang="en-US" dirty="0"/>
              <a:t>(</a:t>
            </a:r>
            <a:r>
              <a:rPr lang="en-US" dirty="0" err="1"/>
              <a:t>nums</a:t>
            </a:r>
            <a:r>
              <a:rPr lang="en-US" dirty="0"/>
              <a:t>)):</a:t>
            </a:r>
          </a:p>
          <a:p>
            <a:r>
              <a:rPr lang="en-US" dirty="0"/>
              <a:t>            if(</a:t>
            </a:r>
            <a:r>
              <a:rPr lang="en-US" dirty="0" err="1"/>
              <a:t>nums</a:t>
            </a:r>
            <a:r>
              <a:rPr lang="en-US" dirty="0"/>
              <a:t>[</a:t>
            </a:r>
            <a:r>
              <a:rPr lang="en-US" dirty="0" err="1"/>
              <a:t>i</a:t>
            </a:r>
            <a:r>
              <a:rPr lang="en-US" dirty="0"/>
              <a:t>]==1):</a:t>
            </a:r>
          </a:p>
          <a:p>
            <a:r>
              <a:rPr lang="en-US" dirty="0"/>
              <a:t>                m+=1</a:t>
            </a:r>
          </a:p>
          <a:p>
            <a:r>
              <a:rPr lang="en-US" dirty="0"/>
              <a:t>                n=(m if m&gt;n else n)</a:t>
            </a:r>
          </a:p>
          <a:p>
            <a:r>
              <a:rPr lang="en-US" dirty="0"/>
              <a:t>            else:</a:t>
            </a:r>
          </a:p>
          <a:p>
            <a:r>
              <a:rPr lang="en-US" dirty="0"/>
              <a:t>                m=0</a:t>
            </a:r>
          </a:p>
          <a:p>
            <a:r>
              <a:rPr lang="en-US" dirty="0"/>
              <a:t>        return n</a:t>
            </a:r>
            <a:endParaRPr lang="en-IN" dirty="0"/>
          </a:p>
        </p:txBody>
      </p:sp>
      <p:sp>
        <p:nvSpPr>
          <p:cNvPr id="4" name="Slide Number Placeholder 3"/>
          <p:cNvSpPr>
            <a:spLocks noGrp="1"/>
          </p:cNvSpPr>
          <p:nvPr>
            <p:ph type="sldNum" sz="quarter" idx="5"/>
          </p:nvPr>
        </p:nvSpPr>
        <p:spPr/>
        <p:txBody>
          <a:bodyPr/>
          <a:lstStyle/>
          <a:p>
            <a:fld id="{55D9ED6D-FE17-4649-A473-46FD8AD70A95}" type="slidenum">
              <a:rPr lang="en-IN" smtClean="0"/>
              <a:t>4</a:t>
            </a:fld>
            <a:endParaRPr lang="en-IN"/>
          </a:p>
        </p:txBody>
      </p:sp>
    </p:spTree>
    <p:extLst>
      <p:ext uri="{BB962C8B-B14F-4D97-AF65-F5344CB8AC3E}">
        <p14:creationId xmlns:p14="http://schemas.microsoft.com/office/powerpoint/2010/main" val="390646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def </a:t>
            </a:r>
            <a:r>
              <a:rPr lang="en-US" dirty="0" err="1"/>
              <a:t>findTrailingZeros</a:t>
            </a:r>
            <a:r>
              <a:rPr lang="en-US" dirty="0"/>
              <a:t>(n):</a:t>
            </a:r>
          </a:p>
          <a:p>
            <a:r>
              <a:rPr lang="en-US" dirty="0"/>
              <a:t>	if(n &lt; 0):</a:t>
            </a:r>
          </a:p>
          <a:p>
            <a:r>
              <a:rPr lang="en-US" dirty="0"/>
              <a:t>		return -1</a:t>
            </a:r>
          </a:p>
          <a:p>
            <a:endParaRPr lang="en-US" dirty="0"/>
          </a:p>
          <a:p>
            <a:r>
              <a:rPr lang="en-US" dirty="0"/>
              <a:t>	count = 0</a:t>
            </a:r>
          </a:p>
          <a:p>
            <a:endParaRPr lang="en-US" dirty="0"/>
          </a:p>
          <a:p>
            <a:r>
              <a:rPr lang="en-US" dirty="0"/>
              <a:t>	while(n &gt;= 5):</a:t>
            </a:r>
          </a:p>
          <a:p>
            <a:r>
              <a:rPr lang="en-US" dirty="0"/>
              <a:t>		n //= 5</a:t>
            </a:r>
          </a:p>
          <a:p>
            <a:r>
              <a:rPr lang="en-US" dirty="0"/>
              <a:t>		count += n</a:t>
            </a:r>
          </a:p>
          <a:p>
            <a:endParaRPr lang="en-US" dirty="0"/>
          </a:p>
          <a:p>
            <a:r>
              <a:rPr lang="en-US" dirty="0"/>
              <a:t>	return count</a:t>
            </a:r>
          </a:p>
          <a:p>
            <a:r>
              <a:rPr lang="en-US" dirty="0"/>
              <a:t>	</a:t>
            </a:r>
          </a:p>
          <a:p>
            <a:r>
              <a:rPr lang="en-US" dirty="0"/>
              <a:t>n = int(input())</a:t>
            </a:r>
          </a:p>
          <a:p>
            <a:r>
              <a:rPr lang="en-US" dirty="0"/>
              <a:t>print("Count of trailing 0s in ",n,"! is", </a:t>
            </a:r>
            <a:r>
              <a:rPr lang="en-US" dirty="0" err="1"/>
              <a:t>findTrailingZeros</a:t>
            </a:r>
            <a:r>
              <a:rPr lang="en-US" dirty="0"/>
              <a:t>(n))</a:t>
            </a:r>
          </a:p>
          <a:p>
            <a:endParaRPr lang="en-IN" dirty="0"/>
          </a:p>
        </p:txBody>
      </p:sp>
      <p:sp>
        <p:nvSpPr>
          <p:cNvPr id="4" name="Slide Number Placeholder 3"/>
          <p:cNvSpPr>
            <a:spLocks noGrp="1"/>
          </p:cNvSpPr>
          <p:nvPr>
            <p:ph type="sldNum" sz="quarter" idx="5"/>
          </p:nvPr>
        </p:nvSpPr>
        <p:spPr/>
        <p:txBody>
          <a:bodyPr/>
          <a:lstStyle/>
          <a:p>
            <a:fld id="{55D9ED6D-FE17-4649-A473-46FD8AD70A95}" type="slidenum">
              <a:rPr lang="en-IN" smtClean="0"/>
              <a:t>5</a:t>
            </a:fld>
            <a:endParaRPr lang="en-IN"/>
          </a:p>
        </p:txBody>
      </p:sp>
    </p:spTree>
    <p:extLst>
      <p:ext uri="{BB962C8B-B14F-4D97-AF65-F5344CB8AC3E}">
        <p14:creationId xmlns:p14="http://schemas.microsoft.com/office/powerpoint/2010/main" val="155939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def </a:t>
            </a:r>
            <a:r>
              <a:rPr lang="en-US" dirty="0" err="1"/>
              <a:t>minValue</a:t>
            </a:r>
            <a:r>
              <a:rPr lang="en-US" dirty="0"/>
              <a:t>(A, B, n):</a:t>
            </a:r>
          </a:p>
          <a:p>
            <a:r>
              <a:rPr lang="en-US" dirty="0"/>
              <a:t>	</a:t>
            </a:r>
            <a:r>
              <a:rPr lang="en-US" dirty="0" err="1"/>
              <a:t>A.sort</a:t>
            </a:r>
            <a:r>
              <a:rPr lang="en-US" dirty="0"/>
              <a:t>()</a:t>
            </a:r>
          </a:p>
          <a:p>
            <a:r>
              <a:rPr lang="en-US" dirty="0"/>
              <a:t>	</a:t>
            </a:r>
            <a:r>
              <a:rPr lang="en-US" dirty="0" err="1"/>
              <a:t>B.sort</a:t>
            </a:r>
            <a:r>
              <a:rPr lang="en-US" dirty="0"/>
              <a:t>()</a:t>
            </a:r>
          </a:p>
          <a:p>
            <a:r>
              <a:rPr lang="en-US" dirty="0"/>
              <a:t>	result = 0</a:t>
            </a:r>
          </a:p>
          <a:p>
            <a:r>
              <a:rPr lang="en-US" dirty="0"/>
              <a:t>	for </a:t>
            </a:r>
            <a:r>
              <a:rPr lang="en-US" dirty="0" err="1"/>
              <a:t>i</a:t>
            </a:r>
            <a:r>
              <a:rPr lang="en-US" dirty="0"/>
              <a:t> in range(n):</a:t>
            </a:r>
          </a:p>
          <a:p>
            <a:r>
              <a:rPr lang="en-US" dirty="0"/>
              <a:t>		result += (A[</a:t>
            </a:r>
            <a:r>
              <a:rPr lang="en-US" dirty="0" err="1"/>
              <a:t>i</a:t>
            </a:r>
            <a:r>
              <a:rPr lang="en-US" dirty="0"/>
              <a:t>] * B[n - </a:t>
            </a:r>
            <a:r>
              <a:rPr lang="en-US" dirty="0" err="1"/>
              <a:t>i</a:t>
            </a:r>
            <a:r>
              <a:rPr lang="en-US" dirty="0"/>
              <a:t> - 1])</a:t>
            </a:r>
          </a:p>
          <a:p>
            <a:endParaRPr lang="en-US" dirty="0"/>
          </a:p>
          <a:p>
            <a:r>
              <a:rPr lang="en-US" dirty="0"/>
              <a:t>	return result</a:t>
            </a:r>
          </a:p>
          <a:p>
            <a:r>
              <a:rPr lang="en-US" dirty="0"/>
              <a:t>A = [3, 1, 1]</a:t>
            </a:r>
          </a:p>
          <a:p>
            <a:r>
              <a:rPr lang="en-US" dirty="0"/>
              <a:t>B = [6, 5, 4]</a:t>
            </a:r>
          </a:p>
          <a:p>
            <a:r>
              <a:rPr lang="en-US" dirty="0"/>
              <a:t>n = </a:t>
            </a:r>
            <a:r>
              <a:rPr lang="en-US" dirty="0" err="1"/>
              <a:t>len</a:t>
            </a:r>
            <a:r>
              <a:rPr lang="en-US" dirty="0"/>
              <a:t>(A)</a:t>
            </a:r>
          </a:p>
          <a:p>
            <a:r>
              <a:rPr lang="en-US" dirty="0"/>
              <a:t>print (</a:t>
            </a:r>
            <a:r>
              <a:rPr lang="en-US" dirty="0" err="1"/>
              <a:t>minValue</a:t>
            </a:r>
            <a:r>
              <a:rPr lang="en-US"/>
              <a:t>(A, B, n))</a:t>
            </a:r>
          </a:p>
          <a:p>
            <a:endParaRPr lang="en-IN" dirty="0"/>
          </a:p>
        </p:txBody>
      </p:sp>
      <p:sp>
        <p:nvSpPr>
          <p:cNvPr id="4" name="Slide Number Placeholder 3"/>
          <p:cNvSpPr>
            <a:spLocks noGrp="1"/>
          </p:cNvSpPr>
          <p:nvPr>
            <p:ph type="sldNum" sz="quarter" idx="5"/>
          </p:nvPr>
        </p:nvSpPr>
        <p:spPr/>
        <p:txBody>
          <a:bodyPr/>
          <a:lstStyle/>
          <a:p>
            <a:fld id="{55D9ED6D-FE17-4649-A473-46FD8AD70A95}" type="slidenum">
              <a:rPr lang="en-IN" smtClean="0"/>
              <a:t>6</a:t>
            </a:fld>
            <a:endParaRPr lang="en-IN"/>
          </a:p>
        </p:txBody>
      </p:sp>
    </p:spTree>
    <p:extLst>
      <p:ext uri="{BB962C8B-B14F-4D97-AF65-F5344CB8AC3E}">
        <p14:creationId xmlns:p14="http://schemas.microsoft.com/office/powerpoint/2010/main" val="2596599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BE1A-52C9-4E74-8981-056F15630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3E3019-3AD7-43D2-90E5-262EDB49D612}"/>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ADB375-04CE-43CB-88FA-EC2208ADF123}"/>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5" name="Footer Placeholder 4">
            <a:extLst>
              <a:ext uri="{FF2B5EF4-FFF2-40B4-BE49-F238E27FC236}">
                <a16:creationId xmlns:a16="http://schemas.microsoft.com/office/drawing/2014/main" id="{26F7A2ED-2551-4E6E-A4D0-D3D7C7B6E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74947-EDE1-4E9C-9F6B-B0A3606AB7D5}"/>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369298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142B-BE8D-421E-82CC-0994CC722B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607E8-1185-453A-BDA1-33E4C17D9D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5608A-0DF2-4D24-BA51-D6A17373952D}"/>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5" name="Footer Placeholder 4">
            <a:extLst>
              <a:ext uri="{FF2B5EF4-FFF2-40B4-BE49-F238E27FC236}">
                <a16:creationId xmlns:a16="http://schemas.microsoft.com/office/drawing/2014/main" id="{BE802ADF-BA3A-4FE0-84EB-E1B4598AF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27F34-7D6B-4CE1-B0EA-296A1F09AACA}"/>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346155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368644-D1FE-43FD-8C30-2C9CCF1E1616}"/>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6986A3-4911-4B4B-89E6-CB139B2C20AC}"/>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6A4FB-D917-4603-AA35-49479CC8CE2F}"/>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5" name="Footer Placeholder 4">
            <a:extLst>
              <a:ext uri="{FF2B5EF4-FFF2-40B4-BE49-F238E27FC236}">
                <a16:creationId xmlns:a16="http://schemas.microsoft.com/office/drawing/2014/main" id="{E05A0CFC-5149-4929-AB8D-409C6D9C3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6DE2B-9EE8-4A40-B840-387D4673DBB6}"/>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273197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71E9-597B-4460-905D-B9C7076B9A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66535F-CF67-4851-81F4-01AAF77DB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61B7AF-ECAE-4D0C-B4BC-4D59FDBC08D7}"/>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5" name="Footer Placeholder 4">
            <a:extLst>
              <a:ext uri="{FF2B5EF4-FFF2-40B4-BE49-F238E27FC236}">
                <a16:creationId xmlns:a16="http://schemas.microsoft.com/office/drawing/2014/main" id="{DF31EBF5-58FC-4444-9279-A9A969FAC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D0CA9D-D585-4554-B0CD-A66F880D341F}"/>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270524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D43B-7456-4DA8-80B9-27B1190CED04}"/>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D306F5-75FB-48B8-80B1-3B5AACF156AC}"/>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6A2751-FD3A-4E7A-A2F2-F4310EECCEDD}"/>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5" name="Footer Placeholder 4">
            <a:extLst>
              <a:ext uri="{FF2B5EF4-FFF2-40B4-BE49-F238E27FC236}">
                <a16:creationId xmlns:a16="http://schemas.microsoft.com/office/drawing/2014/main" id="{61D9FEFF-DFA1-4225-9A90-90B3F74454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B9B9F-8233-46A9-8CA2-D9E8BE1560F4}"/>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195883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816A-5651-4852-BF5F-0378BEF225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DF6DE9-5B0F-4482-9285-5159CF1F7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F909EA-5FEA-4EDA-8F1C-0A818A96F3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27DE94-6B90-4A68-9767-B5A66AFD7623}"/>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6" name="Footer Placeholder 5">
            <a:extLst>
              <a:ext uri="{FF2B5EF4-FFF2-40B4-BE49-F238E27FC236}">
                <a16:creationId xmlns:a16="http://schemas.microsoft.com/office/drawing/2014/main" id="{9111B9FA-1459-4949-A54A-5FB196AC4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D184A1-C73C-40E3-A666-2D732E8F9239}"/>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218210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4883-6C42-40D2-BA41-949C12E8234D}"/>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D34A5F-9566-4535-8BC9-B5B16A7B1F2B}"/>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F7A19E-D99B-4E90-A8C2-3C79B7917E99}"/>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A3E527-8587-432C-BE3E-C0E2AF48A97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38E67-6589-429B-B416-6588645C2BE1}"/>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68DAFD-2AE5-4972-9282-E09E9E21996D}"/>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8" name="Footer Placeholder 7">
            <a:extLst>
              <a:ext uri="{FF2B5EF4-FFF2-40B4-BE49-F238E27FC236}">
                <a16:creationId xmlns:a16="http://schemas.microsoft.com/office/drawing/2014/main" id="{6839C7F4-B1D8-493E-8681-C51A5EEC11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DC519F-F831-4106-8115-3BD0A7E33A5C}"/>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270845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578F-F7B4-464C-99CA-3845018EF3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CB2AA1-6A76-493C-862F-942790849659}"/>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4" name="Footer Placeholder 3">
            <a:extLst>
              <a:ext uri="{FF2B5EF4-FFF2-40B4-BE49-F238E27FC236}">
                <a16:creationId xmlns:a16="http://schemas.microsoft.com/office/drawing/2014/main" id="{2C01FB5A-DEB6-448C-B91B-CDE1CE9F8C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F6996E-1578-44F3-BAB4-3F1F13AB0DE4}"/>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177878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A2CCA-18AB-4F71-A92F-E1E531E85CDF}"/>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3" name="Footer Placeholder 2">
            <a:extLst>
              <a:ext uri="{FF2B5EF4-FFF2-40B4-BE49-F238E27FC236}">
                <a16:creationId xmlns:a16="http://schemas.microsoft.com/office/drawing/2014/main" id="{D711D3B1-BD61-487E-A401-B0F0818A03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C73F52-1C16-4328-9DC2-528D228AF667}"/>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191146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48C5-50F3-401D-8E79-CFF066ACC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848C55-DBE8-4F0F-9E10-BAE7FFDF585F}"/>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AD61D2-3169-4FBB-BED0-7096A9F7F6A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B3CD4-6BC8-4B4C-8005-6F013A8C0EAF}"/>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6" name="Footer Placeholder 5">
            <a:extLst>
              <a:ext uri="{FF2B5EF4-FFF2-40B4-BE49-F238E27FC236}">
                <a16:creationId xmlns:a16="http://schemas.microsoft.com/office/drawing/2014/main" id="{FFA7DE34-D292-41FA-AAD4-EF44A13802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F86580-6910-4B3C-ABB7-F7008396F747}"/>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107358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7525-E8F6-4A22-B4D9-12AE7EC95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84FF8E-D8FE-4174-A902-643490625C94}"/>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41901A94-4AB0-4565-985D-CEEE175E402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ED2E1-03CB-4647-84CB-868140A814B2}"/>
              </a:ext>
            </a:extLst>
          </p:cNvPr>
          <p:cNvSpPr>
            <a:spLocks noGrp="1"/>
          </p:cNvSpPr>
          <p:nvPr>
            <p:ph type="dt" sz="half" idx="10"/>
          </p:nvPr>
        </p:nvSpPr>
        <p:spPr/>
        <p:txBody>
          <a:bodyPr/>
          <a:lstStyle/>
          <a:p>
            <a:fld id="{529E0D50-CF5C-42A0-A4D3-BFEBA56BEF2A}" type="datetimeFigureOut">
              <a:rPr lang="en-IN" smtClean="0"/>
              <a:t>25-04-2022</a:t>
            </a:fld>
            <a:endParaRPr lang="en-IN"/>
          </a:p>
        </p:txBody>
      </p:sp>
      <p:sp>
        <p:nvSpPr>
          <p:cNvPr id="6" name="Footer Placeholder 5">
            <a:extLst>
              <a:ext uri="{FF2B5EF4-FFF2-40B4-BE49-F238E27FC236}">
                <a16:creationId xmlns:a16="http://schemas.microsoft.com/office/drawing/2014/main" id="{9E82E164-A9CF-45D9-B508-6A7F327523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6DF3FE-2B3F-44A0-BC09-83E1D4E85F21}"/>
              </a:ext>
            </a:extLst>
          </p:cNvPr>
          <p:cNvSpPr>
            <a:spLocks noGrp="1"/>
          </p:cNvSpPr>
          <p:nvPr>
            <p:ph type="sldNum" sz="quarter" idx="12"/>
          </p:nvPr>
        </p:nvSpPr>
        <p:spPr/>
        <p:txBody>
          <a:bodyPr/>
          <a:lstStyle/>
          <a:p>
            <a:fld id="{791768C1-4B61-43A0-9807-BE2C5AAC0FA9}" type="slidenum">
              <a:rPr lang="en-IN" smtClean="0"/>
              <a:t>‹#›</a:t>
            </a:fld>
            <a:endParaRPr lang="en-IN"/>
          </a:p>
        </p:txBody>
      </p:sp>
    </p:spTree>
    <p:extLst>
      <p:ext uri="{BB962C8B-B14F-4D97-AF65-F5344CB8AC3E}">
        <p14:creationId xmlns:p14="http://schemas.microsoft.com/office/powerpoint/2010/main" val="325269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C9C3F6-8F23-41F4-B674-16575E2487CA}"/>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4AAD48-7EB0-4021-A6AA-AF8A9DD50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13D644-99F1-4239-9B53-A9D49D2D8660}"/>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E0D50-CF5C-42A0-A4D3-BFEBA56BEF2A}" type="datetimeFigureOut">
              <a:rPr lang="en-IN" smtClean="0"/>
              <a:t>25-04-2022</a:t>
            </a:fld>
            <a:endParaRPr lang="en-IN"/>
          </a:p>
        </p:txBody>
      </p:sp>
      <p:sp>
        <p:nvSpPr>
          <p:cNvPr id="5" name="Footer Placeholder 4">
            <a:extLst>
              <a:ext uri="{FF2B5EF4-FFF2-40B4-BE49-F238E27FC236}">
                <a16:creationId xmlns:a16="http://schemas.microsoft.com/office/drawing/2014/main" id="{16AA2010-0B83-490D-AED0-392A1E98010F}"/>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6CCE32-4110-4ECE-B1CA-7B0323A65201}"/>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768C1-4B61-43A0-9807-BE2C5AAC0FA9}" type="slidenum">
              <a:rPr lang="en-IN" smtClean="0"/>
              <a:t>‹#›</a:t>
            </a:fld>
            <a:endParaRPr lang="en-IN"/>
          </a:p>
        </p:txBody>
      </p:sp>
    </p:spTree>
    <p:extLst>
      <p:ext uri="{BB962C8B-B14F-4D97-AF65-F5344CB8AC3E}">
        <p14:creationId xmlns:p14="http://schemas.microsoft.com/office/powerpoint/2010/main" val="783431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D391-664F-470B-A280-B4B92A040CF6}"/>
              </a:ext>
            </a:extLst>
          </p:cNvPr>
          <p:cNvSpPr>
            <a:spLocks noGrp="1"/>
          </p:cNvSpPr>
          <p:nvPr>
            <p:ph type="ctrTitle"/>
          </p:nvPr>
        </p:nvSpPr>
        <p:spPr/>
        <p:txBody>
          <a:bodyPr/>
          <a:lstStyle/>
          <a:p>
            <a:r>
              <a:rPr lang="en-IN" dirty="0"/>
              <a:t>Python Problem</a:t>
            </a:r>
          </a:p>
        </p:txBody>
      </p:sp>
      <p:sp>
        <p:nvSpPr>
          <p:cNvPr id="3" name="Subtitle 2">
            <a:extLst>
              <a:ext uri="{FF2B5EF4-FFF2-40B4-BE49-F238E27FC236}">
                <a16:creationId xmlns:a16="http://schemas.microsoft.com/office/drawing/2014/main" id="{B3147094-8BB0-4FA5-B1B0-7E78B8F00459}"/>
              </a:ext>
            </a:extLst>
          </p:cNvPr>
          <p:cNvSpPr>
            <a:spLocks noGrp="1"/>
          </p:cNvSpPr>
          <p:nvPr>
            <p:ph type="subTitle" idx="1"/>
          </p:nvPr>
        </p:nvSpPr>
        <p:spPr/>
        <p:txBody>
          <a:bodyPr/>
          <a:lstStyle/>
          <a:p>
            <a:pPr algn="r"/>
            <a:r>
              <a:rPr lang="en-IN" dirty="0" err="1"/>
              <a:t>ByteXL</a:t>
            </a:r>
            <a:endParaRPr lang="en-IN" dirty="0"/>
          </a:p>
        </p:txBody>
      </p:sp>
    </p:spTree>
    <p:extLst>
      <p:ext uri="{BB962C8B-B14F-4D97-AF65-F5344CB8AC3E}">
        <p14:creationId xmlns:p14="http://schemas.microsoft.com/office/powerpoint/2010/main" val="387614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F9DC-0EDC-4FD7-B825-6E32BF5DE027}"/>
              </a:ext>
            </a:extLst>
          </p:cNvPr>
          <p:cNvSpPr>
            <a:spLocks noGrp="1"/>
          </p:cNvSpPr>
          <p:nvPr>
            <p:ph type="title"/>
          </p:nvPr>
        </p:nvSpPr>
        <p:spPr>
          <a:xfrm>
            <a:off x="838200" y="336845"/>
            <a:ext cx="10515600" cy="511568"/>
          </a:xfrm>
        </p:spPr>
        <p:txBody>
          <a:bodyPr>
            <a:normAutofit/>
          </a:bodyPr>
          <a:lstStyle/>
          <a:p>
            <a:r>
              <a:rPr lang="en-IN" sz="2800" b="1" dirty="0">
                <a:latin typeface="+mn-lt"/>
              </a:rPr>
              <a:t>Problem Statements 1</a:t>
            </a:r>
          </a:p>
        </p:txBody>
      </p:sp>
      <p:sp>
        <p:nvSpPr>
          <p:cNvPr id="3" name="Content Placeholder 2">
            <a:extLst>
              <a:ext uri="{FF2B5EF4-FFF2-40B4-BE49-F238E27FC236}">
                <a16:creationId xmlns:a16="http://schemas.microsoft.com/office/drawing/2014/main" id="{1A961CD4-B17C-4CD2-A7F4-B0F6195CBE54}"/>
              </a:ext>
            </a:extLst>
          </p:cNvPr>
          <p:cNvSpPr>
            <a:spLocks noGrp="1"/>
          </p:cNvSpPr>
          <p:nvPr>
            <p:ph idx="1"/>
          </p:nvPr>
        </p:nvSpPr>
        <p:spPr>
          <a:xfrm>
            <a:off x="838200" y="1008675"/>
            <a:ext cx="10515600" cy="5168291"/>
          </a:xfrm>
        </p:spPr>
        <p:txBody>
          <a:bodyPr>
            <a:noAutofit/>
          </a:bodyPr>
          <a:lstStyle/>
          <a:p>
            <a:pPr marL="0" indent="0">
              <a:buNone/>
            </a:pPr>
            <a:r>
              <a:rPr lang="en-US" dirty="0"/>
              <a:t>A video player plays a game in which the character competes in a hurdle race. Hurdles are of varying heights, and the characters have a maximum height they can jump. There is a magic potion they can take that will increase their maximum jump height by unit for each dose. How many doses of the potion must the character take to be able to jump all of the hurdles. If the character can already clear all of the hurdles, return</a:t>
            </a:r>
            <a:br>
              <a:rPr lang="en-US" dirty="0"/>
            </a:br>
            <a:br>
              <a:rPr lang="en-US" dirty="0"/>
            </a:br>
            <a:r>
              <a:rPr lang="en-US" dirty="0"/>
              <a:t>Example</a:t>
            </a:r>
            <a:br>
              <a:rPr lang="en-US" dirty="0"/>
            </a:br>
            <a:r>
              <a:rPr lang="en-US" i="1" dirty="0"/>
              <a:t>height = [1, 2, 3, 3, 2]</a:t>
            </a:r>
            <a:br>
              <a:rPr lang="en-US" i="1" dirty="0"/>
            </a:br>
            <a:r>
              <a:rPr lang="en-US" i="1" dirty="0"/>
              <a:t>k = 1</a:t>
            </a:r>
            <a:br>
              <a:rPr lang="en-US" i="1" dirty="0"/>
            </a:br>
            <a:br>
              <a:rPr lang="en-US" i="1" dirty="0"/>
            </a:br>
            <a:r>
              <a:rPr lang="en-US" dirty="0"/>
              <a:t>The character can jump 1 unit high initially and must take 3- 1 = 2 doses of potion to be able to jump all of the hurdles.</a:t>
            </a:r>
            <a:br>
              <a:rPr lang="en-US" dirty="0"/>
            </a:br>
            <a:br>
              <a:rPr lang="en-US" dirty="0"/>
            </a:br>
            <a:endParaRPr lang="en-IN" dirty="0"/>
          </a:p>
        </p:txBody>
      </p:sp>
      <p:cxnSp>
        <p:nvCxnSpPr>
          <p:cNvPr id="5" name="Straight Connector 4">
            <a:extLst>
              <a:ext uri="{FF2B5EF4-FFF2-40B4-BE49-F238E27FC236}">
                <a16:creationId xmlns:a16="http://schemas.microsoft.com/office/drawing/2014/main" id="{6B1717BA-EE3D-4DBF-922F-7E549F383BCB}"/>
              </a:ext>
            </a:extLst>
          </p:cNvPr>
          <p:cNvCxnSpPr/>
          <p:nvPr/>
        </p:nvCxnSpPr>
        <p:spPr>
          <a:xfrm>
            <a:off x="838200" y="848412"/>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18751078-0465-436C-BFBC-8D496A2B4ADC}"/>
              </a:ext>
            </a:extLst>
          </p:cNvPr>
          <p:cNvPicPr>
            <a:picLocks noChangeAspect="1"/>
          </p:cNvPicPr>
          <p:nvPr/>
        </p:nvPicPr>
        <p:blipFill>
          <a:blip r:embed="rId2"/>
          <a:stretch>
            <a:fillRect/>
          </a:stretch>
        </p:blipFill>
        <p:spPr>
          <a:xfrm>
            <a:off x="10858313" y="161905"/>
            <a:ext cx="1095401" cy="416380"/>
          </a:xfrm>
          <a:prstGeom prst="rect">
            <a:avLst/>
          </a:prstGeom>
        </p:spPr>
      </p:pic>
    </p:spTree>
    <p:extLst>
      <p:ext uri="{BB962C8B-B14F-4D97-AF65-F5344CB8AC3E}">
        <p14:creationId xmlns:p14="http://schemas.microsoft.com/office/powerpoint/2010/main" val="339258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F9DC-0EDC-4FD7-B825-6E32BF5DE027}"/>
              </a:ext>
            </a:extLst>
          </p:cNvPr>
          <p:cNvSpPr>
            <a:spLocks noGrp="1"/>
          </p:cNvSpPr>
          <p:nvPr>
            <p:ph type="title"/>
          </p:nvPr>
        </p:nvSpPr>
        <p:spPr>
          <a:xfrm>
            <a:off x="838200" y="336845"/>
            <a:ext cx="10515600" cy="511568"/>
          </a:xfrm>
        </p:spPr>
        <p:txBody>
          <a:bodyPr>
            <a:normAutofit/>
          </a:bodyPr>
          <a:lstStyle/>
          <a:p>
            <a:r>
              <a:rPr lang="en-IN" sz="2800" b="1" dirty="0">
                <a:latin typeface="+mn-lt"/>
              </a:rPr>
              <a:t>Problem Statements 1</a:t>
            </a:r>
          </a:p>
        </p:txBody>
      </p:sp>
      <p:sp>
        <p:nvSpPr>
          <p:cNvPr id="3" name="Content Placeholder 2">
            <a:extLst>
              <a:ext uri="{FF2B5EF4-FFF2-40B4-BE49-F238E27FC236}">
                <a16:creationId xmlns:a16="http://schemas.microsoft.com/office/drawing/2014/main" id="{1A961CD4-B17C-4CD2-A7F4-B0F6195CBE54}"/>
              </a:ext>
            </a:extLst>
          </p:cNvPr>
          <p:cNvSpPr>
            <a:spLocks noGrp="1"/>
          </p:cNvSpPr>
          <p:nvPr>
            <p:ph idx="1"/>
          </p:nvPr>
        </p:nvSpPr>
        <p:spPr>
          <a:xfrm>
            <a:off x="838200" y="1008675"/>
            <a:ext cx="10515600" cy="5168291"/>
          </a:xfrm>
        </p:spPr>
        <p:txBody>
          <a:bodyPr>
            <a:noAutofit/>
          </a:bodyPr>
          <a:lstStyle/>
          <a:p>
            <a:pPr marL="0" indent="0">
              <a:buNone/>
            </a:pPr>
            <a:r>
              <a:rPr lang="en-US" sz="2200" dirty="0"/>
              <a:t>Function Description:</a:t>
            </a:r>
            <a:br>
              <a:rPr lang="en-US" sz="2200" dirty="0"/>
            </a:br>
            <a:r>
              <a:rPr lang="en-US" sz="2200" dirty="0"/>
              <a:t>	Create the </a:t>
            </a:r>
            <a:r>
              <a:rPr lang="en-US" sz="2200" dirty="0" err="1"/>
              <a:t>hurdleRace</a:t>
            </a:r>
            <a:r>
              <a:rPr lang="en-US" sz="2200" dirty="0"/>
              <a:t> function.</a:t>
            </a:r>
            <a:br>
              <a:rPr lang="en-US" sz="2200" dirty="0"/>
            </a:br>
            <a:br>
              <a:rPr lang="en-US" sz="2200" dirty="0"/>
            </a:br>
            <a:r>
              <a:rPr lang="en-US" sz="2200" dirty="0" err="1"/>
              <a:t>hurdleRace</a:t>
            </a:r>
            <a:r>
              <a:rPr lang="en-US" sz="2200" dirty="0"/>
              <a:t> has the following parameter(s):</a:t>
            </a:r>
            <a:br>
              <a:rPr lang="en-US" sz="2200" dirty="0"/>
            </a:br>
            <a:br>
              <a:rPr lang="en-US" sz="2200" dirty="0"/>
            </a:br>
            <a:r>
              <a:rPr lang="en-US" sz="2200" dirty="0"/>
              <a:t>    int k: the height the character can jump naturally</a:t>
            </a:r>
            <a:br>
              <a:rPr lang="en-US" sz="2200" dirty="0"/>
            </a:br>
            <a:r>
              <a:rPr lang="en-US" sz="2200" dirty="0"/>
              <a:t>    int height[n]: the heights of each hurdle</a:t>
            </a:r>
            <a:br>
              <a:rPr lang="en-US" sz="2200" dirty="0"/>
            </a:br>
            <a:br>
              <a:rPr lang="en-US" sz="2200" dirty="0"/>
            </a:br>
            <a:r>
              <a:rPr lang="en-US" sz="2200" dirty="0"/>
              <a:t>Returns:</a:t>
            </a:r>
            <a:br>
              <a:rPr lang="en-US" sz="2200" dirty="0"/>
            </a:br>
            <a:r>
              <a:rPr lang="en-US" sz="2200" dirty="0"/>
              <a:t>    int: the minimum number of doses required, always  0 or more</a:t>
            </a:r>
            <a:br>
              <a:rPr lang="en-US" sz="2200" dirty="0"/>
            </a:br>
            <a:br>
              <a:rPr lang="en-US" sz="2200" dirty="0"/>
            </a:br>
            <a:r>
              <a:rPr lang="en-US" sz="2200" dirty="0"/>
              <a:t>Sample Input:</a:t>
            </a:r>
            <a:br>
              <a:rPr lang="en-US" sz="2200" dirty="0"/>
            </a:br>
            <a:br>
              <a:rPr lang="en-US" sz="2200" dirty="0"/>
            </a:br>
            <a:r>
              <a:rPr lang="en-US" sz="2200" dirty="0"/>
              <a:t>5 4</a:t>
            </a:r>
            <a:br>
              <a:rPr lang="en-US" sz="2200" dirty="0"/>
            </a:br>
            <a:r>
              <a:rPr lang="en-US" sz="2200" dirty="0"/>
              <a:t>1 6 3 5 2</a:t>
            </a:r>
            <a:br>
              <a:rPr lang="en-US" sz="2200" dirty="0"/>
            </a:br>
            <a:br>
              <a:rPr lang="en-US" sz="2200" dirty="0"/>
            </a:br>
            <a:r>
              <a:rPr lang="en-US" sz="2200" dirty="0"/>
              <a:t>Sample Output</a:t>
            </a:r>
            <a:br>
              <a:rPr lang="en-US" sz="2200" dirty="0"/>
            </a:br>
            <a:br>
              <a:rPr lang="en-US" sz="2200" dirty="0"/>
            </a:br>
            <a:r>
              <a:rPr lang="en-US" sz="2200" dirty="0"/>
              <a:t>2</a:t>
            </a:r>
            <a:endParaRPr lang="en-IN" sz="2200" dirty="0"/>
          </a:p>
        </p:txBody>
      </p:sp>
      <p:cxnSp>
        <p:nvCxnSpPr>
          <p:cNvPr id="5" name="Straight Connector 4">
            <a:extLst>
              <a:ext uri="{FF2B5EF4-FFF2-40B4-BE49-F238E27FC236}">
                <a16:creationId xmlns:a16="http://schemas.microsoft.com/office/drawing/2014/main" id="{6B1717BA-EE3D-4DBF-922F-7E549F383BCB}"/>
              </a:ext>
            </a:extLst>
          </p:cNvPr>
          <p:cNvCxnSpPr/>
          <p:nvPr/>
        </p:nvCxnSpPr>
        <p:spPr>
          <a:xfrm>
            <a:off x="838200" y="848412"/>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76002287-AC65-47B3-960E-8CB09C0EDC06}"/>
              </a:ext>
            </a:extLst>
          </p:cNvPr>
          <p:cNvPicPr>
            <a:picLocks noChangeAspect="1"/>
          </p:cNvPicPr>
          <p:nvPr/>
        </p:nvPicPr>
        <p:blipFill>
          <a:blip r:embed="rId3"/>
          <a:stretch>
            <a:fillRect/>
          </a:stretch>
        </p:blipFill>
        <p:spPr>
          <a:xfrm>
            <a:off x="10858313" y="161905"/>
            <a:ext cx="1095401" cy="416380"/>
          </a:xfrm>
          <a:prstGeom prst="rect">
            <a:avLst/>
          </a:prstGeom>
        </p:spPr>
      </p:pic>
    </p:spTree>
    <p:extLst>
      <p:ext uri="{BB962C8B-B14F-4D97-AF65-F5344CB8AC3E}">
        <p14:creationId xmlns:p14="http://schemas.microsoft.com/office/powerpoint/2010/main" val="372397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F9DC-0EDC-4FD7-B825-6E32BF5DE027}"/>
              </a:ext>
            </a:extLst>
          </p:cNvPr>
          <p:cNvSpPr>
            <a:spLocks noGrp="1"/>
          </p:cNvSpPr>
          <p:nvPr>
            <p:ph type="title"/>
          </p:nvPr>
        </p:nvSpPr>
        <p:spPr>
          <a:xfrm>
            <a:off x="838200" y="336845"/>
            <a:ext cx="10515600" cy="511568"/>
          </a:xfrm>
        </p:spPr>
        <p:txBody>
          <a:bodyPr>
            <a:normAutofit/>
          </a:bodyPr>
          <a:lstStyle/>
          <a:p>
            <a:r>
              <a:rPr lang="en-IN" sz="2800" b="1" dirty="0">
                <a:latin typeface="+mn-lt"/>
              </a:rPr>
              <a:t>2. Max Consecutive Ones</a:t>
            </a:r>
          </a:p>
        </p:txBody>
      </p:sp>
      <p:sp>
        <p:nvSpPr>
          <p:cNvPr id="3" name="Content Placeholder 2">
            <a:extLst>
              <a:ext uri="{FF2B5EF4-FFF2-40B4-BE49-F238E27FC236}">
                <a16:creationId xmlns:a16="http://schemas.microsoft.com/office/drawing/2014/main" id="{1A961CD4-B17C-4CD2-A7F4-B0F6195CBE54}"/>
              </a:ext>
            </a:extLst>
          </p:cNvPr>
          <p:cNvSpPr>
            <a:spLocks noGrp="1"/>
          </p:cNvSpPr>
          <p:nvPr>
            <p:ph idx="1"/>
          </p:nvPr>
        </p:nvSpPr>
        <p:spPr>
          <a:xfrm>
            <a:off x="838200" y="1008675"/>
            <a:ext cx="10515600" cy="5168291"/>
          </a:xfrm>
        </p:spPr>
        <p:txBody>
          <a:bodyPr>
            <a:noAutofit/>
          </a:bodyPr>
          <a:lstStyle/>
          <a:p>
            <a:pPr marL="0" indent="0">
              <a:buNone/>
            </a:pPr>
            <a:r>
              <a:rPr lang="en-US" dirty="0"/>
              <a:t>Given a binary array </a:t>
            </a:r>
            <a:r>
              <a:rPr lang="en-US" dirty="0" err="1"/>
              <a:t>nums</a:t>
            </a:r>
            <a:r>
              <a:rPr lang="en-US" dirty="0"/>
              <a:t>, return the maximum number of consecutive 1's in the array.</a:t>
            </a:r>
          </a:p>
          <a:p>
            <a:pPr marL="0" indent="0">
              <a:buNone/>
            </a:pPr>
            <a:r>
              <a:rPr lang="en-US" b="1" dirty="0"/>
              <a:t>Example 1:</a:t>
            </a:r>
          </a:p>
          <a:p>
            <a:pPr marL="0" indent="0">
              <a:buNone/>
            </a:pPr>
            <a:r>
              <a:rPr lang="en-US" dirty="0"/>
              <a:t>Input: </a:t>
            </a:r>
            <a:r>
              <a:rPr lang="en-US" dirty="0" err="1"/>
              <a:t>nums</a:t>
            </a:r>
            <a:r>
              <a:rPr lang="en-US" dirty="0"/>
              <a:t> = [1,1,0,1,1,1]</a:t>
            </a:r>
          </a:p>
          <a:p>
            <a:pPr marL="0" indent="0">
              <a:buNone/>
            </a:pPr>
            <a:r>
              <a:rPr lang="en-US" dirty="0"/>
              <a:t>Output: 3</a:t>
            </a:r>
          </a:p>
          <a:p>
            <a:pPr marL="0" indent="0">
              <a:buNone/>
            </a:pPr>
            <a:r>
              <a:rPr lang="en-US" dirty="0"/>
              <a:t>Explanation: The first two digits or the last three digits are consecutive 1s. The maximum number of consecutive 1s is 3.</a:t>
            </a:r>
          </a:p>
          <a:p>
            <a:pPr marL="0" indent="0">
              <a:buNone/>
            </a:pPr>
            <a:r>
              <a:rPr lang="en-US" b="1" dirty="0"/>
              <a:t>Example 2:</a:t>
            </a:r>
          </a:p>
          <a:p>
            <a:pPr marL="0" indent="0">
              <a:buNone/>
            </a:pPr>
            <a:r>
              <a:rPr lang="en-US" dirty="0"/>
              <a:t>Input: </a:t>
            </a:r>
            <a:r>
              <a:rPr lang="en-US" dirty="0" err="1"/>
              <a:t>nums</a:t>
            </a:r>
            <a:r>
              <a:rPr lang="en-US" dirty="0"/>
              <a:t> = [1,0,1,1,0,1]</a:t>
            </a:r>
          </a:p>
          <a:p>
            <a:pPr marL="0" indent="0">
              <a:buNone/>
            </a:pPr>
            <a:r>
              <a:rPr lang="en-US" dirty="0"/>
              <a:t>Output: 2</a:t>
            </a:r>
          </a:p>
          <a:p>
            <a:pPr marL="0" indent="0">
              <a:buNone/>
            </a:pPr>
            <a:r>
              <a:rPr lang="en-US" b="1" dirty="0"/>
              <a:t>Constraints:</a:t>
            </a:r>
          </a:p>
          <a:p>
            <a:pPr marL="0" indent="0">
              <a:buNone/>
            </a:pPr>
            <a:r>
              <a:rPr lang="en-US" dirty="0"/>
              <a:t>1 &lt;= </a:t>
            </a:r>
            <a:r>
              <a:rPr lang="en-US" dirty="0" err="1"/>
              <a:t>nums.length</a:t>
            </a:r>
            <a:r>
              <a:rPr lang="en-US" dirty="0"/>
              <a:t> &lt;= 105</a:t>
            </a:r>
          </a:p>
          <a:p>
            <a:pPr marL="0" indent="0">
              <a:buNone/>
            </a:pPr>
            <a:r>
              <a:rPr lang="en-US" dirty="0" err="1"/>
              <a:t>nums</a:t>
            </a:r>
            <a:r>
              <a:rPr lang="en-US" dirty="0"/>
              <a:t>[</a:t>
            </a:r>
            <a:r>
              <a:rPr lang="en-US" dirty="0" err="1"/>
              <a:t>i</a:t>
            </a:r>
            <a:r>
              <a:rPr lang="en-US" dirty="0"/>
              <a:t>] is either 0 or 1.</a:t>
            </a:r>
            <a:endParaRPr lang="en-IN" dirty="0"/>
          </a:p>
        </p:txBody>
      </p:sp>
      <p:cxnSp>
        <p:nvCxnSpPr>
          <p:cNvPr id="5" name="Straight Connector 4">
            <a:extLst>
              <a:ext uri="{FF2B5EF4-FFF2-40B4-BE49-F238E27FC236}">
                <a16:creationId xmlns:a16="http://schemas.microsoft.com/office/drawing/2014/main" id="{6B1717BA-EE3D-4DBF-922F-7E549F383BCB}"/>
              </a:ext>
            </a:extLst>
          </p:cNvPr>
          <p:cNvCxnSpPr/>
          <p:nvPr/>
        </p:nvCxnSpPr>
        <p:spPr>
          <a:xfrm>
            <a:off x="838200" y="848412"/>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18751078-0465-436C-BFBC-8D496A2B4ADC}"/>
              </a:ext>
            </a:extLst>
          </p:cNvPr>
          <p:cNvPicPr>
            <a:picLocks noChangeAspect="1"/>
          </p:cNvPicPr>
          <p:nvPr/>
        </p:nvPicPr>
        <p:blipFill>
          <a:blip r:embed="rId3"/>
          <a:stretch>
            <a:fillRect/>
          </a:stretch>
        </p:blipFill>
        <p:spPr>
          <a:xfrm>
            <a:off x="10858313" y="161905"/>
            <a:ext cx="1095401" cy="416380"/>
          </a:xfrm>
          <a:prstGeom prst="rect">
            <a:avLst/>
          </a:prstGeom>
        </p:spPr>
      </p:pic>
    </p:spTree>
    <p:extLst>
      <p:ext uri="{BB962C8B-B14F-4D97-AF65-F5344CB8AC3E}">
        <p14:creationId xmlns:p14="http://schemas.microsoft.com/office/powerpoint/2010/main" val="20241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F9DC-0EDC-4FD7-B825-6E32BF5DE027}"/>
              </a:ext>
            </a:extLst>
          </p:cNvPr>
          <p:cNvSpPr>
            <a:spLocks noGrp="1"/>
          </p:cNvSpPr>
          <p:nvPr>
            <p:ph type="title"/>
          </p:nvPr>
        </p:nvSpPr>
        <p:spPr>
          <a:xfrm>
            <a:off x="838200" y="336845"/>
            <a:ext cx="10515600" cy="511568"/>
          </a:xfrm>
        </p:spPr>
        <p:txBody>
          <a:bodyPr>
            <a:noAutofit/>
          </a:bodyPr>
          <a:lstStyle/>
          <a:p>
            <a:r>
              <a:rPr lang="en-IN" sz="2800" b="1" dirty="0">
                <a:latin typeface="+mn-lt"/>
              </a:rPr>
              <a:t>3. </a:t>
            </a:r>
            <a:r>
              <a:rPr lang="en-US" sz="2800" b="1" dirty="0">
                <a:latin typeface="+mn-lt"/>
              </a:rPr>
              <a:t>Count trailing zeroes in factorial of a number</a:t>
            </a:r>
            <a:endParaRPr lang="en-IN" sz="2800" b="1" dirty="0">
              <a:latin typeface="+mn-lt"/>
            </a:endParaRPr>
          </a:p>
        </p:txBody>
      </p:sp>
      <p:sp>
        <p:nvSpPr>
          <p:cNvPr id="3" name="Content Placeholder 2">
            <a:extLst>
              <a:ext uri="{FF2B5EF4-FFF2-40B4-BE49-F238E27FC236}">
                <a16:creationId xmlns:a16="http://schemas.microsoft.com/office/drawing/2014/main" id="{1A961CD4-B17C-4CD2-A7F4-B0F6195CBE54}"/>
              </a:ext>
            </a:extLst>
          </p:cNvPr>
          <p:cNvSpPr>
            <a:spLocks noGrp="1"/>
          </p:cNvSpPr>
          <p:nvPr>
            <p:ph idx="1"/>
          </p:nvPr>
        </p:nvSpPr>
        <p:spPr>
          <a:xfrm>
            <a:off x="838200" y="848412"/>
            <a:ext cx="10515600" cy="5168291"/>
          </a:xfrm>
        </p:spPr>
        <p:txBody>
          <a:bodyPr>
            <a:noAutofit/>
          </a:bodyPr>
          <a:lstStyle/>
          <a:p>
            <a:pPr marL="0" indent="0">
              <a:buNone/>
            </a:pPr>
            <a:r>
              <a:rPr lang="en-US" dirty="0"/>
              <a:t>Given an integer n, write a function that returns count of trailing zeroes in n!. </a:t>
            </a:r>
          </a:p>
          <a:p>
            <a:pPr marL="0" indent="0">
              <a:buNone/>
            </a:pPr>
            <a:r>
              <a:rPr lang="en-US" b="1" dirty="0"/>
              <a:t>Examples : </a:t>
            </a:r>
          </a:p>
          <a:p>
            <a:pPr marL="0" indent="0">
              <a:buNone/>
            </a:pPr>
            <a:r>
              <a:rPr lang="en-US" b="1" dirty="0"/>
              <a:t>Input</a:t>
            </a:r>
            <a:r>
              <a:rPr lang="en-US" dirty="0"/>
              <a:t>: n = 5</a:t>
            </a:r>
          </a:p>
          <a:p>
            <a:pPr marL="0" indent="0">
              <a:buNone/>
            </a:pPr>
            <a:r>
              <a:rPr lang="en-US" b="1" dirty="0"/>
              <a:t>Output</a:t>
            </a:r>
            <a:r>
              <a:rPr lang="en-US" dirty="0"/>
              <a:t>: 1 </a:t>
            </a:r>
          </a:p>
          <a:p>
            <a:pPr marL="0" indent="0">
              <a:buNone/>
            </a:pPr>
            <a:r>
              <a:rPr lang="en-US" dirty="0"/>
              <a:t>Factorial of 5 is 120 which has one trailing 0.</a:t>
            </a:r>
          </a:p>
          <a:p>
            <a:pPr marL="0" indent="0">
              <a:buNone/>
            </a:pPr>
            <a:r>
              <a:rPr lang="en-US" b="1" dirty="0"/>
              <a:t>Input</a:t>
            </a:r>
            <a:r>
              <a:rPr lang="en-US" dirty="0"/>
              <a:t>: n = 20</a:t>
            </a:r>
          </a:p>
          <a:p>
            <a:pPr marL="0" indent="0">
              <a:buNone/>
            </a:pPr>
            <a:r>
              <a:rPr lang="en-US" b="1" dirty="0"/>
              <a:t>Output</a:t>
            </a:r>
            <a:r>
              <a:rPr lang="en-US" dirty="0"/>
              <a:t>: 4</a:t>
            </a:r>
          </a:p>
          <a:p>
            <a:pPr marL="0" indent="0">
              <a:buNone/>
            </a:pPr>
            <a:r>
              <a:rPr lang="en-US" dirty="0"/>
              <a:t>Factorial of 20 is 2432902008176640000 which has</a:t>
            </a:r>
          </a:p>
          <a:p>
            <a:pPr marL="0" indent="0">
              <a:buNone/>
            </a:pPr>
            <a:r>
              <a:rPr lang="en-US" dirty="0"/>
              <a:t>4 trailing zeroes.</a:t>
            </a:r>
          </a:p>
          <a:p>
            <a:pPr marL="0" indent="0">
              <a:buNone/>
            </a:pPr>
            <a:r>
              <a:rPr lang="en-US" b="1" dirty="0"/>
              <a:t>Input</a:t>
            </a:r>
            <a:r>
              <a:rPr lang="en-US" dirty="0"/>
              <a:t>: n = 100</a:t>
            </a:r>
          </a:p>
          <a:p>
            <a:pPr marL="0" indent="0">
              <a:buNone/>
            </a:pPr>
            <a:r>
              <a:rPr lang="en-US" b="1" dirty="0"/>
              <a:t>Output</a:t>
            </a:r>
            <a:r>
              <a:rPr lang="en-US" dirty="0"/>
              <a:t>: 24</a:t>
            </a:r>
            <a:endParaRPr lang="en-IN" dirty="0"/>
          </a:p>
        </p:txBody>
      </p:sp>
      <p:cxnSp>
        <p:nvCxnSpPr>
          <p:cNvPr id="5" name="Straight Connector 4">
            <a:extLst>
              <a:ext uri="{FF2B5EF4-FFF2-40B4-BE49-F238E27FC236}">
                <a16:creationId xmlns:a16="http://schemas.microsoft.com/office/drawing/2014/main" id="{6B1717BA-EE3D-4DBF-922F-7E549F383BCB}"/>
              </a:ext>
            </a:extLst>
          </p:cNvPr>
          <p:cNvCxnSpPr/>
          <p:nvPr/>
        </p:nvCxnSpPr>
        <p:spPr>
          <a:xfrm>
            <a:off x="838200" y="848412"/>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76002287-AC65-47B3-960E-8CB09C0EDC06}"/>
              </a:ext>
            </a:extLst>
          </p:cNvPr>
          <p:cNvPicPr>
            <a:picLocks noChangeAspect="1"/>
          </p:cNvPicPr>
          <p:nvPr/>
        </p:nvPicPr>
        <p:blipFill>
          <a:blip r:embed="rId3"/>
          <a:stretch>
            <a:fillRect/>
          </a:stretch>
        </p:blipFill>
        <p:spPr>
          <a:xfrm>
            <a:off x="10858313" y="161905"/>
            <a:ext cx="1095401" cy="416380"/>
          </a:xfrm>
          <a:prstGeom prst="rect">
            <a:avLst/>
          </a:prstGeom>
        </p:spPr>
      </p:pic>
    </p:spTree>
    <p:extLst>
      <p:ext uri="{BB962C8B-B14F-4D97-AF65-F5344CB8AC3E}">
        <p14:creationId xmlns:p14="http://schemas.microsoft.com/office/powerpoint/2010/main" val="71629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F9DC-0EDC-4FD7-B825-6E32BF5DE027}"/>
              </a:ext>
            </a:extLst>
          </p:cNvPr>
          <p:cNvSpPr>
            <a:spLocks noGrp="1"/>
          </p:cNvSpPr>
          <p:nvPr>
            <p:ph type="title"/>
          </p:nvPr>
        </p:nvSpPr>
        <p:spPr>
          <a:xfrm>
            <a:off x="838200" y="336845"/>
            <a:ext cx="10515600" cy="511568"/>
          </a:xfrm>
        </p:spPr>
        <p:txBody>
          <a:bodyPr>
            <a:noAutofit/>
          </a:bodyPr>
          <a:lstStyle/>
          <a:p>
            <a:r>
              <a:rPr lang="en-IN" sz="2800" b="1" dirty="0">
                <a:latin typeface="+mn-lt"/>
              </a:rPr>
              <a:t>4. </a:t>
            </a:r>
            <a:r>
              <a:rPr lang="en-US" sz="2800" b="1" dirty="0">
                <a:latin typeface="+mn-lt"/>
              </a:rPr>
              <a:t>Minimize the sum of product of two arrays with permutations</a:t>
            </a:r>
            <a:endParaRPr lang="en-IN" sz="2800" b="1" dirty="0">
              <a:latin typeface="+mn-lt"/>
            </a:endParaRPr>
          </a:p>
        </p:txBody>
      </p:sp>
      <p:sp>
        <p:nvSpPr>
          <p:cNvPr id="3" name="Content Placeholder 2">
            <a:extLst>
              <a:ext uri="{FF2B5EF4-FFF2-40B4-BE49-F238E27FC236}">
                <a16:creationId xmlns:a16="http://schemas.microsoft.com/office/drawing/2014/main" id="{1A961CD4-B17C-4CD2-A7F4-B0F6195CBE54}"/>
              </a:ext>
            </a:extLst>
          </p:cNvPr>
          <p:cNvSpPr>
            <a:spLocks noGrp="1"/>
          </p:cNvSpPr>
          <p:nvPr>
            <p:ph idx="1"/>
          </p:nvPr>
        </p:nvSpPr>
        <p:spPr>
          <a:xfrm>
            <a:off x="838200" y="1008675"/>
            <a:ext cx="10515600" cy="5168291"/>
          </a:xfrm>
        </p:spPr>
        <p:txBody>
          <a:bodyPr>
            <a:noAutofit/>
          </a:bodyPr>
          <a:lstStyle/>
          <a:p>
            <a:pPr marL="0" indent="0" algn="just">
              <a:buNone/>
            </a:pPr>
            <a:r>
              <a:rPr lang="en-US" dirty="0"/>
              <a:t>Given two arrays, A and B, of equal size n, the task is to find the minimum value of A[0] * B[0] + A[1] * B[1] +…+ A[n-1] * B[n-1]. Shuffling of elements of arrays A and B is allowed.</a:t>
            </a:r>
          </a:p>
          <a:p>
            <a:pPr marL="0" indent="0" algn="just">
              <a:buNone/>
            </a:pPr>
            <a:r>
              <a:rPr lang="en-US" dirty="0"/>
              <a:t>Examples : </a:t>
            </a:r>
          </a:p>
          <a:p>
            <a:pPr marL="0" indent="0" algn="just">
              <a:buNone/>
            </a:pPr>
            <a:endParaRPr lang="en-US" dirty="0"/>
          </a:p>
          <a:p>
            <a:pPr marL="0" indent="0" algn="just">
              <a:buNone/>
            </a:pPr>
            <a:r>
              <a:rPr lang="en-US" dirty="0"/>
              <a:t>Input : A[] = {3, 1, 1} and B[] = {6, 5, 4}.</a:t>
            </a:r>
          </a:p>
          <a:p>
            <a:pPr marL="0" indent="0" algn="just">
              <a:buNone/>
            </a:pPr>
            <a:r>
              <a:rPr lang="en-US" dirty="0"/>
              <a:t>Output : 23</a:t>
            </a:r>
          </a:p>
          <a:p>
            <a:pPr marL="0" indent="0" algn="just">
              <a:buNone/>
            </a:pPr>
            <a:r>
              <a:rPr lang="en-US" dirty="0"/>
              <a:t>Minimum value of S = 1*6 + 1*5 + 3*4 = 23.</a:t>
            </a:r>
          </a:p>
          <a:p>
            <a:pPr marL="0" indent="0" algn="just">
              <a:buNone/>
            </a:pPr>
            <a:endParaRPr lang="en-US" dirty="0"/>
          </a:p>
          <a:p>
            <a:pPr marL="0" indent="0" algn="just">
              <a:buNone/>
            </a:pPr>
            <a:r>
              <a:rPr lang="en-US" dirty="0"/>
              <a:t>Input : A[] = { 6, 1, 9, 5, 4 } and B[] = { 3, 4, 8, 2, 4 }</a:t>
            </a:r>
          </a:p>
          <a:p>
            <a:pPr marL="0" indent="0" algn="just">
              <a:buNone/>
            </a:pPr>
            <a:r>
              <a:rPr lang="en-US" dirty="0"/>
              <a:t>Output : 80.</a:t>
            </a:r>
          </a:p>
          <a:p>
            <a:pPr marL="0" indent="0" algn="just">
              <a:buNone/>
            </a:pPr>
            <a:r>
              <a:rPr lang="en-US" dirty="0"/>
              <a:t>Minimum value of S = 1*8 + 4*4 + 5*4 + 6*3 + 9*2 = 80.</a:t>
            </a:r>
            <a:endParaRPr lang="en-IN" dirty="0"/>
          </a:p>
        </p:txBody>
      </p:sp>
      <p:cxnSp>
        <p:nvCxnSpPr>
          <p:cNvPr id="5" name="Straight Connector 4">
            <a:extLst>
              <a:ext uri="{FF2B5EF4-FFF2-40B4-BE49-F238E27FC236}">
                <a16:creationId xmlns:a16="http://schemas.microsoft.com/office/drawing/2014/main" id="{6B1717BA-EE3D-4DBF-922F-7E549F383BCB}"/>
              </a:ext>
            </a:extLst>
          </p:cNvPr>
          <p:cNvCxnSpPr/>
          <p:nvPr/>
        </p:nvCxnSpPr>
        <p:spPr>
          <a:xfrm>
            <a:off x="838200" y="848412"/>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76002287-AC65-47B3-960E-8CB09C0EDC06}"/>
              </a:ext>
            </a:extLst>
          </p:cNvPr>
          <p:cNvPicPr>
            <a:picLocks noChangeAspect="1"/>
          </p:cNvPicPr>
          <p:nvPr/>
        </p:nvPicPr>
        <p:blipFill>
          <a:blip r:embed="rId3"/>
          <a:stretch>
            <a:fillRect/>
          </a:stretch>
        </p:blipFill>
        <p:spPr>
          <a:xfrm>
            <a:off x="10858313" y="161905"/>
            <a:ext cx="1095401" cy="416380"/>
          </a:xfrm>
          <a:prstGeom prst="rect">
            <a:avLst/>
          </a:prstGeom>
        </p:spPr>
      </p:pic>
    </p:spTree>
    <p:extLst>
      <p:ext uri="{BB962C8B-B14F-4D97-AF65-F5344CB8AC3E}">
        <p14:creationId xmlns:p14="http://schemas.microsoft.com/office/powerpoint/2010/main" val="27696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1696</TotalTime>
  <Words>856</Words>
  <Application>Microsoft Office PowerPoint</Application>
  <PresentationFormat>Widescreen</PresentationFormat>
  <Paragraphs>92</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Python Problem</vt:lpstr>
      <vt:lpstr>Problem Statements 1</vt:lpstr>
      <vt:lpstr>Problem Statements 1</vt:lpstr>
      <vt:lpstr>2. Max Consecutive Ones</vt:lpstr>
      <vt:lpstr>3. Count trailing zeroes in factorial of a number</vt:lpstr>
      <vt:lpstr>4. Minimize the sum of product of two arrays with permutations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Problem</dc:title>
  <dc:creator>Akhilesh R</dc:creator>
  <cp:lastModifiedBy>Akhilesh R</cp:lastModifiedBy>
  <cp:revision>4</cp:revision>
  <dcterms:created xsi:type="dcterms:W3CDTF">2022-04-24T15:10:02Z</dcterms:created>
  <dcterms:modified xsi:type="dcterms:W3CDTF">2022-04-26T03:42:13Z</dcterms:modified>
</cp:coreProperties>
</file>