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1" r:id="rId4"/>
  </p:sldMasterIdLst>
  <p:notesMasterIdLst>
    <p:notesMasterId r:id="rId32"/>
  </p:notesMasterIdLst>
  <p:handoutMasterIdLst>
    <p:handoutMasterId r:id="rId33"/>
  </p:handoutMasterIdLst>
  <p:sldIdLst>
    <p:sldId id="338" r:id="rId5"/>
    <p:sldId id="262" r:id="rId6"/>
    <p:sldId id="381" r:id="rId7"/>
    <p:sldId id="382" r:id="rId8"/>
    <p:sldId id="383" r:id="rId9"/>
    <p:sldId id="384" r:id="rId10"/>
    <p:sldId id="385" r:id="rId11"/>
    <p:sldId id="386" r:id="rId12"/>
    <p:sldId id="387" r:id="rId13"/>
    <p:sldId id="388" r:id="rId14"/>
    <p:sldId id="389" r:id="rId15"/>
    <p:sldId id="390" r:id="rId16"/>
    <p:sldId id="391" r:id="rId17"/>
    <p:sldId id="392" r:id="rId18"/>
    <p:sldId id="393" r:id="rId19"/>
    <p:sldId id="394" r:id="rId20"/>
    <p:sldId id="395" r:id="rId21"/>
    <p:sldId id="396" r:id="rId22"/>
    <p:sldId id="397" r:id="rId23"/>
    <p:sldId id="398" r:id="rId24"/>
    <p:sldId id="399" r:id="rId25"/>
    <p:sldId id="400" r:id="rId26"/>
    <p:sldId id="401" r:id="rId27"/>
    <p:sldId id="402" r:id="rId28"/>
    <p:sldId id="403" r:id="rId29"/>
    <p:sldId id="379" r:id="rId30"/>
    <p:sldId id="38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7"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559" autoAdjust="0"/>
    <p:restoredTop sz="93348" autoAdjust="0"/>
  </p:normalViewPr>
  <p:slideViewPr>
    <p:cSldViewPr snapToGrid="0">
      <p:cViewPr varScale="1">
        <p:scale>
          <a:sx n="72" d="100"/>
          <a:sy n="72" d="100"/>
        </p:scale>
        <p:origin x="474" y="78"/>
      </p:cViewPr>
      <p:guideLst>
        <p:guide orient="horz" pos="2160"/>
        <p:guide pos="3840"/>
      </p:guideLst>
    </p:cSldViewPr>
  </p:slideViewPr>
  <p:notesTextViewPr>
    <p:cViewPr>
      <p:scale>
        <a:sx n="1" d="1"/>
        <a:sy n="1" d="1"/>
      </p:scale>
      <p:origin x="0" y="0"/>
    </p:cViewPr>
  </p:notesTextViewPr>
  <p:notesViewPr>
    <p:cSldViewPr snapToGrid="0" showGuides="1">
      <p:cViewPr varScale="1">
        <p:scale>
          <a:sx n="60" d="100"/>
          <a:sy n="60" d="100"/>
        </p:scale>
        <p:origin x="2438"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B08916B-8145-4DD4-A4F0-4944307B25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E8868C6-14E0-456B-8627-6ED3D5EA25F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37BDEB-D08A-4BCC-82C3-65677B6346BB}" type="datetimeFigureOut">
              <a:rPr lang="en-US" smtClean="0"/>
              <a:pPr/>
              <a:t>2/24/2022</a:t>
            </a:fld>
            <a:endParaRPr lang="en-US"/>
          </a:p>
        </p:txBody>
      </p:sp>
      <p:sp>
        <p:nvSpPr>
          <p:cNvPr id="4" name="Footer Placeholder 3">
            <a:extLst>
              <a:ext uri="{FF2B5EF4-FFF2-40B4-BE49-F238E27FC236}">
                <a16:creationId xmlns:a16="http://schemas.microsoft.com/office/drawing/2014/main" id="{420B6480-DE26-42CA-B861-D6EFA45FC7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1DDB9B3-0030-40C0-AFA9-FACA7EA5136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5F12C2-4DB0-4437-81E7-A0C89F24ADC0}" type="slidenum">
              <a:rPr lang="en-US" smtClean="0"/>
              <a:pPr/>
              <a:t>‹#›</a:t>
            </a:fld>
            <a:endParaRPr lang="en-US"/>
          </a:p>
        </p:txBody>
      </p:sp>
    </p:spTree>
    <p:extLst>
      <p:ext uri="{BB962C8B-B14F-4D97-AF65-F5344CB8AC3E}">
        <p14:creationId xmlns:p14="http://schemas.microsoft.com/office/powerpoint/2010/main" val="3515292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182BB-4E27-4552-8EE4-33C8EF731305}" type="datetimeFigureOut">
              <a:rPr lang="en-US" smtClean="0"/>
              <a:pPr/>
              <a:t>2/24/2022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8442E7-1E35-4707-8504-AE37222ED57D}" type="slidenum">
              <a:rPr lang="en-US" smtClean="0"/>
              <a:pPr/>
              <a:t>‹#›</a:t>
            </a:fld>
            <a:endParaRPr lang="en-US"/>
          </a:p>
        </p:txBody>
      </p:sp>
    </p:spTree>
    <p:extLst>
      <p:ext uri="{BB962C8B-B14F-4D97-AF65-F5344CB8AC3E}">
        <p14:creationId xmlns:p14="http://schemas.microsoft.com/office/powerpoint/2010/main" val="2471682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7: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p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7: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D291B17-9318-49DB-B28B-6E5994AE9581}" type="datetime1">
              <a:rPr lang="en-US" smtClean="0"/>
              <a:pPr/>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
        <p:nvSpPr>
          <p:cNvPr id="7" name="Rectangle 1">
            <a:extLst>
              <a:ext uri="{FF2B5EF4-FFF2-40B4-BE49-F238E27FC236}">
                <a16:creationId xmlns:a16="http://schemas.microsoft.com/office/drawing/2014/main" id="{02E2E4D7-3165-4385-8743-FBF236EF2692}"/>
              </a:ext>
            </a:extLst>
          </p:cNvPr>
          <p:cNvSpPr/>
          <p:nvPr userDrawn="1"/>
        </p:nvSpPr>
        <p:spPr>
          <a:xfrm>
            <a:off x="109259" y="456433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291B17-9318-49DB-B28B-6E5994AE9581}" type="datetime1">
              <a:rPr lang="en-US" smtClean="0"/>
              <a:pPr/>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291B17-9318-49DB-B28B-6E5994AE9581}" type="datetime1">
              <a:rPr lang="en-US" smtClean="0"/>
              <a:pPr/>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1194" y="1956391"/>
            <a:ext cx="3863216" cy="4467523"/>
          </a:xfrm>
        </p:spPr>
        <p:txBody>
          <a:bodyPr anchor="t">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93599" y="1956391"/>
            <a:ext cx="6917210" cy="446752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
        <p:nvSpPr>
          <p:cNvPr id="8" name="Title 1">
            <a:extLst>
              <a:ext uri="{FF2B5EF4-FFF2-40B4-BE49-F238E27FC236}">
                <a16:creationId xmlns:a16="http://schemas.microsoft.com/office/drawing/2014/main" id="{4C75DA6C-B626-714A-8BBC-6FDDB6BE4083}"/>
              </a:ext>
            </a:extLst>
          </p:cNvPr>
          <p:cNvSpPr>
            <a:spLocks noGrp="1"/>
          </p:cNvSpPr>
          <p:nvPr>
            <p:ph type="title"/>
          </p:nvPr>
        </p:nvSpPr>
        <p:spPr>
          <a:xfrm>
            <a:off x="581192" y="702156"/>
            <a:ext cx="11029616" cy="740156"/>
          </a:xfrm>
        </p:spPr>
        <p:txBody>
          <a:bodyPr anchor="t">
            <a:normAutofit/>
          </a:bodyPr>
          <a:lstStyle>
            <a:lvl1pPr>
              <a:defRPr sz="3400"/>
            </a:lvl1pPr>
          </a:lstStyle>
          <a:p>
            <a:r>
              <a:rPr lang="en-US"/>
              <a:t>Click to edit Master title style</a:t>
            </a:r>
            <a:endParaRPr lang="en-US" dirty="0"/>
          </a:p>
        </p:txBody>
      </p:sp>
      <p:sp>
        <p:nvSpPr>
          <p:cNvPr id="9" name="Rectangle 1">
            <a:extLst>
              <a:ext uri="{FF2B5EF4-FFF2-40B4-BE49-F238E27FC236}">
                <a16:creationId xmlns:a16="http://schemas.microsoft.com/office/drawing/2014/main" id="{72B4D55A-70C8-E04B-B7E3-3355A1131891}"/>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23016606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81192" y="2847885"/>
            <a:ext cx="4757482" cy="557784"/>
          </a:xfrm>
        </p:spPr>
        <p:txBody>
          <a:bodyPr anchor="ctr">
            <a:noAutofit/>
          </a:bodyPr>
          <a:lstStyle>
            <a:lvl1pPr marL="0" indent="0" algn="ctr">
              <a:buNone/>
              <a:defRPr sz="28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Title goes here</a:t>
            </a:r>
          </a:p>
        </p:txBody>
      </p:sp>
      <p:sp>
        <p:nvSpPr>
          <p:cNvPr id="4" name="Content Placeholder 3"/>
          <p:cNvSpPr>
            <a:spLocks noGrp="1"/>
          </p:cNvSpPr>
          <p:nvPr>
            <p:ph sz="half" idx="2"/>
          </p:nvPr>
        </p:nvSpPr>
        <p:spPr>
          <a:xfrm>
            <a:off x="581194" y="3523046"/>
            <a:ext cx="4757479" cy="2131499"/>
          </a:xfrm>
        </p:spPr>
        <p:txBody>
          <a:bodyPr anchor="t">
            <a:normAutofit/>
          </a:bodyPr>
          <a:lstStyle>
            <a:lvl1pPr algn="ctr">
              <a:defRPr/>
            </a:lvl1pPr>
            <a:lvl2pPr algn="ctr">
              <a:defRPr/>
            </a:lvl2pPr>
            <a:lvl3pPr algn="ctr">
              <a:defRPr/>
            </a:lvl3pPr>
            <a:lvl4pPr algn="ctr">
              <a:defRPr/>
            </a:lvl4pPr>
            <a:lvl5pPr algn="ct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6604002" y="2847886"/>
            <a:ext cx="4757483" cy="553373"/>
          </a:xfrm>
        </p:spPr>
        <p:txBody>
          <a:bodyPr anchor="ctr">
            <a:noAutofit/>
          </a:bodyPr>
          <a:lstStyle>
            <a:lvl1pPr marL="0" marR="0" indent="0" algn="ctr"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8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Title goes here</a:t>
            </a:r>
          </a:p>
        </p:txBody>
      </p:sp>
      <p:sp>
        <p:nvSpPr>
          <p:cNvPr id="6" name="Content Placeholder 5"/>
          <p:cNvSpPr>
            <a:spLocks noGrp="1"/>
          </p:cNvSpPr>
          <p:nvPr>
            <p:ph sz="quarter" idx="4"/>
          </p:nvPr>
        </p:nvSpPr>
        <p:spPr>
          <a:xfrm>
            <a:off x="6604001" y="3523046"/>
            <a:ext cx="4757484" cy="2131499"/>
          </a:xfrm>
        </p:spPr>
        <p:txBody>
          <a:bodyPr anchor="t">
            <a:normAutofit/>
          </a:bodyPr>
          <a:lstStyle>
            <a:lvl1pPr algn="ctr">
              <a:defRPr/>
            </a:lvl1pPr>
            <a:lvl2pPr algn="ctr">
              <a:defRPr/>
            </a:lvl2pPr>
            <a:lvl3pPr algn="ctr">
              <a:defRPr/>
            </a:lvl3pPr>
            <a:lvl4pPr algn="ctr">
              <a:defRPr/>
            </a:lvl4pPr>
            <a:lvl5pPr algn="ct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2/24/2022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
        <p:nvSpPr>
          <p:cNvPr id="10" name="Title 1">
            <a:extLst>
              <a:ext uri="{FF2B5EF4-FFF2-40B4-BE49-F238E27FC236}">
                <a16:creationId xmlns:a16="http://schemas.microsoft.com/office/drawing/2014/main" id="{73CA278B-C101-7F4E-B11A-7B91B0C8E60A}"/>
              </a:ext>
            </a:extLst>
          </p:cNvPr>
          <p:cNvSpPr>
            <a:spLocks noGrp="1"/>
          </p:cNvSpPr>
          <p:nvPr>
            <p:ph type="title"/>
          </p:nvPr>
        </p:nvSpPr>
        <p:spPr>
          <a:xfrm>
            <a:off x="581192" y="702156"/>
            <a:ext cx="11029616" cy="740156"/>
          </a:xfrm>
        </p:spPr>
        <p:txBody>
          <a:bodyPr anchor="t">
            <a:normAutofit/>
          </a:bodyPr>
          <a:lstStyle>
            <a:lvl1pPr>
              <a:defRPr sz="3400"/>
            </a:lvl1pPr>
          </a:lstStyle>
          <a:p>
            <a:r>
              <a:rPr lang="en-US"/>
              <a:t>Click to edit Master title style</a:t>
            </a:r>
            <a:endParaRPr lang="en-US" dirty="0"/>
          </a:p>
        </p:txBody>
      </p:sp>
      <p:sp>
        <p:nvSpPr>
          <p:cNvPr id="11" name="Rectangle 1">
            <a:extLst>
              <a:ext uri="{FF2B5EF4-FFF2-40B4-BE49-F238E27FC236}">
                <a16:creationId xmlns:a16="http://schemas.microsoft.com/office/drawing/2014/main" id="{FE5F6035-AACE-6847-8AF4-EB3C4D79EE95}"/>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grpSp>
        <p:nvGrpSpPr>
          <p:cNvPr id="13" name="Group 12">
            <a:extLst>
              <a:ext uri="{FF2B5EF4-FFF2-40B4-BE49-F238E27FC236}">
                <a16:creationId xmlns:a16="http://schemas.microsoft.com/office/drawing/2014/main" id="{7D914FC0-3771-6041-9E7C-1C624C85A803}"/>
              </a:ext>
            </a:extLst>
          </p:cNvPr>
          <p:cNvGrpSpPr/>
          <p:nvPr userDrawn="1"/>
        </p:nvGrpSpPr>
        <p:grpSpPr>
          <a:xfrm>
            <a:off x="5463336" y="2250891"/>
            <a:ext cx="1016001" cy="3839220"/>
            <a:chOff x="5510085" y="2250891"/>
            <a:chExt cx="1016001" cy="3839220"/>
          </a:xfrm>
        </p:grpSpPr>
        <p:cxnSp>
          <p:nvCxnSpPr>
            <p:cNvPr id="14" name="Straight Connector 13">
              <a:extLst>
                <a:ext uri="{FF2B5EF4-FFF2-40B4-BE49-F238E27FC236}">
                  <a16:creationId xmlns:a16="http://schemas.microsoft.com/office/drawing/2014/main" id="{0AED3128-974C-7F4B-BF36-A3836D1725F6}"/>
                </a:ext>
              </a:extLst>
            </p:cNvPr>
            <p:cNvCxnSpPr/>
            <p:nvPr/>
          </p:nvCxnSpPr>
          <p:spPr>
            <a:xfrm>
              <a:off x="6018085" y="2340176"/>
              <a:ext cx="0" cy="37499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
              <a:extLst>
                <a:ext uri="{FF2B5EF4-FFF2-40B4-BE49-F238E27FC236}">
                  <a16:creationId xmlns:a16="http://schemas.microsoft.com/office/drawing/2014/main" id="{2D2224CB-5DFF-3D4B-816B-1A44228A23EE}"/>
                </a:ext>
              </a:extLst>
            </p:cNvPr>
            <p:cNvSpPr/>
            <p:nvPr/>
          </p:nvSpPr>
          <p:spPr>
            <a:xfrm>
              <a:off x="5510085" y="2250891"/>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r>
                <a:rPr lang="en-US" sz="1600" kern="0" noProof="0">
                  <a:solidFill>
                    <a:srgbClr val="FFFFFF"/>
                  </a:solidFill>
                  <a:latin typeface="Helvetica Light"/>
                  <a:sym typeface="Helvetica Light"/>
                </a:rPr>
                <a:t>VS</a:t>
              </a:r>
            </a:p>
          </p:txBody>
        </p:sp>
      </p:grpSp>
    </p:spTree>
    <p:extLst>
      <p:ext uri="{BB962C8B-B14F-4D97-AF65-F5344CB8AC3E}">
        <p14:creationId xmlns:p14="http://schemas.microsoft.com/office/powerpoint/2010/main" val="33082551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DB4ED54-5B5E-4A04-93D3-5772E3CE3818}" type="datetime1">
              <a:rPr lang="en-US" smtClean="0"/>
              <a:pPr/>
              <a:t>2/24/2022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
        <p:nvSpPr>
          <p:cNvPr id="6" name="Title 1">
            <a:extLst>
              <a:ext uri="{FF2B5EF4-FFF2-40B4-BE49-F238E27FC236}">
                <a16:creationId xmlns:a16="http://schemas.microsoft.com/office/drawing/2014/main" id="{E2F4516B-8A37-894B-82AE-60204E6767D9}"/>
              </a:ext>
            </a:extLst>
          </p:cNvPr>
          <p:cNvSpPr>
            <a:spLocks noGrp="1"/>
          </p:cNvSpPr>
          <p:nvPr>
            <p:ph type="title"/>
          </p:nvPr>
        </p:nvSpPr>
        <p:spPr>
          <a:xfrm>
            <a:off x="581192" y="702156"/>
            <a:ext cx="11029616" cy="740156"/>
          </a:xfrm>
        </p:spPr>
        <p:txBody>
          <a:bodyPr anchor="t">
            <a:normAutofit/>
          </a:bodyPr>
          <a:lstStyle>
            <a:lvl1pPr>
              <a:defRPr sz="3400"/>
            </a:lvl1pPr>
          </a:lstStyle>
          <a:p>
            <a:r>
              <a:rPr lang="en-US"/>
              <a:t>Click to edit Master title style</a:t>
            </a:r>
            <a:endParaRPr lang="en-US" dirty="0"/>
          </a:p>
        </p:txBody>
      </p:sp>
      <p:sp>
        <p:nvSpPr>
          <p:cNvPr id="7" name="Rectangle 1">
            <a:extLst>
              <a:ext uri="{FF2B5EF4-FFF2-40B4-BE49-F238E27FC236}">
                <a16:creationId xmlns:a16="http://schemas.microsoft.com/office/drawing/2014/main" id="{CC16CE43-CB3C-7544-B05B-0A9F706D6FD8}"/>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39701036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and Titl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noProof="0" smtClean="0"/>
              <a:pPr/>
              <a:t>2/24/2022</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pPr/>
              <a:t>‹#›</a:t>
            </a:fld>
            <a:endParaRPr lang="en-US" noProof="0"/>
          </a:p>
        </p:txBody>
      </p:sp>
      <p:sp>
        <p:nvSpPr>
          <p:cNvPr id="6" name="Rectangle 1">
            <a:extLst>
              <a:ext uri="{FF2B5EF4-FFF2-40B4-BE49-F238E27FC236}">
                <a16:creationId xmlns:a16="http://schemas.microsoft.com/office/drawing/2014/main" id="{8640E59D-783A-C149-B212-716E0C4FE00D}"/>
              </a:ext>
            </a:extLst>
          </p:cNvPr>
          <p:cNvSpPr/>
          <p:nvPr userDrawn="1"/>
        </p:nvSpPr>
        <p:spPr>
          <a:xfrm rot="5400000">
            <a:off x="1660484" y="1257302"/>
            <a:ext cx="2540001" cy="25400"/>
          </a:xfrm>
          <a:prstGeom prst="rect">
            <a:avLst/>
          </a:prstGeom>
          <a:solidFill>
            <a:srgbClr val="24282B"/>
          </a:solidFill>
          <a:ln w="12700">
            <a:miter lim="400000"/>
          </a:ln>
        </p:spPr>
        <p:txBody>
          <a:bodyPr lIns="50800" tIns="50800" rIns="50800" bIns="50800" anchor="ctr"/>
          <a:lstStyle/>
          <a:p>
            <a:pPr algn="ctr">
              <a:defRPr sz="3200" spc="0">
                <a:solidFill>
                  <a:srgbClr val="0433FF"/>
                </a:solidFill>
                <a:latin typeface="Helvetica Light"/>
                <a:ea typeface="Helvetica Light"/>
                <a:cs typeface="Helvetica Light"/>
                <a:sym typeface="Helvetica Light"/>
              </a:defRPr>
            </a:pPr>
            <a:endParaRPr lang="en-US" noProof="0"/>
          </a:p>
        </p:txBody>
      </p:sp>
      <p:sp>
        <p:nvSpPr>
          <p:cNvPr id="12" name="Picture Placeholder 11">
            <a:extLst>
              <a:ext uri="{FF2B5EF4-FFF2-40B4-BE49-F238E27FC236}">
                <a16:creationId xmlns:a16="http://schemas.microsoft.com/office/drawing/2014/main" id="{4E9C988F-F5FE-BA4D-BDC5-02CCC5D68FF5}"/>
              </a:ext>
            </a:extLst>
          </p:cNvPr>
          <p:cNvSpPr>
            <a:spLocks noGrp="1"/>
          </p:cNvSpPr>
          <p:nvPr>
            <p:ph type="pic" sz="quarter" idx="13"/>
          </p:nvPr>
        </p:nvSpPr>
        <p:spPr>
          <a:xfrm>
            <a:off x="546100" y="520700"/>
            <a:ext cx="4743450" cy="5816600"/>
          </a:xfrm>
          <a:custGeom>
            <a:avLst/>
            <a:gdLst>
              <a:gd name="connsiteX0" fmla="*/ 0 w 4743450"/>
              <a:gd name="connsiteY0" fmla="*/ 0 h 5816600"/>
              <a:gd name="connsiteX1" fmla="*/ 4743450 w 4743450"/>
              <a:gd name="connsiteY1" fmla="*/ 0 h 5816600"/>
              <a:gd name="connsiteX2" fmla="*/ 4743450 w 4743450"/>
              <a:gd name="connsiteY2" fmla="*/ 285838 h 5816600"/>
              <a:gd name="connsiteX3" fmla="*/ 4406308 w 4743450"/>
              <a:gd name="connsiteY3" fmla="*/ 285838 h 5816600"/>
              <a:gd name="connsiteX4" fmla="*/ 4406308 w 4743450"/>
              <a:gd name="connsiteY4" fmla="*/ 666839 h 5816600"/>
              <a:gd name="connsiteX5" fmla="*/ 4743450 w 4743450"/>
              <a:gd name="connsiteY5" fmla="*/ 666839 h 5816600"/>
              <a:gd name="connsiteX6" fmla="*/ 4743450 w 4743450"/>
              <a:gd name="connsiteY6" fmla="*/ 5816600 h 5816600"/>
              <a:gd name="connsiteX7" fmla="*/ 0 w 4743450"/>
              <a:gd name="connsiteY7" fmla="*/ 5816600 h 581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3450" h="5816600">
                <a:moveTo>
                  <a:pt x="0" y="0"/>
                </a:moveTo>
                <a:lnTo>
                  <a:pt x="4743450" y="0"/>
                </a:lnTo>
                <a:lnTo>
                  <a:pt x="4743450" y="285838"/>
                </a:lnTo>
                <a:lnTo>
                  <a:pt x="4406308" y="285838"/>
                </a:lnTo>
                <a:lnTo>
                  <a:pt x="4406308" y="666839"/>
                </a:lnTo>
                <a:lnTo>
                  <a:pt x="4743450" y="666839"/>
                </a:lnTo>
                <a:lnTo>
                  <a:pt x="4743450" y="5816600"/>
                </a:lnTo>
                <a:lnTo>
                  <a:pt x="0" y="5816600"/>
                </a:lnTo>
                <a:close/>
              </a:path>
            </a:pathLst>
          </a:custGeom>
          <a:solidFill>
            <a:schemeClr val="tx2"/>
          </a:solidFill>
        </p:spPr>
        <p:txBody>
          <a:bodyPr wrap="square">
            <a:noAutofit/>
          </a:bodyPr>
          <a:lstStyle>
            <a:lvl1pPr marL="0" indent="0" algn="ctr">
              <a:buNone/>
              <a:defRPr>
                <a:solidFill>
                  <a:schemeClr val="bg1"/>
                </a:solidFill>
              </a:defRPr>
            </a:lvl1pPr>
          </a:lstStyle>
          <a:p>
            <a:r>
              <a:rPr lang="en-US" noProof="0"/>
              <a:t>Click icon to add picture</a:t>
            </a:r>
          </a:p>
        </p:txBody>
      </p:sp>
      <p:sp>
        <p:nvSpPr>
          <p:cNvPr id="14" name="Rectangle 1">
            <a:extLst>
              <a:ext uri="{FF2B5EF4-FFF2-40B4-BE49-F238E27FC236}">
                <a16:creationId xmlns:a16="http://schemas.microsoft.com/office/drawing/2014/main" id="{4E3F3D93-DB12-4C41-A747-8781702C1204}"/>
              </a:ext>
            </a:extLst>
          </p:cNvPr>
          <p:cNvSpPr/>
          <p:nvPr userDrawn="1"/>
        </p:nvSpPr>
        <p:spPr>
          <a:xfrm>
            <a:off x="4952408" y="806538"/>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16" name="Title 1">
            <a:extLst>
              <a:ext uri="{FF2B5EF4-FFF2-40B4-BE49-F238E27FC236}">
                <a16:creationId xmlns:a16="http://schemas.microsoft.com/office/drawing/2014/main" id="{D6C315ED-F22B-A649-80D5-44A63CE74044}"/>
              </a:ext>
            </a:extLst>
          </p:cNvPr>
          <p:cNvSpPr>
            <a:spLocks noGrp="1"/>
          </p:cNvSpPr>
          <p:nvPr>
            <p:ph type="title" hasCustomPrompt="1"/>
          </p:nvPr>
        </p:nvSpPr>
        <p:spPr>
          <a:xfrm>
            <a:off x="6096000" y="702156"/>
            <a:ext cx="6096000" cy="740156"/>
          </a:xfrm>
        </p:spPr>
        <p:txBody>
          <a:bodyPr anchor="t">
            <a:normAutofit/>
          </a:bodyPr>
          <a:lstStyle>
            <a:lvl1pPr>
              <a:defRPr sz="3400"/>
            </a:lvl1pPr>
          </a:lstStyle>
          <a:p>
            <a:r>
              <a:rPr lang="en-US" noProof="0"/>
              <a:t>TITLE GOES HERE</a:t>
            </a:r>
          </a:p>
        </p:txBody>
      </p:sp>
    </p:spTree>
    <p:extLst>
      <p:ext uri="{BB962C8B-B14F-4D97-AF65-F5344CB8AC3E}">
        <p14:creationId xmlns:p14="http://schemas.microsoft.com/office/powerpoint/2010/main" val="2873204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DD82B9-B8EE-4375-B6FF-88FA6ABB15D9}" type="datetime1">
              <a:rPr lang="en-US" smtClean="0"/>
              <a:pPr/>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
        <p:nvSpPr>
          <p:cNvPr id="7" name="Rectangle 1">
            <a:extLst>
              <a:ext uri="{FF2B5EF4-FFF2-40B4-BE49-F238E27FC236}">
                <a16:creationId xmlns:a16="http://schemas.microsoft.com/office/drawing/2014/main" id="{1B9BF09A-4018-43B4-9161-30B40F735BE0}"/>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
        <p:nvSpPr>
          <p:cNvPr id="7" name="Rectangle 1">
            <a:extLst>
              <a:ext uri="{FF2B5EF4-FFF2-40B4-BE49-F238E27FC236}">
                <a16:creationId xmlns:a16="http://schemas.microsoft.com/office/drawing/2014/main" id="{E22C9299-4F9F-48E4-96E7-1E7139436B33}"/>
              </a:ext>
            </a:extLst>
          </p:cNvPr>
          <p:cNvSpPr/>
          <p:nvPr userDrawn="1"/>
        </p:nvSpPr>
        <p:spPr>
          <a:xfrm>
            <a:off x="109259" y="555202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
        <p:nvSpPr>
          <p:cNvPr id="8" name="Rectangle 1">
            <a:extLst>
              <a:ext uri="{FF2B5EF4-FFF2-40B4-BE49-F238E27FC236}">
                <a16:creationId xmlns:a16="http://schemas.microsoft.com/office/drawing/2014/main" id="{49DA32A8-CC2E-462A-845B-069265763D03}"/>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2/24/2022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
        <p:nvSpPr>
          <p:cNvPr id="10" name="Rectangle 1">
            <a:extLst>
              <a:ext uri="{FF2B5EF4-FFF2-40B4-BE49-F238E27FC236}">
                <a16:creationId xmlns:a16="http://schemas.microsoft.com/office/drawing/2014/main" id="{C335433F-E9EE-4A67-8E8C-05CAD23458AA}"/>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grpSp>
        <p:nvGrpSpPr>
          <p:cNvPr id="11" name="Group 10">
            <a:extLst>
              <a:ext uri="{FF2B5EF4-FFF2-40B4-BE49-F238E27FC236}">
                <a16:creationId xmlns:a16="http://schemas.microsoft.com/office/drawing/2014/main" id="{3A996A49-EE5A-46C5-BD77-63AF28B8579F}"/>
              </a:ext>
            </a:extLst>
          </p:cNvPr>
          <p:cNvGrpSpPr/>
          <p:nvPr userDrawn="1"/>
        </p:nvGrpSpPr>
        <p:grpSpPr>
          <a:xfrm>
            <a:off x="5463336" y="2250891"/>
            <a:ext cx="1016001" cy="3839220"/>
            <a:chOff x="5510085" y="2250891"/>
            <a:chExt cx="1016001" cy="3839220"/>
          </a:xfrm>
        </p:grpSpPr>
        <p:cxnSp>
          <p:nvCxnSpPr>
            <p:cNvPr id="12" name="Straight Connector 11">
              <a:extLst>
                <a:ext uri="{FF2B5EF4-FFF2-40B4-BE49-F238E27FC236}">
                  <a16:creationId xmlns:a16="http://schemas.microsoft.com/office/drawing/2014/main" id="{1EEFB843-FAC4-43D6-916F-FE23145CD059}"/>
                </a:ext>
              </a:extLst>
            </p:cNvPr>
            <p:cNvCxnSpPr/>
            <p:nvPr/>
          </p:nvCxnSpPr>
          <p:spPr>
            <a:xfrm>
              <a:off x="6018085" y="2340176"/>
              <a:ext cx="0" cy="37499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
              <a:extLst>
                <a:ext uri="{FF2B5EF4-FFF2-40B4-BE49-F238E27FC236}">
                  <a16:creationId xmlns:a16="http://schemas.microsoft.com/office/drawing/2014/main" id="{54D8055B-CD92-4FFB-BA4F-8CA60ABA24F5}"/>
                </a:ext>
              </a:extLst>
            </p:cNvPr>
            <p:cNvSpPr/>
            <p:nvPr/>
          </p:nvSpPr>
          <p:spPr>
            <a:xfrm>
              <a:off x="5510085" y="2250891"/>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r>
                <a:rPr lang="en-US" sz="1600" kern="0" noProof="0">
                  <a:solidFill>
                    <a:srgbClr val="FFFFFF"/>
                  </a:solidFill>
                  <a:latin typeface="Helvetica Light"/>
                  <a:sym typeface="Helvetica Light"/>
                </a:rPr>
                <a:t>VS</a:t>
              </a: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2/24/2022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
        <p:nvSpPr>
          <p:cNvPr id="6" name="Rectangle 1">
            <a:extLst>
              <a:ext uri="{FF2B5EF4-FFF2-40B4-BE49-F238E27FC236}">
                <a16:creationId xmlns:a16="http://schemas.microsoft.com/office/drawing/2014/main" id="{FACE8112-52BB-48C2-BCA0-67625571E6CF}"/>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2/24/2022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pPr/>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pPr/>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91B17-9318-49DB-B28B-6E5994AE9581}" type="datetime1">
              <a:rPr lang="en-US" smtClean="0"/>
              <a:pPr/>
              <a:t>2/24/2022</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677" r:id="rId12"/>
    <p:sldLayoutId id="2147483684" r:id="rId13"/>
    <p:sldLayoutId id="2147483678" r:id="rId14"/>
    <p:sldLayoutId id="2147483689" r:id="rId15"/>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0" b="1" dirty="0"/>
          </a:p>
        </p:txBody>
      </p:sp>
      <p:sp>
        <p:nvSpPr>
          <p:cNvPr id="2" name="Title 1">
            <a:extLst>
              <a:ext uri="{FF2B5EF4-FFF2-40B4-BE49-F238E27FC236}">
                <a16:creationId xmlns:a16="http://schemas.microsoft.com/office/drawing/2014/main" id="{CC2CA69D-9764-6F43-A39D-17C946E0EF06}"/>
              </a:ext>
            </a:extLst>
          </p:cNvPr>
          <p:cNvSpPr>
            <a:spLocks noGrp="1"/>
          </p:cNvSpPr>
          <p:nvPr>
            <p:ph type="ctrTitle"/>
          </p:nvPr>
        </p:nvSpPr>
        <p:spPr>
          <a:xfrm>
            <a:off x="6592164" y="1465663"/>
            <a:ext cx="4645250" cy="3512660"/>
          </a:xfrm>
        </p:spPr>
        <p:txBody>
          <a:bodyPr anchor="b">
            <a:normAutofit/>
          </a:bodyPr>
          <a:lstStyle/>
          <a:p>
            <a:pPr algn="l"/>
            <a:r>
              <a:rPr lang="en-US" dirty="0">
                <a:solidFill>
                  <a:schemeClr val="bg1"/>
                </a:solidFill>
              </a:rPr>
              <a:t> </a:t>
            </a:r>
            <a:r>
              <a:rPr lang="en-IN" b="1" dirty="0">
                <a:solidFill>
                  <a:srgbClr val="00B0F0"/>
                </a:solidFill>
              </a:rPr>
              <a:t>Data Structures</a:t>
            </a:r>
            <a:endParaRPr lang="en-US" dirty="0">
              <a:solidFill>
                <a:schemeClr val="accent6"/>
              </a:solidFill>
            </a:endParaRPr>
          </a:p>
        </p:txBody>
      </p:sp>
      <p:sp>
        <p:nvSpPr>
          <p:cNvPr id="25" name="Freeform: Shape 24">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close up of a logo&#10;&#10;Description automatically generated">
            <a:extLst>
              <a:ext uri="{FF2B5EF4-FFF2-40B4-BE49-F238E27FC236}">
                <a16:creationId xmlns:a16="http://schemas.microsoft.com/office/drawing/2014/main" id="{0FEEE0E2-9215-44F2-8C49-FDCF26693FFB}"/>
              </a:ext>
            </a:extLst>
          </p:cNvPr>
          <p:cNvPicPr>
            <a:picLocks noChangeAspect="1"/>
          </p:cNvPicPr>
          <p:nvPr/>
        </p:nvPicPr>
        <p:blipFill>
          <a:blip r:embed="rId2"/>
          <a:stretch>
            <a:fillRect/>
          </a:stretch>
        </p:blipFill>
        <p:spPr>
          <a:xfrm>
            <a:off x="419382" y="1975588"/>
            <a:ext cx="4047843" cy="1538653"/>
          </a:xfrm>
          <a:prstGeom prst="rect">
            <a:avLst/>
          </a:prstGeom>
        </p:spPr>
      </p:pic>
    </p:spTree>
    <p:extLst>
      <p:ext uri="{BB962C8B-B14F-4D97-AF65-F5344CB8AC3E}">
        <p14:creationId xmlns:p14="http://schemas.microsoft.com/office/powerpoint/2010/main" val="217044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21;p7">
            <a:extLst>
              <a:ext uri="{FF2B5EF4-FFF2-40B4-BE49-F238E27FC236}">
                <a16:creationId xmlns:a16="http://schemas.microsoft.com/office/drawing/2014/main" id="{4697967D-378E-44C2-8318-879C6D59945C}"/>
              </a:ext>
            </a:extLst>
          </p:cNvPr>
          <p:cNvSpPr/>
          <p:nvPr/>
        </p:nvSpPr>
        <p:spPr>
          <a:xfrm>
            <a:off x="838080" y="577440"/>
            <a:ext cx="10514520" cy="626400"/>
          </a:xfrm>
          <a:prstGeom prst="rect">
            <a:avLst/>
          </a:prstGeom>
          <a:noFill/>
          <a:ln>
            <a:noFill/>
          </a:ln>
        </p:spPr>
        <p:txBody>
          <a:bodyPr spcFirstLastPara="1" wrap="square" lIns="0" tIns="0" rIns="0" bIns="0" anchor="ctr" anchorCtr="0">
            <a:normAutofit/>
          </a:bodyPr>
          <a:lstStyle/>
          <a:p>
            <a:pPr marL="0" marR="0" lvl="0" indent="0" algn="ctr" rtl="0">
              <a:lnSpc>
                <a:spcPct val="90000"/>
              </a:lnSpc>
              <a:spcBef>
                <a:spcPts val="0"/>
              </a:spcBef>
              <a:spcAft>
                <a:spcPts val="0"/>
              </a:spcAft>
              <a:buNone/>
            </a:pPr>
            <a:r>
              <a:rPr lang="en-US" sz="3000" b="1" dirty="0">
                <a:solidFill>
                  <a:schemeClr val="dk1"/>
                </a:solidFill>
                <a:latin typeface="Calibri"/>
                <a:ea typeface="Calibri"/>
                <a:cs typeface="Calibri"/>
                <a:sym typeface="Calibri"/>
              </a:rPr>
              <a:t>ARRAY MANIPUATION</a:t>
            </a:r>
            <a:endParaRPr lang="en-US" dirty="0"/>
          </a:p>
        </p:txBody>
      </p:sp>
      <p:cxnSp>
        <p:nvCxnSpPr>
          <p:cNvPr id="3" name="Google Shape;222;p7">
            <a:extLst>
              <a:ext uri="{FF2B5EF4-FFF2-40B4-BE49-F238E27FC236}">
                <a16:creationId xmlns:a16="http://schemas.microsoft.com/office/drawing/2014/main" id="{6FD1900C-EE5E-45C6-98B5-C5EC49D86398}"/>
              </a:ext>
            </a:extLst>
          </p:cNvPr>
          <p:cNvCxnSpPr/>
          <p:nvPr/>
        </p:nvCxnSpPr>
        <p:spPr>
          <a:xfrm>
            <a:off x="838200" y="1186774"/>
            <a:ext cx="9964918" cy="17066"/>
          </a:xfrm>
          <a:prstGeom prst="straightConnector1">
            <a:avLst/>
          </a:prstGeom>
          <a:noFill/>
          <a:ln w="25400" cap="flat" cmpd="sng">
            <a:solidFill>
              <a:schemeClr val="dk1"/>
            </a:solidFill>
            <a:prstDash val="solid"/>
            <a:round/>
            <a:headEnd type="none" w="sm" len="sm"/>
            <a:tailEnd type="none" w="sm" len="sm"/>
          </a:ln>
        </p:spPr>
      </p:cxnSp>
      <p:pic>
        <p:nvPicPr>
          <p:cNvPr id="4" name="Picture 3" descr="A close up of a logo&#10;&#10;Description automatically generated">
            <a:extLst>
              <a:ext uri="{FF2B5EF4-FFF2-40B4-BE49-F238E27FC236}">
                <a16:creationId xmlns:a16="http://schemas.microsoft.com/office/drawing/2014/main" id="{94963FD5-4328-42C4-9855-1CC6EF995B7A}"/>
              </a:ext>
            </a:extLst>
          </p:cNvPr>
          <p:cNvPicPr>
            <a:picLocks noChangeAspect="1"/>
          </p:cNvPicPr>
          <p:nvPr/>
        </p:nvPicPr>
        <p:blipFill>
          <a:blip r:embed="rId2"/>
          <a:stretch>
            <a:fillRect/>
          </a:stretch>
        </p:blipFill>
        <p:spPr>
          <a:xfrm>
            <a:off x="10858312" y="190184"/>
            <a:ext cx="1095401" cy="416380"/>
          </a:xfrm>
          <a:prstGeom prst="rect">
            <a:avLst/>
          </a:prstGeom>
        </p:spPr>
      </p:pic>
      <p:sp>
        <p:nvSpPr>
          <p:cNvPr id="7" name="TextBox 6">
            <a:extLst>
              <a:ext uri="{FF2B5EF4-FFF2-40B4-BE49-F238E27FC236}">
                <a16:creationId xmlns:a16="http://schemas.microsoft.com/office/drawing/2014/main" id="{81CBAE67-6F00-4FAB-8039-10A4ED9AB66B}"/>
              </a:ext>
            </a:extLst>
          </p:cNvPr>
          <p:cNvSpPr txBox="1"/>
          <p:nvPr/>
        </p:nvSpPr>
        <p:spPr>
          <a:xfrm>
            <a:off x="602974" y="1244201"/>
            <a:ext cx="10986052" cy="4524315"/>
          </a:xfrm>
          <a:prstGeom prst="rect">
            <a:avLst/>
          </a:prstGeom>
          <a:noFill/>
        </p:spPr>
        <p:txBody>
          <a:bodyPr wrap="square">
            <a:spAutoFit/>
          </a:bodyPr>
          <a:lstStyle/>
          <a:p>
            <a:r>
              <a:rPr lang="en-GB" b="1" i="0" u="sng" dirty="0">
                <a:solidFill>
                  <a:srgbClr val="343434"/>
                </a:solidFill>
                <a:effectLst/>
                <a:latin typeface="roboto" panose="02000000000000000000" pitchFamily="2" charset="0"/>
              </a:rPr>
              <a:t>Problem Statement No. 6</a:t>
            </a:r>
          </a:p>
          <a:p>
            <a:endParaRPr lang="en-GB" b="1" u="sng" dirty="0">
              <a:solidFill>
                <a:srgbClr val="343434"/>
              </a:solidFill>
              <a:latin typeface="roboto" panose="02000000000000000000" pitchFamily="2" charset="0"/>
            </a:endParaRPr>
          </a:p>
          <a:p>
            <a:pPr algn="just"/>
            <a:r>
              <a:rPr lang="en-GB" b="0" i="0" dirty="0">
                <a:solidFill>
                  <a:srgbClr val="343434"/>
                </a:solidFill>
                <a:effectLst/>
                <a:latin typeface="roboto" panose="02000000000000000000" pitchFamily="2" charset="0"/>
              </a:rPr>
              <a:t>There are two banks – Bank A and Bank B. Their interest rates vary. You have received offers from both banks in terms of the annual rate of interest, tenure, and variations of the rate of interest over the entire </a:t>
            </a:r>
            <a:r>
              <a:rPr lang="en-GB" b="0" i="0" dirty="0" err="1">
                <a:solidFill>
                  <a:srgbClr val="343434"/>
                </a:solidFill>
                <a:effectLst/>
                <a:latin typeface="roboto" panose="02000000000000000000" pitchFamily="2" charset="0"/>
              </a:rPr>
              <a:t>tenure.You</a:t>
            </a:r>
            <a:r>
              <a:rPr lang="en-GB" b="0" i="0" dirty="0">
                <a:solidFill>
                  <a:srgbClr val="343434"/>
                </a:solidFill>
                <a:effectLst/>
                <a:latin typeface="roboto" panose="02000000000000000000" pitchFamily="2" charset="0"/>
              </a:rPr>
              <a:t> have to choose the offer which costs you least interest and reject the other. Do the computation and make a wise choice.</a:t>
            </a:r>
          </a:p>
          <a:p>
            <a:pPr algn="just"/>
            <a:r>
              <a:rPr lang="en-GB" b="0" i="0" dirty="0">
                <a:solidFill>
                  <a:srgbClr val="343434"/>
                </a:solidFill>
                <a:effectLst/>
                <a:latin typeface="roboto" panose="02000000000000000000" pitchFamily="2" charset="0"/>
              </a:rPr>
              <a:t>The loan repayment happens at a monthly frequency and Equated Monthly </a:t>
            </a:r>
            <a:r>
              <a:rPr lang="en-GB" b="0" i="0" dirty="0" err="1">
                <a:solidFill>
                  <a:srgbClr val="343434"/>
                </a:solidFill>
                <a:effectLst/>
                <a:latin typeface="roboto" panose="02000000000000000000" pitchFamily="2" charset="0"/>
              </a:rPr>
              <a:t>Installment</a:t>
            </a:r>
            <a:r>
              <a:rPr lang="en-GB" b="0" i="0" dirty="0">
                <a:solidFill>
                  <a:srgbClr val="343434"/>
                </a:solidFill>
                <a:effectLst/>
                <a:latin typeface="roboto" panose="02000000000000000000" pitchFamily="2" charset="0"/>
              </a:rPr>
              <a:t> (EMI) is calculated using the formula given below :</a:t>
            </a:r>
          </a:p>
          <a:p>
            <a:pPr algn="just"/>
            <a:r>
              <a:rPr lang="en-GB" b="0" i="0" dirty="0">
                <a:solidFill>
                  <a:srgbClr val="343434"/>
                </a:solidFill>
                <a:effectLst/>
                <a:latin typeface="roboto" panose="02000000000000000000" pitchFamily="2" charset="0"/>
              </a:rPr>
              <a:t>EMI = </a:t>
            </a:r>
            <a:r>
              <a:rPr lang="en-GB" b="0" i="0" dirty="0" err="1">
                <a:solidFill>
                  <a:srgbClr val="343434"/>
                </a:solidFill>
                <a:effectLst/>
                <a:latin typeface="roboto" panose="02000000000000000000" pitchFamily="2" charset="0"/>
              </a:rPr>
              <a:t>loanAmount</a:t>
            </a:r>
            <a:r>
              <a:rPr lang="en-GB" b="0" i="0" dirty="0">
                <a:solidFill>
                  <a:srgbClr val="343434"/>
                </a:solidFill>
                <a:effectLst/>
                <a:latin typeface="roboto" panose="02000000000000000000" pitchFamily="2" charset="0"/>
              </a:rPr>
              <a:t> * </a:t>
            </a:r>
            <a:r>
              <a:rPr lang="en-GB" b="0" i="0" dirty="0" err="1">
                <a:solidFill>
                  <a:srgbClr val="343434"/>
                </a:solidFill>
                <a:effectLst/>
                <a:latin typeface="roboto" panose="02000000000000000000" pitchFamily="2" charset="0"/>
              </a:rPr>
              <a:t>monthlyInterestRate</a:t>
            </a:r>
            <a:r>
              <a:rPr lang="en-GB" b="0" i="0" dirty="0">
                <a:solidFill>
                  <a:srgbClr val="343434"/>
                </a:solidFill>
                <a:effectLst/>
                <a:latin typeface="roboto" panose="02000000000000000000" pitchFamily="2" charset="0"/>
              </a:rPr>
              <a:t> / ( 1 – 1 / (1 + </a:t>
            </a:r>
            <a:r>
              <a:rPr lang="en-GB" b="0" i="0" dirty="0" err="1">
                <a:solidFill>
                  <a:srgbClr val="343434"/>
                </a:solidFill>
                <a:effectLst/>
                <a:latin typeface="roboto" panose="02000000000000000000" pitchFamily="2" charset="0"/>
              </a:rPr>
              <a:t>monthlyInterestRate</a:t>
            </a:r>
            <a:r>
              <a:rPr lang="en-GB" b="0" i="0" dirty="0">
                <a:solidFill>
                  <a:srgbClr val="343434"/>
                </a:solidFill>
                <a:effectLst/>
                <a:latin typeface="roboto" panose="02000000000000000000" pitchFamily="2" charset="0"/>
              </a:rPr>
              <a:t>)^(</a:t>
            </a:r>
            <a:r>
              <a:rPr lang="en-GB" b="0" i="0" dirty="0" err="1">
                <a:solidFill>
                  <a:srgbClr val="343434"/>
                </a:solidFill>
                <a:effectLst/>
                <a:latin typeface="roboto" panose="02000000000000000000" pitchFamily="2" charset="0"/>
              </a:rPr>
              <a:t>numberOfYears</a:t>
            </a:r>
            <a:r>
              <a:rPr lang="en-GB" b="0" i="0" dirty="0">
                <a:solidFill>
                  <a:srgbClr val="343434"/>
                </a:solidFill>
                <a:effectLst/>
                <a:latin typeface="roboto" panose="02000000000000000000" pitchFamily="2" charset="0"/>
              </a:rPr>
              <a:t> * 12))</a:t>
            </a:r>
          </a:p>
          <a:p>
            <a:pPr algn="just"/>
            <a:r>
              <a:rPr lang="en-GB" b="1" i="0" dirty="0">
                <a:solidFill>
                  <a:srgbClr val="343434"/>
                </a:solidFill>
                <a:effectLst/>
                <a:latin typeface="roboto" panose="02000000000000000000" pitchFamily="2" charset="0"/>
              </a:rPr>
              <a:t> </a:t>
            </a:r>
            <a:endParaRPr lang="en-GB" b="0" i="0" dirty="0">
              <a:solidFill>
                <a:srgbClr val="343434"/>
              </a:solidFill>
              <a:effectLst/>
              <a:latin typeface="roboto" panose="02000000000000000000" pitchFamily="2" charset="0"/>
            </a:endParaRPr>
          </a:p>
          <a:p>
            <a:pPr algn="l"/>
            <a:r>
              <a:rPr lang="en-GB" b="1" i="0" dirty="0">
                <a:solidFill>
                  <a:srgbClr val="343434"/>
                </a:solidFill>
                <a:effectLst/>
                <a:latin typeface="roboto" panose="02000000000000000000" pitchFamily="2" charset="0"/>
              </a:rPr>
              <a:t>Constraints:</a:t>
            </a:r>
            <a:endParaRPr lang="en-GB" b="0" i="0" dirty="0">
              <a:solidFill>
                <a:srgbClr val="343434"/>
              </a:solidFill>
              <a:effectLst/>
              <a:latin typeface="roboto" panose="02000000000000000000" pitchFamily="2" charset="0"/>
            </a:endParaRPr>
          </a:p>
          <a:p>
            <a:pPr algn="l">
              <a:buFont typeface="Arial" panose="020B0604020202020204" pitchFamily="34" charset="0"/>
              <a:buChar char="•"/>
            </a:pPr>
            <a:r>
              <a:rPr lang="en-GB" b="0" i="0" dirty="0">
                <a:solidFill>
                  <a:srgbClr val="343434"/>
                </a:solidFill>
                <a:effectLst/>
                <a:latin typeface="roboto" panose="02000000000000000000" pitchFamily="2" charset="0"/>
              </a:rPr>
              <a:t>1 &lt;= P &lt;= 1000000</a:t>
            </a:r>
          </a:p>
          <a:p>
            <a:pPr algn="l">
              <a:buFont typeface="Arial" panose="020B0604020202020204" pitchFamily="34" charset="0"/>
              <a:buChar char="•"/>
            </a:pPr>
            <a:r>
              <a:rPr lang="en-GB" b="0" i="0" dirty="0">
                <a:solidFill>
                  <a:srgbClr val="343434"/>
                </a:solidFill>
                <a:effectLst/>
                <a:latin typeface="roboto" panose="02000000000000000000" pitchFamily="2" charset="0"/>
              </a:rPr>
              <a:t>1 &lt;=T &lt;= 50</a:t>
            </a:r>
          </a:p>
          <a:p>
            <a:pPr algn="l">
              <a:buFont typeface="Arial" panose="020B0604020202020204" pitchFamily="34" charset="0"/>
              <a:buChar char="•"/>
            </a:pPr>
            <a:r>
              <a:rPr lang="en-GB" b="0" i="0" dirty="0">
                <a:solidFill>
                  <a:srgbClr val="343434"/>
                </a:solidFill>
                <a:effectLst/>
                <a:latin typeface="roboto" panose="02000000000000000000" pitchFamily="2" charset="0"/>
              </a:rPr>
              <a:t>1&lt;= N1 &lt;= 30</a:t>
            </a:r>
          </a:p>
          <a:p>
            <a:pPr algn="l">
              <a:buFont typeface="Arial" panose="020B0604020202020204" pitchFamily="34" charset="0"/>
              <a:buChar char="•"/>
            </a:pPr>
            <a:r>
              <a:rPr lang="en-GB" b="0" i="0" dirty="0">
                <a:solidFill>
                  <a:srgbClr val="343434"/>
                </a:solidFill>
                <a:effectLst/>
                <a:latin typeface="roboto" panose="02000000000000000000" pitchFamily="2" charset="0"/>
              </a:rPr>
              <a:t>1&lt;= N2 &lt;= 30</a:t>
            </a:r>
          </a:p>
          <a:p>
            <a:pPr algn="just"/>
            <a:r>
              <a:rPr lang="en-GB" b="1" i="0" dirty="0">
                <a:solidFill>
                  <a:srgbClr val="343434"/>
                </a:solidFill>
                <a:effectLst/>
                <a:latin typeface="roboto" panose="02000000000000000000" pitchFamily="2" charset="0"/>
              </a:rPr>
              <a:t> </a:t>
            </a:r>
            <a:endParaRPr lang="en-GB" b="0" i="0" dirty="0">
              <a:solidFill>
                <a:srgbClr val="343434"/>
              </a:solidFill>
              <a:effectLst/>
              <a:latin typeface="roboto" panose="02000000000000000000" pitchFamily="2" charset="0"/>
            </a:endParaRPr>
          </a:p>
        </p:txBody>
      </p:sp>
    </p:spTree>
    <p:extLst>
      <p:ext uri="{BB962C8B-B14F-4D97-AF65-F5344CB8AC3E}">
        <p14:creationId xmlns:p14="http://schemas.microsoft.com/office/powerpoint/2010/main" val="2079208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21;p7">
            <a:extLst>
              <a:ext uri="{FF2B5EF4-FFF2-40B4-BE49-F238E27FC236}">
                <a16:creationId xmlns:a16="http://schemas.microsoft.com/office/drawing/2014/main" id="{4697967D-378E-44C2-8318-879C6D59945C}"/>
              </a:ext>
            </a:extLst>
          </p:cNvPr>
          <p:cNvSpPr/>
          <p:nvPr/>
        </p:nvSpPr>
        <p:spPr>
          <a:xfrm>
            <a:off x="838080" y="577440"/>
            <a:ext cx="10514520" cy="626400"/>
          </a:xfrm>
          <a:prstGeom prst="rect">
            <a:avLst/>
          </a:prstGeom>
          <a:noFill/>
          <a:ln>
            <a:noFill/>
          </a:ln>
        </p:spPr>
        <p:txBody>
          <a:bodyPr spcFirstLastPara="1" wrap="square" lIns="0" tIns="0" rIns="0" bIns="0" anchor="ctr" anchorCtr="0">
            <a:normAutofit/>
          </a:bodyPr>
          <a:lstStyle/>
          <a:p>
            <a:pPr marL="0" marR="0" lvl="0" indent="0" algn="ctr" rtl="0">
              <a:lnSpc>
                <a:spcPct val="90000"/>
              </a:lnSpc>
              <a:spcBef>
                <a:spcPts val="0"/>
              </a:spcBef>
              <a:spcAft>
                <a:spcPts val="0"/>
              </a:spcAft>
              <a:buNone/>
            </a:pPr>
            <a:r>
              <a:rPr lang="en-US" sz="3000" b="1" dirty="0">
                <a:solidFill>
                  <a:schemeClr val="dk1"/>
                </a:solidFill>
                <a:latin typeface="Calibri"/>
                <a:ea typeface="Calibri"/>
                <a:cs typeface="Calibri"/>
                <a:sym typeface="Calibri"/>
              </a:rPr>
              <a:t>ARRAY MANIPUATION</a:t>
            </a:r>
            <a:endParaRPr lang="en-US" dirty="0"/>
          </a:p>
        </p:txBody>
      </p:sp>
      <p:cxnSp>
        <p:nvCxnSpPr>
          <p:cNvPr id="3" name="Google Shape;222;p7">
            <a:extLst>
              <a:ext uri="{FF2B5EF4-FFF2-40B4-BE49-F238E27FC236}">
                <a16:creationId xmlns:a16="http://schemas.microsoft.com/office/drawing/2014/main" id="{6FD1900C-EE5E-45C6-98B5-C5EC49D86398}"/>
              </a:ext>
            </a:extLst>
          </p:cNvPr>
          <p:cNvCxnSpPr/>
          <p:nvPr/>
        </p:nvCxnSpPr>
        <p:spPr>
          <a:xfrm>
            <a:off x="838200" y="1186774"/>
            <a:ext cx="9964918" cy="17066"/>
          </a:xfrm>
          <a:prstGeom prst="straightConnector1">
            <a:avLst/>
          </a:prstGeom>
          <a:noFill/>
          <a:ln w="25400" cap="flat" cmpd="sng">
            <a:solidFill>
              <a:schemeClr val="dk1"/>
            </a:solidFill>
            <a:prstDash val="solid"/>
            <a:round/>
            <a:headEnd type="none" w="sm" len="sm"/>
            <a:tailEnd type="none" w="sm" len="sm"/>
          </a:ln>
        </p:spPr>
      </p:cxnSp>
      <p:pic>
        <p:nvPicPr>
          <p:cNvPr id="4" name="Picture 3" descr="A close up of a logo&#10;&#10;Description automatically generated">
            <a:extLst>
              <a:ext uri="{FF2B5EF4-FFF2-40B4-BE49-F238E27FC236}">
                <a16:creationId xmlns:a16="http://schemas.microsoft.com/office/drawing/2014/main" id="{94963FD5-4328-42C4-9855-1CC6EF995B7A}"/>
              </a:ext>
            </a:extLst>
          </p:cNvPr>
          <p:cNvPicPr>
            <a:picLocks noChangeAspect="1"/>
          </p:cNvPicPr>
          <p:nvPr/>
        </p:nvPicPr>
        <p:blipFill>
          <a:blip r:embed="rId2"/>
          <a:stretch>
            <a:fillRect/>
          </a:stretch>
        </p:blipFill>
        <p:spPr>
          <a:xfrm>
            <a:off x="10858312" y="190184"/>
            <a:ext cx="1095401" cy="416380"/>
          </a:xfrm>
          <a:prstGeom prst="rect">
            <a:avLst/>
          </a:prstGeom>
        </p:spPr>
      </p:pic>
      <p:sp>
        <p:nvSpPr>
          <p:cNvPr id="7" name="TextBox 6">
            <a:extLst>
              <a:ext uri="{FF2B5EF4-FFF2-40B4-BE49-F238E27FC236}">
                <a16:creationId xmlns:a16="http://schemas.microsoft.com/office/drawing/2014/main" id="{81CBAE67-6F00-4FAB-8039-10A4ED9AB66B}"/>
              </a:ext>
            </a:extLst>
          </p:cNvPr>
          <p:cNvSpPr txBox="1"/>
          <p:nvPr/>
        </p:nvSpPr>
        <p:spPr>
          <a:xfrm>
            <a:off x="602974" y="1244201"/>
            <a:ext cx="10986052" cy="4247317"/>
          </a:xfrm>
          <a:prstGeom prst="rect">
            <a:avLst/>
          </a:prstGeom>
          <a:noFill/>
        </p:spPr>
        <p:txBody>
          <a:bodyPr wrap="square">
            <a:spAutoFit/>
          </a:bodyPr>
          <a:lstStyle/>
          <a:p>
            <a:r>
              <a:rPr lang="en-GB" b="1" i="0" u="sng" dirty="0">
                <a:solidFill>
                  <a:srgbClr val="343434"/>
                </a:solidFill>
                <a:effectLst/>
                <a:latin typeface="roboto" panose="02000000000000000000" pitchFamily="2" charset="0"/>
              </a:rPr>
              <a:t>Problem Statement No. 6</a:t>
            </a:r>
          </a:p>
          <a:p>
            <a:endParaRPr lang="en-GB" u="sng" dirty="0">
              <a:solidFill>
                <a:srgbClr val="343434"/>
              </a:solidFill>
              <a:latin typeface="roboto" panose="02000000000000000000" pitchFamily="2" charset="0"/>
            </a:endParaRPr>
          </a:p>
          <a:p>
            <a:pPr algn="l"/>
            <a:r>
              <a:rPr lang="en-GB" b="1" i="0" dirty="0">
                <a:solidFill>
                  <a:srgbClr val="343434"/>
                </a:solidFill>
                <a:effectLst/>
                <a:latin typeface="roboto" panose="02000000000000000000" pitchFamily="2" charset="0"/>
              </a:rPr>
              <a:t>Input Format:</a:t>
            </a:r>
            <a:endParaRPr lang="en-GB" b="0" i="0" dirty="0">
              <a:solidFill>
                <a:srgbClr val="343434"/>
              </a:solidFill>
              <a:effectLst/>
              <a:latin typeface="roboto" panose="02000000000000000000" pitchFamily="2" charset="0"/>
            </a:endParaRPr>
          </a:p>
          <a:p>
            <a:pPr algn="l">
              <a:buFont typeface="Arial" panose="020B0604020202020204" pitchFamily="34" charset="0"/>
              <a:buChar char="•"/>
            </a:pPr>
            <a:r>
              <a:rPr lang="en-GB" b="0" i="0" dirty="0">
                <a:solidFill>
                  <a:srgbClr val="343434"/>
                </a:solidFill>
                <a:effectLst/>
                <a:latin typeface="roboto" panose="02000000000000000000" pitchFamily="2" charset="0"/>
              </a:rPr>
              <a:t>First line: P principal (Loan Amount)</a:t>
            </a:r>
          </a:p>
          <a:p>
            <a:pPr algn="l">
              <a:buFont typeface="Arial" panose="020B0604020202020204" pitchFamily="34" charset="0"/>
              <a:buChar char="•"/>
            </a:pPr>
            <a:r>
              <a:rPr lang="en-GB" b="0" i="0" dirty="0">
                <a:solidFill>
                  <a:srgbClr val="343434"/>
                </a:solidFill>
                <a:effectLst/>
                <a:latin typeface="roboto" panose="02000000000000000000" pitchFamily="2" charset="0"/>
              </a:rPr>
              <a:t>Second line: T Total Tenure (in years).</a:t>
            </a:r>
          </a:p>
          <a:p>
            <a:pPr algn="l">
              <a:buFont typeface="Arial" panose="020B0604020202020204" pitchFamily="34" charset="0"/>
              <a:buChar char="•"/>
            </a:pPr>
            <a:r>
              <a:rPr lang="en-GB" b="0" i="0" dirty="0">
                <a:solidFill>
                  <a:srgbClr val="343434"/>
                </a:solidFill>
                <a:effectLst/>
                <a:latin typeface="roboto" panose="02000000000000000000" pitchFamily="2" charset="0"/>
              </a:rPr>
              <a:t>Third Line: N1 is the number of slabs of interest rates for a given period by Bank A. First slab starts from the first year and the second slab starts from the end of the first slab and so on.</a:t>
            </a:r>
          </a:p>
          <a:p>
            <a:pPr algn="l">
              <a:buFont typeface="Arial" panose="020B0604020202020204" pitchFamily="34" charset="0"/>
              <a:buChar char="•"/>
            </a:pPr>
            <a:r>
              <a:rPr lang="en-GB" b="0" i="0" dirty="0">
                <a:solidFill>
                  <a:srgbClr val="343434"/>
                </a:solidFill>
                <a:effectLst/>
                <a:latin typeface="roboto" panose="02000000000000000000" pitchFamily="2" charset="0"/>
              </a:rPr>
              <a:t>Next N1 line will contain the period  and their interest rate respectively.</a:t>
            </a:r>
          </a:p>
          <a:p>
            <a:pPr algn="l">
              <a:buFont typeface="Arial" panose="020B0604020202020204" pitchFamily="34" charset="0"/>
              <a:buChar char="•"/>
            </a:pPr>
            <a:r>
              <a:rPr lang="en-GB" b="0" i="0" dirty="0">
                <a:solidFill>
                  <a:srgbClr val="343434"/>
                </a:solidFill>
                <a:effectLst/>
                <a:latin typeface="roboto" panose="02000000000000000000" pitchFamily="2" charset="0"/>
              </a:rPr>
              <a:t>After N1 lines we will receive N2 viz. the number of slabs offered by the second bank.</a:t>
            </a:r>
          </a:p>
          <a:p>
            <a:pPr algn="l">
              <a:buFont typeface="Arial" panose="020B0604020202020204" pitchFamily="34" charset="0"/>
              <a:buChar char="•"/>
            </a:pPr>
            <a:r>
              <a:rPr lang="en-GB" b="0" i="0" dirty="0">
                <a:solidFill>
                  <a:srgbClr val="343434"/>
                </a:solidFill>
                <a:effectLst/>
                <a:latin typeface="roboto" panose="02000000000000000000" pitchFamily="2" charset="0"/>
              </a:rPr>
              <a:t>Next N2 lines are the number of slabs of interest rates for a given period by Bank B. The first slab starts from the first year and the second slab starts from the end of the first slab and so on.</a:t>
            </a:r>
          </a:p>
          <a:p>
            <a:pPr algn="l">
              <a:buFont typeface="Arial" panose="020B0604020202020204" pitchFamily="34" charset="0"/>
              <a:buChar char="•"/>
            </a:pPr>
            <a:r>
              <a:rPr lang="en-GB" b="0" i="0" dirty="0">
                <a:solidFill>
                  <a:srgbClr val="343434"/>
                </a:solidFill>
                <a:effectLst/>
                <a:latin typeface="roboto" panose="02000000000000000000" pitchFamily="2" charset="0"/>
              </a:rPr>
              <a:t>The period and rate will be delimited by single white space.</a:t>
            </a:r>
          </a:p>
          <a:p>
            <a:pPr algn="just"/>
            <a:r>
              <a:rPr lang="en-GB" b="1" i="0" dirty="0">
                <a:solidFill>
                  <a:srgbClr val="343434"/>
                </a:solidFill>
                <a:effectLst/>
                <a:latin typeface="roboto" panose="02000000000000000000" pitchFamily="2" charset="0"/>
              </a:rPr>
              <a:t> </a:t>
            </a:r>
            <a:endParaRPr lang="en-GB" b="0" i="0" dirty="0">
              <a:solidFill>
                <a:srgbClr val="343434"/>
              </a:solidFill>
              <a:effectLst/>
              <a:latin typeface="roboto" panose="02000000000000000000" pitchFamily="2" charset="0"/>
            </a:endParaRPr>
          </a:p>
          <a:p>
            <a:pPr algn="l"/>
            <a:r>
              <a:rPr lang="en-GB" b="1" i="0" dirty="0">
                <a:solidFill>
                  <a:srgbClr val="343434"/>
                </a:solidFill>
                <a:effectLst/>
                <a:latin typeface="roboto" panose="02000000000000000000" pitchFamily="2" charset="0"/>
              </a:rPr>
              <a:t>Output Format: </a:t>
            </a:r>
            <a:r>
              <a:rPr lang="en-GB" b="0" i="0" dirty="0">
                <a:solidFill>
                  <a:srgbClr val="343434"/>
                </a:solidFill>
                <a:effectLst/>
                <a:latin typeface="roboto" panose="02000000000000000000" pitchFamily="2" charset="0"/>
              </a:rPr>
              <a:t>Your decision either Bank A or Bank B.</a:t>
            </a:r>
          </a:p>
          <a:p>
            <a:pPr algn="just"/>
            <a:r>
              <a:rPr lang="en-GB" b="1" i="0" dirty="0">
                <a:solidFill>
                  <a:srgbClr val="343434"/>
                </a:solidFill>
                <a:effectLst/>
                <a:latin typeface="roboto" panose="02000000000000000000" pitchFamily="2" charset="0"/>
              </a:rPr>
              <a:t> </a:t>
            </a:r>
            <a:endParaRPr lang="en-GB" b="0" i="0" dirty="0">
              <a:solidFill>
                <a:srgbClr val="343434"/>
              </a:solidFill>
              <a:effectLst/>
              <a:latin typeface="roboto" panose="02000000000000000000" pitchFamily="2" charset="0"/>
            </a:endParaRPr>
          </a:p>
        </p:txBody>
      </p:sp>
    </p:spTree>
    <p:extLst>
      <p:ext uri="{BB962C8B-B14F-4D97-AF65-F5344CB8AC3E}">
        <p14:creationId xmlns:p14="http://schemas.microsoft.com/office/powerpoint/2010/main" val="3683612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21;p7">
            <a:extLst>
              <a:ext uri="{FF2B5EF4-FFF2-40B4-BE49-F238E27FC236}">
                <a16:creationId xmlns:a16="http://schemas.microsoft.com/office/drawing/2014/main" id="{4697967D-378E-44C2-8318-879C6D59945C}"/>
              </a:ext>
            </a:extLst>
          </p:cNvPr>
          <p:cNvSpPr/>
          <p:nvPr/>
        </p:nvSpPr>
        <p:spPr>
          <a:xfrm>
            <a:off x="838080" y="577440"/>
            <a:ext cx="10514520" cy="626400"/>
          </a:xfrm>
          <a:prstGeom prst="rect">
            <a:avLst/>
          </a:prstGeom>
          <a:noFill/>
          <a:ln>
            <a:noFill/>
          </a:ln>
        </p:spPr>
        <p:txBody>
          <a:bodyPr spcFirstLastPara="1" wrap="square" lIns="0" tIns="0" rIns="0" bIns="0" anchor="ctr" anchorCtr="0">
            <a:normAutofit/>
          </a:bodyPr>
          <a:lstStyle/>
          <a:p>
            <a:pPr marL="0" marR="0" lvl="0" indent="0" algn="ctr" rtl="0">
              <a:lnSpc>
                <a:spcPct val="90000"/>
              </a:lnSpc>
              <a:spcBef>
                <a:spcPts val="0"/>
              </a:spcBef>
              <a:spcAft>
                <a:spcPts val="0"/>
              </a:spcAft>
              <a:buNone/>
            </a:pPr>
            <a:r>
              <a:rPr lang="en-US" sz="3000" b="1" dirty="0">
                <a:solidFill>
                  <a:schemeClr val="dk1"/>
                </a:solidFill>
                <a:latin typeface="Calibri"/>
                <a:ea typeface="Calibri"/>
                <a:cs typeface="Calibri"/>
                <a:sym typeface="Calibri"/>
              </a:rPr>
              <a:t>ARRAY MANIPUATION</a:t>
            </a:r>
            <a:endParaRPr lang="en-US" dirty="0"/>
          </a:p>
        </p:txBody>
      </p:sp>
      <p:cxnSp>
        <p:nvCxnSpPr>
          <p:cNvPr id="3" name="Google Shape;222;p7">
            <a:extLst>
              <a:ext uri="{FF2B5EF4-FFF2-40B4-BE49-F238E27FC236}">
                <a16:creationId xmlns:a16="http://schemas.microsoft.com/office/drawing/2014/main" id="{6FD1900C-EE5E-45C6-98B5-C5EC49D86398}"/>
              </a:ext>
            </a:extLst>
          </p:cNvPr>
          <p:cNvCxnSpPr/>
          <p:nvPr/>
        </p:nvCxnSpPr>
        <p:spPr>
          <a:xfrm>
            <a:off x="838200" y="1186774"/>
            <a:ext cx="9964918" cy="17066"/>
          </a:xfrm>
          <a:prstGeom prst="straightConnector1">
            <a:avLst/>
          </a:prstGeom>
          <a:noFill/>
          <a:ln w="25400" cap="flat" cmpd="sng">
            <a:solidFill>
              <a:schemeClr val="dk1"/>
            </a:solidFill>
            <a:prstDash val="solid"/>
            <a:round/>
            <a:headEnd type="none" w="sm" len="sm"/>
            <a:tailEnd type="none" w="sm" len="sm"/>
          </a:ln>
        </p:spPr>
      </p:cxnSp>
      <p:pic>
        <p:nvPicPr>
          <p:cNvPr id="4" name="Picture 3" descr="A close up of a logo&#10;&#10;Description automatically generated">
            <a:extLst>
              <a:ext uri="{FF2B5EF4-FFF2-40B4-BE49-F238E27FC236}">
                <a16:creationId xmlns:a16="http://schemas.microsoft.com/office/drawing/2014/main" id="{94963FD5-4328-42C4-9855-1CC6EF995B7A}"/>
              </a:ext>
            </a:extLst>
          </p:cNvPr>
          <p:cNvPicPr>
            <a:picLocks noChangeAspect="1"/>
          </p:cNvPicPr>
          <p:nvPr/>
        </p:nvPicPr>
        <p:blipFill>
          <a:blip r:embed="rId2"/>
          <a:stretch>
            <a:fillRect/>
          </a:stretch>
        </p:blipFill>
        <p:spPr>
          <a:xfrm>
            <a:off x="10858312" y="190184"/>
            <a:ext cx="1095401" cy="416380"/>
          </a:xfrm>
          <a:prstGeom prst="rect">
            <a:avLst/>
          </a:prstGeom>
        </p:spPr>
      </p:pic>
      <p:sp>
        <p:nvSpPr>
          <p:cNvPr id="7" name="TextBox 6">
            <a:extLst>
              <a:ext uri="{FF2B5EF4-FFF2-40B4-BE49-F238E27FC236}">
                <a16:creationId xmlns:a16="http://schemas.microsoft.com/office/drawing/2014/main" id="{81CBAE67-6F00-4FAB-8039-10A4ED9AB66B}"/>
              </a:ext>
            </a:extLst>
          </p:cNvPr>
          <p:cNvSpPr txBox="1"/>
          <p:nvPr/>
        </p:nvSpPr>
        <p:spPr>
          <a:xfrm>
            <a:off x="602974" y="1244201"/>
            <a:ext cx="10986052" cy="5355312"/>
          </a:xfrm>
          <a:prstGeom prst="rect">
            <a:avLst/>
          </a:prstGeom>
          <a:noFill/>
        </p:spPr>
        <p:txBody>
          <a:bodyPr wrap="square">
            <a:spAutoFit/>
          </a:bodyPr>
          <a:lstStyle/>
          <a:p>
            <a:r>
              <a:rPr lang="en-GB" b="1" i="0" u="sng" dirty="0">
                <a:solidFill>
                  <a:srgbClr val="343434"/>
                </a:solidFill>
                <a:effectLst/>
                <a:latin typeface="roboto" panose="02000000000000000000" pitchFamily="2" charset="0"/>
              </a:rPr>
              <a:t>Problem Statement No. 6</a:t>
            </a:r>
          </a:p>
          <a:p>
            <a:endParaRPr lang="en-GB" b="1" u="sng" dirty="0">
              <a:solidFill>
                <a:srgbClr val="343434"/>
              </a:solidFill>
              <a:latin typeface="roboto" panose="02000000000000000000" pitchFamily="2" charset="0"/>
            </a:endParaRPr>
          </a:p>
          <a:p>
            <a:pPr algn="l"/>
            <a:r>
              <a:rPr lang="en-GB" b="1" i="0" dirty="0">
                <a:solidFill>
                  <a:srgbClr val="343434"/>
                </a:solidFill>
                <a:effectLst/>
                <a:latin typeface="roboto" panose="02000000000000000000" pitchFamily="2" charset="0"/>
              </a:rPr>
              <a:t> Explanation:</a:t>
            </a:r>
          </a:p>
          <a:p>
            <a:pPr algn="l"/>
            <a:endParaRPr lang="en-GB" b="0" i="0" dirty="0">
              <a:solidFill>
                <a:srgbClr val="343434"/>
              </a:solidFill>
              <a:effectLst/>
              <a:latin typeface="roboto" panose="02000000000000000000" pitchFamily="2" charset="0"/>
            </a:endParaRPr>
          </a:p>
          <a:p>
            <a:pPr algn="l">
              <a:buFont typeface="Arial" panose="020B0604020202020204" pitchFamily="34" charset="0"/>
              <a:buChar char="•"/>
            </a:pPr>
            <a:r>
              <a:rPr lang="en-GB" b="1" i="0" dirty="0">
                <a:solidFill>
                  <a:srgbClr val="343434"/>
                </a:solidFill>
                <a:effectLst/>
                <a:latin typeface="roboto" panose="02000000000000000000" pitchFamily="2" charset="0"/>
              </a:rPr>
              <a:t>Example 1</a:t>
            </a:r>
            <a:endParaRPr lang="en-GB" b="0" i="0" dirty="0">
              <a:solidFill>
                <a:srgbClr val="343434"/>
              </a:solidFill>
              <a:effectLst/>
              <a:latin typeface="roboto" panose="02000000000000000000" pitchFamily="2" charset="0"/>
            </a:endParaRPr>
          </a:p>
          <a:p>
            <a:pPr marL="742950" lvl="1" indent="-285750" algn="l">
              <a:buFont typeface="Arial" panose="020B0604020202020204" pitchFamily="34" charset="0"/>
              <a:buChar char="•"/>
            </a:pPr>
            <a:r>
              <a:rPr lang="en-GB" b="0" i="0" dirty="0">
                <a:solidFill>
                  <a:srgbClr val="343434"/>
                </a:solidFill>
                <a:effectLst/>
                <a:latin typeface="roboto" panose="02000000000000000000" pitchFamily="2" charset="0"/>
              </a:rPr>
              <a:t>Input</a:t>
            </a:r>
          </a:p>
          <a:p>
            <a:pPr marL="742950" lvl="1" indent="-285750" algn="l">
              <a:buFont typeface="Arial" panose="020B0604020202020204" pitchFamily="34" charset="0"/>
              <a:buChar char="•"/>
            </a:pPr>
            <a:r>
              <a:rPr lang="en-GB" b="0" i="0" dirty="0">
                <a:solidFill>
                  <a:srgbClr val="343434"/>
                </a:solidFill>
                <a:effectLst/>
                <a:latin typeface="roboto" panose="02000000000000000000" pitchFamily="2" charset="0"/>
              </a:rPr>
              <a:t>10000</a:t>
            </a:r>
          </a:p>
          <a:p>
            <a:pPr marL="742950" lvl="1" indent="-285750" algn="l">
              <a:buFont typeface="Arial" panose="020B0604020202020204" pitchFamily="34" charset="0"/>
              <a:buChar char="•"/>
            </a:pPr>
            <a:r>
              <a:rPr lang="en-GB" b="0" i="0" dirty="0">
                <a:solidFill>
                  <a:srgbClr val="343434"/>
                </a:solidFill>
                <a:effectLst/>
                <a:latin typeface="roboto" panose="02000000000000000000" pitchFamily="2" charset="0"/>
              </a:rPr>
              <a:t>20</a:t>
            </a:r>
          </a:p>
          <a:p>
            <a:pPr marL="742950" lvl="1" indent="-285750" algn="l">
              <a:buFont typeface="Arial" panose="020B0604020202020204" pitchFamily="34" charset="0"/>
              <a:buChar char="•"/>
            </a:pPr>
            <a:r>
              <a:rPr lang="en-GB" b="0" i="0" dirty="0">
                <a:solidFill>
                  <a:srgbClr val="343434"/>
                </a:solidFill>
                <a:effectLst/>
                <a:latin typeface="roboto" panose="02000000000000000000" pitchFamily="2" charset="0"/>
              </a:rPr>
              <a:t>3</a:t>
            </a:r>
          </a:p>
          <a:p>
            <a:pPr marL="742950" lvl="1" indent="-285750" algn="l">
              <a:buFont typeface="Arial" panose="020B0604020202020204" pitchFamily="34" charset="0"/>
              <a:buChar char="•"/>
            </a:pPr>
            <a:r>
              <a:rPr lang="en-GB" b="0" i="0" dirty="0">
                <a:solidFill>
                  <a:srgbClr val="343434"/>
                </a:solidFill>
                <a:effectLst/>
                <a:latin typeface="roboto" panose="02000000000000000000" pitchFamily="2" charset="0"/>
              </a:rPr>
              <a:t>5 9.5</a:t>
            </a:r>
          </a:p>
          <a:p>
            <a:pPr marL="742950" lvl="1" indent="-285750" algn="l">
              <a:buFont typeface="Arial" panose="020B0604020202020204" pitchFamily="34" charset="0"/>
              <a:buChar char="•"/>
            </a:pPr>
            <a:r>
              <a:rPr lang="en-GB" b="0" i="0" dirty="0">
                <a:solidFill>
                  <a:srgbClr val="343434"/>
                </a:solidFill>
                <a:effectLst/>
                <a:latin typeface="roboto" panose="02000000000000000000" pitchFamily="2" charset="0"/>
              </a:rPr>
              <a:t>10 9.6</a:t>
            </a:r>
          </a:p>
          <a:p>
            <a:pPr marL="742950" lvl="1" indent="-285750" algn="l">
              <a:buFont typeface="Arial" panose="020B0604020202020204" pitchFamily="34" charset="0"/>
              <a:buChar char="•"/>
            </a:pPr>
            <a:r>
              <a:rPr lang="en-GB" b="0" i="0" dirty="0">
                <a:solidFill>
                  <a:srgbClr val="343434"/>
                </a:solidFill>
                <a:effectLst/>
                <a:latin typeface="roboto" panose="02000000000000000000" pitchFamily="2" charset="0"/>
              </a:rPr>
              <a:t>5 8.5</a:t>
            </a:r>
          </a:p>
          <a:p>
            <a:pPr marL="742950" lvl="1" indent="-285750" algn="l">
              <a:buFont typeface="Arial" panose="020B0604020202020204" pitchFamily="34" charset="0"/>
              <a:buChar char="•"/>
            </a:pPr>
            <a:r>
              <a:rPr lang="en-GB" b="0" i="0" dirty="0">
                <a:solidFill>
                  <a:srgbClr val="343434"/>
                </a:solidFill>
                <a:effectLst/>
                <a:latin typeface="roboto" panose="02000000000000000000" pitchFamily="2" charset="0"/>
              </a:rPr>
              <a:t>3</a:t>
            </a:r>
          </a:p>
          <a:p>
            <a:pPr marL="742950" lvl="1" indent="-285750" algn="l">
              <a:buFont typeface="Arial" panose="020B0604020202020204" pitchFamily="34" charset="0"/>
              <a:buChar char="•"/>
            </a:pPr>
            <a:r>
              <a:rPr lang="en-GB" b="0" i="0" dirty="0">
                <a:solidFill>
                  <a:srgbClr val="343434"/>
                </a:solidFill>
                <a:effectLst/>
                <a:latin typeface="roboto" panose="02000000000000000000" pitchFamily="2" charset="0"/>
              </a:rPr>
              <a:t>10 6.9</a:t>
            </a:r>
          </a:p>
          <a:p>
            <a:pPr marL="742950" lvl="1" indent="-285750" algn="l">
              <a:buFont typeface="Arial" panose="020B0604020202020204" pitchFamily="34" charset="0"/>
              <a:buChar char="•"/>
            </a:pPr>
            <a:r>
              <a:rPr lang="en-GB" b="0" i="0" dirty="0">
                <a:solidFill>
                  <a:srgbClr val="343434"/>
                </a:solidFill>
                <a:effectLst/>
                <a:latin typeface="roboto" panose="02000000000000000000" pitchFamily="2" charset="0"/>
              </a:rPr>
              <a:t>5 8.5</a:t>
            </a:r>
          </a:p>
          <a:p>
            <a:pPr marL="742950" lvl="1" indent="-285750" algn="l">
              <a:buFont typeface="Arial" panose="020B0604020202020204" pitchFamily="34" charset="0"/>
              <a:buChar char="•"/>
            </a:pPr>
            <a:r>
              <a:rPr lang="en-GB" b="0" i="0" dirty="0">
                <a:solidFill>
                  <a:srgbClr val="343434"/>
                </a:solidFill>
                <a:effectLst/>
                <a:latin typeface="roboto" panose="02000000000000000000" pitchFamily="2" charset="0"/>
              </a:rPr>
              <a:t>5 7.9</a:t>
            </a:r>
          </a:p>
          <a:p>
            <a:pPr algn="l">
              <a:buFont typeface="Arial" panose="020B0604020202020204" pitchFamily="34" charset="0"/>
              <a:buChar char="•"/>
            </a:pPr>
            <a:r>
              <a:rPr lang="en-GB" b="1" i="0" dirty="0">
                <a:solidFill>
                  <a:srgbClr val="343434"/>
                </a:solidFill>
                <a:effectLst/>
                <a:latin typeface="roboto" panose="02000000000000000000" pitchFamily="2" charset="0"/>
              </a:rPr>
              <a:t>Output</a:t>
            </a:r>
            <a:r>
              <a:rPr lang="en-GB" b="0" i="0" dirty="0">
                <a:solidFill>
                  <a:srgbClr val="343434"/>
                </a:solidFill>
                <a:effectLst/>
                <a:latin typeface="roboto" panose="02000000000000000000" pitchFamily="2" charset="0"/>
              </a:rPr>
              <a:t>: Bank B</a:t>
            </a:r>
          </a:p>
          <a:p>
            <a:endParaRPr lang="en-GB" b="1" i="0" u="sng" dirty="0">
              <a:solidFill>
                <a:srgbClr val="343434"/>
              </a:solidFill>
              <a:effectLst/>
              <a:latin typeface="roboto" panose="02000000000000000000" pitchFamily="2" charset="0"/>
            </a:endParaRPr>
          </a:p>
          <a:p>
            <a:pPr algn="just"/>
            <a:endParaRPr lang="en-GB" b="0" i="0" dirty="0">
              <a:solidFill>
                <a:srgbClr val="343434"/>
              </a:solidFill>
              <a:effectLst/>
              <a:latin typeface="roboto" panose="02000000000000000000" pitchFamily="2" charset="0"/>
            </a:endParaRPr>
          </a:p>
        </p:txBody>
      </p:sp>
      <p:sp>
        <p:nvSpPr>
          <p:cNvPr id="5" name="TextBox 4">
            <a:extLst>
              <a:ext uri="{FF2B5EF4-FFF2-40B4-BE49-F238E27FC236}">
                <a16:creationId xmlns:a16="http://schemas.microsoft.com/office/drawing/2014/main" id="{13F0399E-0AC6-499A-A38F-869C9D80E44B}"/>
              </a:ext>
            </a:extLst>
          </p:cNvPr>
          <p:cNvSpPr txBox="1"/>
          <p:nvPr/>
        </p:nvSpPr>
        <p:spPr>
          <a:xfrm>
            <a:off x="5155096" y="1961322"/>
            <a:ext cx="5459895" cy="3693319"/>
          </a:xfrm>
          <a:prstGeom prst="rect">
            <a:avLst/>
          </a:prstGeom>
          <a:noFill/>
        </p:spPr>
        <p:txBody>
          <a:bodyPr wrap="square" rtlCol="0">
            <a:spAutoFit/>
          </a:bodyPr>
          <a:lstStyle/>
          <a:p>
            <a:pPr algn="l">
              <a:buFont typeface="Arial" panose="020B0604020202020204" pitchFamily="34" charset="0"/>
              <a:buChar char="•"/>
            </a:pPr>
            <a:r>
              <a:rPr lang="en-GB" b="1" i="0" dirty="0">
                <a:solidFill>
                  <a:srgbClr val="343434"/>
                </a:solidFill>
                <a:effectLst/>
                <a:latin typeface="roboto" panose="02000000000000000000" pitchFamily="2" charset="0"/>
              </a:rPr>
              <a:t>Example 2</a:t>
            </a:r>
            <a:endParaRPr lang="en-GB" b="0" i="0" dirty="0">
              <a:solidFill>
                <a:srgbClr val="343434"/>
              </a:solidFill>
              <a:effectLst/>
              <a:latin typeface="roboto" panose="02000000000000000000" pitchFamily="2" charset="0"/>
            </a:endParaRPr>
          </a:p>
          <a:p>
            <a:pPr marL="742950" lvl="1" indent="-285750" algn="l">
              <a:buFont typeface="Arial" panose="020B0604020202020204" pitchFamily="34" charset="0"/>
              <a:buChar char="•"/>
            </a:pPr>
            <a:r>
              <a:rPr lang="en-GB" b="0" i="0" dirty="0">
                <a:solidFill>
                  <a:srgbClr val="343434"/>
                </a:solidFill>
                <a:effectLst/>
                <a:latin typeface="roboto" panose="02000000000000000000" pitchFamily="2" charset="0"/>
              </a:rPr>
              <a:t>Input</a:t>
            </a:r>
          </a:p>
          <a:p>
            <a:pPr marL="742950" lvl="1" indent="-285750" algn="l">
              <a:buFont typeface="Arial" panose="020B0604020202020204" pitchFamily="34" charset="0"/>
              <a:buChar char="•"/>
            </a:pPr>
            <a:r>
              <a:rPr lang="en-GB" b="0" i="0" dirty="0">
                <a:solidFill>
                  <a:srgbClr val="343434"/>
                </a:solidFill>
                <a:effectLst/>
                <a:latin typeface="roboto" panose="02000000000000000000" pitchFamily="2" charset="0"/>
              </a:rPr>
              <a:t>500000</a:t>
            </a:r>
          </a:p>
          <a:p>
            <a:pPr marL="742950" lvl="1" indent="-285750" algn="l">
              <a:buFont typeface="Arial" panose="020B0604020202020204" pitchFamily="34" charset="0"/>
              <a:buChar char="•"/>
            </a:pPr>
            <a:r>
              <a:rPr lang="en-GB" b="0" i="0" dirty="0">
                <a:solidFill>
                  <a:srgbClr val="343434"/>
                </a:solidFill>
                <a:effectLst/>
                <a:latin typeface="roboto" panose="02000000000000000000" pitchFamily="2" charset="0"/>
              </a:rPr>
              <a:t>26</a:t>
            </a:r>
          </a:p>
          <a:p>
            <a:pPr marL="742950" lvl="1" indent="-285750" algn="l">
              <a:buFont typeface="Arial" panose="020B0604020202020204" pitchFamily="34" charset="0"/>
              <a:buChar char="•"/>
            </a:pPr>
            <a:r>
              <a:rPr lang="en-GB" b="0" i="0" dirty="0">
                <a:solidFill>
                  <a:srgbClr val="343434"/>
                </a:solidFill>
                <a:effectLst/>
                <a:latin typeface="roboto" panose="02000000000000000000" pitchFamily="2" charset="0"/>
              </a:rPr>
              <a:t>3</a:t>
            </a:r>
          </a:p>
          <a:p>
            <a:pPr marL="742950" lvl="1" indent="-285750" algn="l">
              <a:buFont typeface="Arial" panose="020B0604020202020204" pitchFamily="34" charset="0"/>
              <a:buChar char="•"/>
            </a:pPr>
            <a:r>
              <a:rPr lang="en-GB" b="0" i="0" dirty="0">
                <a:solidFill>
                  <a:srgbClr val="343434"/>
                </a:solidFill>
                <a:effectLst/>
                <a:latin typeface="roboto" panose="02000000000000000000" pitchFamily="2" charset="0"/>
              </a:rPr>
              <a:t>13  9.5</a:t>
            </a:r>
          </a:p>
          <a:p>
            <a:pPr marL="742950" lvl="1" indent="-285750" algn="l">
              <a:buFont typeface="Arial" panose="020B0604020202020204" pitchFamily="34" charset="0"/>
              <a:buChar char="•"/>
            </a:pPr>
            <a:r>
              <a:rPr lang="en-GB" b="0" i="0" dirty="0">
                <a:solidFill>
                  <a:srgbClr val="343434"/>
                </a:solidFill>
                <a:effectLst/>
                <a:latin typeface="roboto" panose="02000000000000000000" pitchFamily="2" charset="0"/>
              </a:rPr>
              <a:t>3  6.9</a:t>
            </a:r>
          </a:p>
          <a:p>
            <a:pPr marL="742950" lvl="1" indent="-285750" algn="l">
              <a:buFont typeface="Arial" panose="020B0604020202020204" pitchFamily="34" charset="0"/>
              <a:buChar char="•"/>
            </a:pPr>
            <a:r>
              <a:rPr lang="en-GB" b="0" i="0" dirty="0">
                <a:solidFill>
                  <a:srgbClr val="343434"/>
                </a:solidFill>
                <a:effectLst/>
                <a:latin typeface="roboto" panose="02000000000000000000" pitchFamily="2" charset="0"/>
              </a:rPr>
              <a:t>10  5.6</a:t>
            </a:r>
          </a:p>
          <a:p>
            <a:pPr marL="742950" lvl="1" indent="-285750" algn="l">
              <a:buFont typeface="Arial" panose="020B0604020202020204" pitchFamily="34" charset="0"/>
              <a:buChar char="•"/>
            </a:pPr>
            <a:r>
              <a:rPr lang="en-GB" b="0" i="0" dirty="0">
                <a:solidFill>
                  <a:srgbClr val="343434"/>
                </a:solidFill>
                <a:effectLst/>
                <a:latin typeface="roboto" panose="02000000000000000000" pitchFamily="2" charset="0"/>
              </a:rPr>
              <a:t>3</a:t>
            </a:r>
          </a:p>
          <a:p>
            <a:pPr marL="742950" lvl="1" indent="-285750" algn="l">
              <a:buFont typeface="Arial" panose="020B0604020202020204" pitchFamily="34" charset="0"/>
              <a:buChar char="•"/>
            </a:pPr>
            <a:r>
              <a:rPr lang="en-GB" b="0" i="0" dirty="0">
                <a:solidFill>
                  <a:srgbClr val="343434"/>
                </a:solidFill>
                <a:effectLst/>
                <a:latin typeface="roboto" panose="02000000000000000000" pitchFamily="2" charset="0"/>
              </a:rPr>
              <a:t>14  8.5</a:t>
            </a:r>
          </a:p>
          <a:p>
            <a:pPr marL="742950" lvl="1" indent="-285750" algn="l">
              <a:buFont typeface="Arial" panose="020B0604020202020204" pitchFamily="34" charset="0"/>
              <a:buChar char="•"/>
            </a:pPr>
            <a:r>
              <a:rPr lang="en-GB" b="0" i="0" dirty="0">
                <a:solidFill>
                  <a:srgbClr val="343434"/>
                </a:solidFill>
                <a:effectLst/>
                <a:latin typeface="roboto" panose="02000000000000000000" pitchFamily="2" charset="0"/>
              </a:rPr>
              <a:t>6  7.4</a:t>
            </a:r>
          </a:p>
          <a:p>
            <a:pPr marL="742950" lvl="1" indent="-285750" algn="l">
              <a:buFont typeface="Arial" panose="020B0604020202020204" pitchFamily="34" charset="0"/>
              <a:buChar char="•"/>
            </a:pPr>
            <a:r>
              <a:rPr lang="en-GB" b="0" i="0" dirty="0">
                <a:solidFill>
                  <a:srgbClr val="343434"/>
                </a:solidFill>
                <a:effectLst/>
                <a:latin typeface="roboto" panose="02000000000000000000" pitchFamily="2" charset="0"/>
              </a:rPr>
              <a:t>6  9.6</a:t>
            </a:r>
          </a:p>
          <a:p>
            <a:pPr algn="l">
              <a:buFont typeface="Arial" panose="020B0604020202020204" pitchFamily="34" charset="0"/>
              <a:buChar char="•"/>
            </a:pPr>
            <a:r>
              <a:rPr lang="en-GB" b="1" i="0" dirty="0">
                <a:solidFill>
                  <a:srgbClr val="343434"/>
                </a:solidFill>
                <a:effectLst/>
                <a:latin typeface="roboto" panose="02000000000000000000" pitchFamily="2" charset="0"/>
              </a:rPr>
              <a:t>Output</a:t>
            </a:r>
            <a:r>
              <a:rPr lang="en-GB" b="0" i="0" dirty="0">
                <a:solidFill>
                  <a:srgbClr val="343434"/>
                </a:solidFill>
                <a:effectLst/>
                <a:latin typeface="roboto" panose="02000000000000000000" pitchFamily="2" charset="0"/>
              </a:rPr>
              <a:t>: Bank A</a:t>
            </a:r>
          </a:p>
        </p:txBody>
      </p:sp>
    </p:spTree>
    <p:extLst>
      <p:ext uri="{BB962C8B-B14F-4D97-AF65-F5344CB8AC3E}">
        <p14:creationId xmlns:p14="http://schemas.microsoft.com/office/powerpoint/2010/main" val="2074284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21;p7">
            <a:extLst>
              <a:ext uri="{FF2B5EF4-FFF2-40B4-BE49-F238E27FC236}">
                <a16:creationId xmlns:a16="http://schemas.microsoft.com/office/drawing/2014/main" id="{4697967D-378E-44C2-8318-879C6D59945C}"/>
              </a:ext>
            </a:extLst>
          </p:cNvPr>
          <p:cNvSpPr/>
          <p:nvPr/>
        </p:nvSpPr>
        <p:spPr>
          <a:xfrm>
            <a:off x="838080" y="577440"/>
            <a:ext cx="10514520" cy="626400"/>
          </a:xfrm>
          <a:prstGeom prst="rect">
            <a:avLst/>
          </a:prstGeom>
          <a:noFill/>
          <a:ln>
            <a:noFill/>
          </a:ln>
        </p:spPr>
        <p:txBody>
          <a:bodyPr spcFirstLastPara="1" wrap="square" lIns="0" tIns="0" rIns="0" bIns="0" anchor="ctr" anchorCtr="0">
            <a:normAutofit/>
          </a:bodyPr>
          <a:lstStyle/>
          <a:p>
            <a:pPr marL="0" marR="0" lvl="0" indent="0" algn="ctr" rtl="0">
              <a:lnSpc>
                <a:spcPct val="90000"/>
              </a:lnSpc>
              <a:spcBef>
                <a:spcPts val="0"/>
              </a:spcBef>
              <a:spcAft>
                <a:spcPts val="0"/>
              </a:spcAft>
              <a:buNone/>
            </a:pPr>
            <a:r>
              <a:rPr lang="en-US" sz="3000" b="1" dirty="0">
                <a:solidFill>
                  <a:schemeClr val="dk1"/>
                </a:solidFill>
                <a:latin typeface="Calibri"/>
                <a:ea typeface="Calibri"/>
                <a:cs typeface="Calibri"/>
                <a:sym typeface="Calibri"/>
              </a:rPr>
              <a:t>ARRAY MANIPUATION</a:t>
            </a:r>
            <a:endParaRPr lang="en-US" dirty="0"/>
          </a:p>
        </p:txBody>
      </p:sp>
      <p:cxnSp>
        <p:nvCxnSpPr>
          <p:cNvPr id="3" name="Google Shape;222;p7">
            <a:extLst>
              <a:ext uri="{FF2B5EF4-FFF2-40B4-BE49-F238E27FC236}">
                <a16:creationId xmlns:a16="http://schemas.microsoft.com/office/drawing/2014/main" id="{6FD1900C-EE5E-45C6-98B5-C5EC49D86398}"/>
              </a:ext>
            </a:extLst>
          </p:cNvPr>
          <p:cNvCxnSpPr/>
          <p:nvPr/>
        </p:nvCxnSpPr>
        <p:spPr>
          <a:xfrm>
            <a:off x="838200" y="1186774"/>
            <a:ext cx="9964918" cy="17066"/>
          </a:xfrm>
          <a:prstGeom prst="straightConnector1">
            <a:avLst/>
          </a:prstGeom>
          <a:noFill/>
          <a:ln w="25400" cap="flat" cmpd="sng">
            <a:solidFill>
              <a:schemeClr val="dk1"/>
            </a:solidFill>
            <a:prstDash val="solid"/>
            <a:round/>
            <a:headEnd type="none" w="sm" len="sm"/>
            <a:tailEnd type="none" w="sm" len="sm"/>
          </a:ln>
        </p:spPr>
      </p:cxnSp>
      <p:pic>
        <p:nvPicPr>
          <p:cNvPr id="4" name="Picture 3" descr="A close up of a logo&#10;&#10;Description automatically generated">
            <a:extLst>
              <a:ext uri="{FF2B5EF4-FFF2-40B4-BE49-F238E27FC236}">
                <a16:creationId xmlns:a16="http://schemas.microsoft.com/office/drawing/2014/main" id="{94963FD5-4328-42C4-9855-1CC6EF995B7A}"/>
              </a:ext>
            </a:extLst>
          </p:cNvPr>
          <p:cNvPicPr>
            <a:picLocks noChangeAspect="1"/>
          </p:cNvPicPr>
          <p:nvPr/>
        </p:nvPicPr>
        <p:blipFill>
          <a:blip r:embed="rId2"/>
          <a:stretch>
            <a:fillRect/>
          </a:stretch>
        </p:blipFill>
        <p:spPr>
          <a:xfrm>
            <a:off x="10858312" y="190184"/>
            <a:ext cx="1095401" cy="416380"/>
          </a:xfrm>
          <a:prstGeom prst="rect">
            <a:avLst/>
          </a:prstGeom>
        </p:spPr>
      </p:pic>
      <p:sp>
        <p:nvSpPr>
          <p:cNvPr id="7" name="TextBox 6">
            <a:extLst>
              <a:ext uri="{FF2B5EF4-FFF2-40B4-BE49-F238E27FC236}">
                <a16:creationId xmlns:a16="http://schemas.microsoft.com/office/drawing/2014/main" id="{81CBAE67-6F00-4FAB-8039-10A4ED9AB66B}"/>
              </a:ext>
            </a:extLst>
          </p:cNvPr>
          <p:cNvSpPr txBox="1"/>
          <p:nvPr/>
        </p:nvSpPr>
        <p:spPr>
          <a:xfrm>
            <a:off x="602974" y="1244201"/>
            <a:ext cx="10986052" cy="5078313"/>
          </a:xfrm>
          <a:prstGeom prst="rect">
            <a:avLst/>
          </a:prstGeom>
          <a:noFill/>
        </p:spPr>
        <p:txBody>
          <a:bodyPr wrap="square">
            <a:spAutoFit/>
          </a:bodyPr>
          <a:lstStyle/>
          <a:p>
            <a:r>
              <a:rPr lang="en-GB" sz="2000" b="1" u="sng" dirty="0">
                <a:solidFill>
                  <a:srgbClr val="343434"/>
                </a:solidFill>
                <a:latin typeface="roboto" panose="02000000000000000000" pitchFamily="2" charset="0"/>
              </a:rPr>
              <a:t>Problem Statement No. 07 :</a:t>
            </a:r>
          </a:p>
          <a:p>
            <a:pPr algn="l"/>
            <a:endParaRPr lang="en-GB" b="0" i="0" dirty="0">
              <a:solidFill>
                <a:srgbClr val="000000"/>
              </a:solidFill>
              <a:effectLst/>
              <a:latin typeface="roboto" panose="02000000000000000000" pitchFamily="2" charset="0"/>
            </a:endParaRPr>
          </a:p>
          <a:p>
            <a:pPr algn="l"/>
            <a:r>
              <a:rPr lang="en-GB" b="0" i="0" dirty="0">
                <a:solidFill>
                  <a:srgbClr val="000000"/>
                </a:solidFill>
                <a:effectLst/>
                <a:latin typeface="roboto" panose="02000000000000000000" pitchFamily="2" charset="0"/>
              </a:rPr>
              <a:t>Krishna loves candies a lot, so whenever he gets them, he stores them so that he can eat them later whenever he wants to.</a:t>
            </a:r>
            <a:endParaRPr lang="en-GB" b="0" i="0" dirty="0">
              <a:solidFill>
                <a:srgbClr val="343434"/>
              </a:solidFill>
              <a:effectLst/>
              <a:latin typeface="roboto" panose="02000000000000000000" pitchFamily="2" charset="0"/>
            </a:endParaRPr>
          </a:p>
          <a:p>
            <a:pPr algn="l"/>
            <a:r>
              <a:rPr lang="en-GB" b="0" i="0" dirty="0">
                <a:solidFill>
                  <a:srgbClr val="000000"/>
                </a:solidFill>
                <a:effectLst/>
                <a:latin typeface="roboto" panose="02000000000000000000" pitchFamily="2" charset="0"/>
              </a:rPr>
              <a:t>He has recently received N boxes of candies each containing Ci candies where Ci represents the total number of candies in the </a:t>
            </a:r>
            <a:r>
              <a:rPr lang="en-GB" b="0" i="0" dirty="0" err="1">
                <a:solidFill>
                  <a:srgbClr val="000000"/>
                </a:solidFill>
                <a:effectLst/>
                <a:latin typeface="roboto" panose="02000000000000000000" pitchFamily="2" charset="0"/>
              </a:rPr>
              <a:t>ith</a:t>
            </a:r>
            <a:r>
              <a:rPr lang="en-GB" b="0" i="0" dirty="0">
                <a:solidFill>
                  <a:srgbClr val="000000"/>
                </a:solidFill>
                <a:effectLst/>
                <a:latin typeface="roboto" panose="02000000000000000000" pitchFamily="2" charset="0"/>
              </a:rPr>
              <a:t> box. Krishna wants to store them in a single box. The only constraint is that he can choose any two boxes and store their joint contents in an empty box only. Assume that there are an infinite number of empty boxes available.</a:t>
            </a:r>
            <a:endParaRPr lang="en-GB" b="0" i="0" dirty="0">
              <a:solidFill>
                <a:srgbClr val="343434"/>
              </a:solidFill>
              <a:effectLst/>
              <a:latin typeface="roboto" panose="02000000000000000000" pitchFamily="2" charset="0"/>
            </a:endParaRPr>
          </a:p>
          <a:p>
            <a:pPr algn="l"/>
            <a:r>
              <a:rPr lang="en-GB" b="0" i="0" dirty="0">
                <a:solidFill>
                  <a:srgbClr val="000000"/>
                </a:solidFill>
                <a:effectLst/>
                <a:latin typeface="roboto" panose="02000000000000000000" pitchFamily="2" charset="0"/>
              </a:rPr>
              <a:t>At a time he can pick up any two boxes for transferring and if both the boxes contain X and Y number of candies respectively, then it takes him exactly X+Y seconds of time. As he is too eager to collect all of them he has approached you to tell him the minimum time in which all the candies can be collected.</a:t>
            </a:r>
            <a:endParaRPr lang="en-GB" b="0" i="0" dirty="0">
              <a:solidFill>
                <a:srgbClr val="343434"/>
              </a:solidFill>
              <a:effectLst/>
              <a:latin typeface="roboto" panose="02000000000000000000" pitchFamily="2" charset="0"/>
            </a:endParaRPr>
          </a:p>
          <a:p>
            <a:pPr algn="l"/>
            <a:r>
              <a:rPr lang="en-GB" b="1" i="0" dirty="0">
                <a:solidFill>
                  <a:srgbClr val="000000"/>
                </a:solidFill>
                <a:effectLst/>
                <a:latin typeface="roboto" panose="02000000000000000000" pitchFamily="2" charset="0"/>
              </a:rPr>
              <a:t>Input Format:</a:t>
            </a:r>
            <a:endParaRPr lang="en-GB" b="0" i="0" dirty="0">
              <a:solidFill>
                <a:srgbClr val="343434"/>
              </a:solidFill>
              <a:effectLst/>
              <a:latin typeface="roboto" panose="02000000000000000000" pitchFamily="2" charset="0"/>
            </a:endParaRPr>
          </a:p>
          <a:p>
            <a:pPr algn="l">
              <a:buFont typeface="Arial" panose="020B0604020202020204" pitchFamily="34" charset="0"/>
              <a:buChar char="•"/>
            </a:pPr>
            <a:r>
              <a:rPr lang="en-GB" b="0" i="0" dirty="0">
                <a:solidFill>
                  <a:srgbClr val="000000"/>
                </a:solidFill>
                <a:effectLst/>
                <a:latin typeface="roboto" panose="02000000000000000000" pitchFamily="2" charset="0"/>
              </a:rPr>
              <a:t>The first line of input is the number of test case T</a:t>
            </a:r>
            <a:endParaRPr lang="en-GB" b="0" i="0" dirty="0">
              <a:solidFill>
                <a:srgbClr val="343434"/>
              </a:solidFill>
              <a:effectLst/>
              <a:latin typeface="roboto" panose="02000000000000000000" pitchFamily="2" charset="0"/>
            </a:endParaRPr>
          </a:p>
          <a:p>
            <a:pPr algn="l">
              <a:buFont typeface="Arial" panose="020B0604020202020204" pitchFamily="34" charset="0"/>
              <a:buChar char="•"/>
            </a:pPr>
            <a:r>
              <a:rPr lang="en-GB" b="0" i="0" dirty="0">
                <a:solidFill>
                  <a:srgbClr val="000000"/>
                </a:solidFill>
                <a:effectLst/>
                <a:latin typeface="roboto" panose="02000000000000000000" pitchFamily="2" charset="0"/>
              </a:rPr>
              <a:t>Each test case is comprised of two inputs</a:t>
            </a:r>
            <a:endParaRPr lang="en-GB" b="0" i="0" dirty="0">
              <a:solidFill>
                <a:srgbClr val="343434"/>
              </a:solidFill>
              <a:effectLst/>
              <a:latin typeface="roboto" panose="02000000000000000000" pitchFamily="2" charset="0"/>
            </a:endParaRPr>
          </a:p>
          <a:p>
            <a:pPr algn="l">
              <a:buFont typeface="Arial" panose="020B0604020202020204" pitchFamily="34" charset="0"/>
              <a:buChar char="•"/>
            </a:pPr>
            <a:r>
              <a:rPr lang="en-GB" b="0" i="0" dirty="0">
                <a:solidFill>
                  <a:srgbClr val="000000"/>
                </a:solidFill>
                <a:effectLst/>
                <a:latin typeface="roboto" panose="02000000000000000000" pitchFamily="2" charset="0"/>
              </a:rPr>
              <a:t>The first input of a test case is the number of boxes N</a:t>
            </a:r>
            <a:endParaRPr lang="en-GB" b="0" i="0" dirty="0">
              <a:solidFill>
                <a:srgbClr val="343434"/>
              </a:solidFill>
              <a:effectLst/>
              <a:latin typeface="roboto" panose="02000000000000000000" pitchFamily="2" charset="0"/>
            </a:endParaRPr>
          </a:p>
          <a:p>
            <a:pPr algn="l">
              <a:buFont typeface="Arial" panose="020B0604020202020204" pitchFamily="34" charset="0"/>
              <a:buChar char="•"/>
            </a:pPr>
            <a:r>
              <a:rPr lang="en-GB" b="0" i="0" dirty="0">
                <a:solidFill>
                  <a:srgbClr val="000000"/>
                </a:solidFill>
                <a:effectLst/>
                <a:latin typeface="roboto" panose="02000000000000000000" pitchFamily="2" charset="0"/>
              </a:rPr>
              <a:t>The second input is N integers delimited by whitespace denoting the number of candies in each box</a:t>
            </a:r>
            <a:endParaRPr lang="en-GB" b="0" i="0" dirty="0">
              <a:solidFill>
                <a:srgbClr val="343434"/>
              </a:solidFill>
              <a:effectLst/>
              <a:latin typeface="roboto" panose="02000000000000000000" pitchFamily="2" charset="0"/>
            </a:endParaRPr>
          </a:p>
          <a:p>
            <a:pPr algn="l"/>
            <a:r>
              <a:rPr lang="en-GB" b="1" i="0" dirty="0">
                <a:solidFill>
                  <a:srgbClr val="000000"/>
                </a:solidFill>
                <a:effectLst/>
                <a:latin typeface="roboto" panose="02000000000000000000" pitchFamily="2" charset="0"/>
              </a:rPr>
              <a:t>Output Format: </a:t>
            </a:r>
            <a:r>
              <a:rPr lang="en-GB" b="0" i="0" dirty="0">
                <a:solidFill>
                  <a:srgbClr val="000000"/>
                </a:solidFill>
                <a:effectLst/>
                <a:latin typeface="roboto" panose="02000000000000000000" pitchFamily="2" charset="0"/>
              </a:rPr>
              <a:t>Print minimum time required, in seconds, for each of the test cases. Print each output on a new line.</a:t>
            </a:r>
            <a:endParaRPr lang="en-GB" b="0" i="0" dirty="0">
              <a:solidFill>
                <a:srgbClr val="343434"/>
              </a:solidFill>
              <a:effectLst/>
              <a:latin typeface="roboto" panose="02000000000000000000" pitchFamily="2" charset="0"/>
            </a:endParaRPr>
          </a:p>
        </p:txBody>
      </p:sp>
    </p:spTree>
    <p:extLst>
      <p:ext uri="{BB962C8B-B14F-4D97-AF65-F5344CB8AC3E}">
        <p14:creationId xmlns:p14="http://schemas.microsoft.com/office/powerpoint/2010/main" val="4092129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21;p7">
            <a:extLst>
              <a:ext uri="{FF2B5EF4-FFF2-40B4-BE49-F238E27FC236}">
                <a16:creationId xmlns:a16="http://schemas.microsoft.com/office/drawing/2014/main" id="{4697967D-378E-44C2-8318-879C6D59945C}"/>
              </a:ext>
            </a:extLst>
          </p:cNvPr>
          <p:cNvSpPr/>
          <p:nvPr/>
        </p:nvSpPr>
        <p:spPr>
          <a:xfrm>
            <a:off x="838080" y="577440"/>
            <a:ext cx="10514520" cy="626400"/>
          </a:xfrm>
          <a:prstGeom prst="rect">
            <a:avLst/>
          </a:prstGeom>
          <a:noFill/>
          <a:ln>
            <a:noFill/>
          </a:ln>
        </p:spPr>
        <p:txBody>
          <a:bodyPr spcFirstLastPara="1" wrap="square" lIns="0" tIns="0" rIns="0" bIns="0" anchor="ctr" anchorCtr="0">
            <a:normAutofit/>
          </a:bodyPr>
          <a:lstStyle/>
          <a:p>
            <a:pPr marL="0" marR="0" lvl="0" indent="0" algn="ctr" rtl="0">
              <a:lnSpc>
                <a:spcPct val="90000"/>
              </a:lnSpc>
              <a:spcBef>
                <a:spcPts val="0"/>
              </a:spcBef>
              <a:spcAft>
                <a:spcPts val="0"/>
              </a:spcAft>
              <a:buNone/>
            </a:pPr>
            <a:r>
              <a:rPr lang="en-US" sz="3000" b="1" dirty="0">
                <a:solidFill>
                  <a:schemeClr val="dk1"/>
                </a:solidFill>
                <a:latin typeface="Calibri"/>
                <a:ea typeface="Calibri"/>
                <a:cs typeface="Calibri"/>
                <a:sym typeface="Calibri"/>
              </a:rPr>
              <a:t>ARRAY MANIPUATION</a:t>
            </a:r>
            <a:endParaRPr lang="en-US" dirty="0"/>
          </a:p>
        </p:txBody>
      </p:sp>
      <p:cxnSp>
        <p:nvCxnSpPr>
          <p:cNvPr id="3" name="Google Shape;222;p7">
            <a:extLst>
              <a:ext uri="{FF2B5EF4-FFF2-40B4-BE49-F238E27FC236}">
                <a16:creationId xmlns:a16="http://schemas.microsoft.com/office/drawing/2014/main" id="{6FD1900C-EE5E-45C6-98B5-C5EC49D86398}"/>
              </a:ext>
            </a:extLst>
          </p:cNvPr>
          <p:cNvCxnSpPr/>
          <p:nvPr/>
        </p:nvCxnSpPr>
        <p:spPr>
          <a:xfrm>
            <a:off x="838200" y="1186774"/>
            <a:ext cx="9964918" cy="17066"/>
          </a:xfrm>
          <a:prstGeom prst="straightConnector1">
            <a:avLst/>
          </a:prstGeom>
          <a:noFill/>
          <a:ln w="25400" cap="flat" cmpd="sng">
            <a:solidFill>
              <a:schemeClr val="dk1"/>
            </a:solidFill>
            <a:prstDash val="solid"/>
            <a:round/>
            <a:headEnd type="none" w="sm" len="sm"/>
            <a:tailEnd type="none" w="sm" len="sm"/>
          </a:ln>
        </p:spPr>
      </p:cxnSp>
      <p:pic>
        <p:nvPicPr>
          <p:cNvPr id="4" name="Picture 3" descr="A close up of a logo&#10;&#10;Description automatically generated">
            <a:extLst>
              <a:ext uri="{FF2B5EF4-FFF2-40B4-BE49-F238E27FC236}">
                <a16:creationId xmlns:a16="http://schemas.microsoft.com/office/drawing/2014/main" id="{94963FD5-4328-42C4-9855-1CC6EF995B7A}"/>
              </a:ext>
            </a:extLst>
          </p:cNvPr>
          <p:cNvPicPr>
            <a:picLocks noChangeAspect="1"/>
          </p:cNvPicPr>
          <p:nvPr/>
        </p:nvPicPr>
        <p:blipFill>
          <a:blip r:embed="rId2"/>
          <a:stretch>
            <a:fillRect/>
          </a:stretch>
        </p:blipFill>
        <p:spPr>
          <a:xfrm>
            <a:off x="10858312" y="190184"/>
            <a:ext cx="1095401" cy="416380"/>
          </a:xfrm>
          <a:prstGeom prst="rect">
            <a:avLst/>
          </a:prstGeom>
        </p:spPr>
      </p:pic>
      <p:sp>
        <p:nvSpPr>
          <p:cNvPr id="7" name="TextBox 6">
            <a:extLst>
              <a:ext uri="{FF2B5EF4-FFF2-40B4-BE49-F238E27FC236}">
                <a16:creationId xmlns:a16="http://schemas.microsoft.com/office/drawing/2014/main" id="{81CBAE67-6F00-4FAB-8039-10A4ED9AB66B}"/>
              </a:ext>
            </a:extLst>
          </p:cNvPr>
          <p:cNvSpPr txBox="1"/>
          <p:nvPr/>
        </p:nvSpPr>
        <p:spPr>
          <a:xfrm>
            <a:off x="602974" y="1244201"/>
            <a:ext cx="11138452" cy="1723549"/>
          </a:xfrm>
          <a:prstGeom prst="rect">
            <a:avLst/>
          </a:prstGeom>
          <a:noFill/>
        </p:spPr>
        <p:txBody>
          <a:bodyPr wrap="square">
            <a:spAutoFit/>
          </a:bodyPr>
          <a:lstStyle/>
          <a:p>
            <a:r>
              <a:rPr lang="en-GB" b="1" i="0" u="sng" dirty="0">
                <a:solidFill>
                  <a:srgbClr val="343434"/>
                </a:solidFill>
                <a:effectLst/>
                <a:latin typeface="roboto" panose="02000000000000000000" pitchFamily="2" charset="0"/>
              </a:rPr>
              <a:t>Problem Statement No. 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Roboto" panose="02000000000000000000" pitchFamily="2" charset="0"/>
              </a:rPr>
              <a:t>Constraints:</a:t>
            </a:r>
            <a:endParaRPr kumimoji="0" lang="en-US" altLang="en-US" sz="1600" b="0" i="0" u="none" strike="noStrike" cap="none" normalizeH="0" baseline="0" dirty="0">
              <a:ln>
                <a:noFill/>
              </a:ln>
              <a:solidFill>
                <a:srgbClr val="7A7A7A"/>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Roboto" panose="02000000000000000000" pitchFamily="2" charset="0"/>
              </a:rPr>
              <a:t>1 &lt; T &lt; 10</a:t>
            </a:r>
            <a:endParaRPr kumimoji="0" lang="en-US" altLang="en-US" sz="1800" b="0" i="0" u="none" strike="noStrike" cap="none" normalizeH="0" baseline="0" dirty="0">
              <a:ln>
                <a:noFill/>
              </a:ln>
              <a:solidFill>
                <a:srgbClr val="343434"/>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Roboto" panose="02000000000000000000" pitchFamily="2" charset="0"/>
              </a:rPr>
              <a:t>1 &lt; N&lt; 10000</a:t>
            </a:r>
            <a:endParaRPr kumimoji="0" lang="en-US" altLang="en-US" sz="1800" b="0" i="0" u="none" strike="noStrike" cap="none" normalizeH="0" baseline="0" dirty="0">
              <a:ln>
                <a:noFill/>
              </a:ln>
              <a:solidFill>
                <a:srgbClr val="343434"/>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Roboto" panose="02000000000000000000" pitchFamily="2" charset="0"/>
              </a:rPr>
              <a:t>1 &lt; [Candies in each box] &lt; 100009</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rgbClr val="7A7A7A"/>
              </a:solidFill>
              <a:effectLst/>
              <a:latin typeface="Roboto" panose="02000000000000000000" pitchFamily="2" charset="0"/>
            </a:endParaRPr>
          </a:p>
        </p:txBody>
      </p:sp>
      <p:graphicFrame>
        <p:nvGraphicFramePr>
          <p:cNvPr id="8" name="Table 7">
            <a:extLst>
              <a:ext uri="{FF2B5EF4-FFF2-40B4-BE49-F238E27FC236}">
                <a16:creationId xmlns:a16="http://schemas.microsoft.com/office/drawing/2014/main" id="{B3E0B61C-0952-4684-A3CF-E07B1681E047}"/>
              </a:ext>
            </a:extLst>
          </p:cNvPr>
          <p:cNvGraphicFramePr>
            <a:graphicFrameLocks noGrp="1"/>
          </p:cNvGraphicFramePr>
          <p:nvPr>
            <p:extLst>
              <p:ext uri="{D42A27DB-BD31-4B8C-83A1-F6EECF244321}">
                <p14:modId xmlns:p14="http://schemas.microsoft.com/office/powerpoint/2010/main" val="1676021286"/>
              </p:ext>
            </p:extLst>
          </p:nvPr>
        </p:nvGraphicFramePr>
        <p:xfrm>
          <a:off x="1388166" y="3419239"/>
          <a:ext cx="9568067" cy="2194560"/>
        </p:xfrm>
        <a:graphic>
          <a:graphicData uri="http://schemas.openxmlformats.org/drawingml/2006/table">
            <a:tbl>
              <a:tblPr/>
              <a:tblGrid>
                <a:gridCol w="2360946">
                  <a:extLst>
                    <a:ext uri="{9D8B030D-6E8A-4147-A177-3AD203B41FA5}">
                      <a16:colId xmlns:a16="http://schemas.microsoft.com/office/drawing/2014/main" val="2341889045"/>
                    </a:ext>
                  </a:extLst>
                </a:gridCol>
                <a:gridCol w="3328175">
                  <a:extLst>
                    <a:ext uri="{9D8B030D-6E8A-4147-A177-3AD203B41FA5}">
                      <a16:colId xmlns:a16="http://schemas.microsoft.com/office/drawing/2014/main" val="131034729"/>
                    </a:ext>
                  </a:extLst>
                </a:gridCol>
                <a:gridCol w="3878946">
                  <a:extLst>
                    <a:ext uri="{9D8B030D-6E8A-4147-A177-3AD203B41FA5}">
                      <a16:colId xmlns:a16="http://schemas.microsoft.com/office/drawing/2014/main" val="337134181"/>
                    </a:ext>
                  </a:extLst>
                </a:gridCol>
              </a:tblGrid>
              <a:tr h="172568">
                <a:tc>
                  <a:txBody>
                    <a:bodyPr/>
                    <a:lstStyle/>
                    <a:p>
                      <a:pPr algn="l" fontAlgn="b"/>
                      <a:r>
                        <a:rPr lang="en-IN">
                          <a:solidFill>
                            <a:srgbClr val="000000"/>
                          </a:solidFill>
                          <a:effectLst/>
                        </a:rPr>
                        <a:t>S. No.</a:t>
                      </a:r>
                      <a:endParaRPr lang="en-IN">
                        <a:effectLst/>
                      </a:endParaRPr>
                    </a:p>
                  </a:txBody>
                  <a:tcPr anchor="b">
                    <a:lnL>
                      <a:noFill/>
                    </a:lnL>
                    <a:lnR>
                      <a:noFill/>
                    </a:lnR>
                    <a:lnT>
                      <a:noFill/>
                    </a:lnT>
                    <a:lnB w="9525" cap="flat" cmpd="sng" algn="ctr">
                      <a:solidFill>
                        <a:srgbClr val="DEE2E6"/>
                      </a:solidFill>
                      <a:prstDash val="solid"/>
                      <a:round/>
                      <a:headEnd type="none" w="med" len="med"/>
                      <a:tailEnd type="none" w="med" len="med"/>
                    </a:lnB>
                    <a:solidFill>
                      <a:srgbClr val="C6E1F5"/>
                    </a:solidFill>
                  </a:tcPr>
                </a:tc>
                <a:tc>
                  <a:txBody>
                    <a:bodyPr/>
                    <a:lstStyle/>
                    <a:p>
                      <a:pPr algn="l" fontAlgn="b"/>
                      <a:r>
                        <a:rPr lang="en-IN">
                          <a:solidFill>
                            <a:srgbClr val="000000"/>
                          </a:solidFill>
                          <a:effectLst/>
                        </a:rPr>
                        <a:t>Input</a:t>
                      </a:r>
                      <a:endParaRPr lang="en-IN">
                        <a:effectLst/>
                      </a:endParaRPr>
                    </a:p>
                  </a:txBody>
                  <a:tcPr anchor="b">
                    <a:lnL>
                      <a:noFill/>
                    </a:lnL>
                    <a:lnR>
                      <a:noFill/>
                    </a:lnR>
                    <a:lnT>
                      <a:noFill/>
                    </a:lnT>
                    <a:lnB w="9525" cap="flat" cmpd="sng" algn="ctr">
                      <a:solidFill>
                        <a:srgbClr val="DEE2E6"/>
                      </a:solidFill>
                      <a:prstDash val="solid"/>
                      <a:round/>
                      <a:headEnd type="none" w="med" len="med"/>
                      <a:tailEnd type="none" w="med" len="med"/>
                    </a:lnB>
                    <a:solidFill>
                      <a:srgbClr val="C6E1F5"/>
                    </a:solidFill>
                  </a:tcPr>
                </a:tc>
                <a:tc>
                  <a:txBody>
                    <a:bodyPr/>
                    <a:lstStyle/>
                    <a:p>
                      <a:pPr algn="l" fontAlgn="b"/>
                      <a:r>
                        <a:rPr lang="en-IN">
                          <a:solidFill>
                            <a:srgbClr val="000000"/>
                          </a:solidFill>
                          <a:effectLst/>
                        </a:rPr>
                        <a:t>Output</a:t>
                      </a:r>
                      <a:endParaRPr lang="en-IN">
                        <a:effectLst/>
                      </a:endParaRPr>
                    </a:p>
                  </a:txBody>
                  <a:tcPr anchor="b">
                    <a:lnL>
                      <a:noFill/>
                    </a:lnL>
                    <a:lnR>
                      <a:noFill/>
                    </a:lnR>
                    <a:lnT>
                      <a:noFill/>
                    </a:lnT>
                    <a:lnB w="9525" cap="flat" cmpd="sng" algn="ctr">
                      <a:solidFill>
                        <a:srgbClr val="DEE2E6"/>
                      </a:solidFill>
                      <a:prstDash val="solid"/>
                      <a:round/>
                      <a:headEnd type="none" w="med" len="med"/>
                      <a:tailEnd type="none" w="med" len="med"/>
                    </a:lnB>
                    <a:solidFill>
                      <a:srgbClr val="C6E1F5"/>
                    </a:solidFill>
                  </a:tcPr>
                </a:tc>
                <a:extLst>
                  <a:ext uri="{0D108BD9-81ED-4DB2-BD59-A6C34878D82A}">
                    <a16:rowId xmlns:a16="http://schemas.microsoft.com/office/drawing/2014/main" val="2593987862"/>
                  </a:ext>
                </a:extLst>
              </a:tr>
              <a:tr h="431419">
                <a:tc>
                  <a:txBody>
                    <a:bodyPr/>
                    <a:lstStyle/>
                    <a:p>
                      <a:pPr fontAlgn="t"/>
                      <a:r>
                        <a:rPr lang="en-IN" dirty="0">
                          <a:solidFill>
                            <a:srgbClr val="000000"/>
                          </a:solidFill>
                          <a:effectLst/>
                        </a:rPr>
                        <a:t>1</a:t>
                      </a:r>
                      <a:endParaRPr lang="en-IN" dirty="0">
                        <a:effectLst/>
                      </a:endParaRP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CAFFCA"/>
                    </a:solidFill>
                  </a:tcPr>
                </a:tc>
                <a:tc>
                  <a:txBody>
                    <a:bodyPr/>
                    <a:lstStyle/>
                    <a:p>
                      <a:pPr fontAlgn="t"/>
                      <a:r>
                        <a:rPr lang="en-IN" dirty="0">
                          <a:solidFill>
                            <a:srgbClr val="000000"/>
                          </a:solidFill>
                          <a:effectLst/>
                        </a:rPr>
                        <a:t>1</a:t>
                      </a:r>
                      <a:br>
                        <a:rPr lang="en-IN" dirty="0">
                          <a:effectLst/>
                        </a:rPr>
                      </a:br>
                      <a:r>
                        <a:rPr lang="en-IN" dirty="0">
                          <a:solidFill>
                            <a:srgbClr val="000000"/>
                          </a:solidFill>
                          <a:effectLst/>
                        </a:rPr>
                        <a:t>4</a:t>
                      </a:r>
                      <a:br>
                        <a:rPr lang="en-IN" dirty="0">
                          <a:effectLst/>
                        </a:rPr>
                      </a:br>
                      <a:r>
                        <a:rPr lang="en-IN" dirty="0">
                          <a:solidFill>
                            <a:srgbClr val="000000"/>
                          </a:solidFill>
                          <a:effectLst/>
                        </a:rPr>
                        <a:t>1 2 3 4</a:t>
                      </a:r>
                      <a:endParaRPr lang="en-IN" dirty="0">
                        <a:effectLst/>
                      </a:endParaRP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CAFFCA"/>
                    </a:solidFill>
                  </a:tcPr>
                </a:tc>
                <a:tc>
                  <a:txBody>
                    <a:bodyPr/>
                    <a:lstStyle/>
                    <a:p>
                      <a:pPr fontAlgn="t"/>
                      <a:r>
                        <a:rPr lang="en-IN" dirty="0">
                          <a:solidFill>
                            <a:srgbClr val="000000"/>
                          </a:solidFill>
                          <a:effectLst/>
                        </a:rPr>
                        <a:t>19</a:t>
                      </a:r>
                      <a:endParaRPr lang="en-IN" dirty="0">
                        <a:effectLst/>
                      </a:endParaRP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CAFFCA"/>
                    </a:solidFill>
                  </a:tcPr>
                </a:tc>
                <a:extLst>
                  <a:ext uri="{0D108BD9-81ED-4DB2-BD59-A6C34878D82A}">
                    <a16:rowId xmlns:a16="http://schemas.microsoft.com/office/drawing/2014/main" val="2675086876"/>
                  </a:ext>
                </a:extLst>
              </a:tr>
              <a:tr h="447373">
                <a:tc>
                  <a:txBody>
                    <a:bodyPr/>
                    <a:lstStyle/>
                    <a:p>
                      <a:pPr fontAlgn="t"/>
                      <a:r>
                        <a:rPr lang="en-IN" dirty="0">
                          <a:solidFill>
                            <a:srgbClr val="000000"/>
                          </a:solidFill>
                          <a:effectLst/>
                        </a:rPr>
                        <a:t>2</a:t>
                      </a:r>
                      <a:endParaRPr lang="en-IN" dirty="0">
                        <a:effectLst/>
                      </a:endParaRPr>
                    </a:p>
                  </a:txBody>
                  <a:tcPr>
                    <a:lnL>
                      <a:noFill/>
                    </a:lnL>
                    <a:lnR>
                      <a:noFill/>
                    </a:lnR>
                    <a:lnT w="9525" cap="flat" cmpd="sng" algn="ctr">
                      <a:solidFill>
                        <a:srgbClr val="DEE2E6"/>
                      </a:solidFill>
                      <a:prstDash val="solid"/>
                      <a:round/>
                      <a:headEnd type="none" w="med" len="med"/>
                      <a:tailEnd type="none" w="med" len="med"/>
                    </a:lnT>
                    <a:lnB>
                      <a:noFill/>
                    </a:lnB>
                    <a:solidFill>
                      <a:srgbClr val="FFFFFF"/>
                    </a:solidFill>
                  </a:tcPr>
                </a:tc>
                <a:tc>
                  <a:txBody>
                    <a:bodyPr/>
                    <a:lstStyle/>
                    <a:p>
                      <a:pPr fontAlgn="t"/>
                      <a:r>
                        <a:rPr lang="en-IN" dirty="0">
                          <a:solidFill>
                            <a:srgbClr val="000000"/>
                          </a:solidFill>
                          <a:effectLst/>
                        </a:rPr>
                        <a:t>1</a:t>
                      </a:r>
                      <a:br>
                        <a:rPr lang="en-IN" dirty="0">
                          <a:effectLst/>
                        </a:rPr>
                      </a:br>
                      <a:r>
                        <a:rPr lang="en-IN" dirty="0">
                          <a:solidFill>
                            <a:srgbClr val="000000"/>
                          </a:solidFill>
                          <a:effectLst/>
                        </a:rPr>
                        <a:t>5</a:t>
                      </a:r>
                      <a:br>
                        <a:rPr lang="en-IN" dirty="0">
                          <a:effectLst/>
                        </a:rPr>
                      </a:br>
                      <a:r>
                        <a:rPr lang="en-IN" dirty="0">
                          <a:solidFill>
                            <a:srgbClr val="000000"/>
                          </a:solidFill>
                          <a:effectLst/>
                        </a:rPr>
                        <a:t>1 2 3 4 5</a:t>
                      </a:r>
                      <a:endParaRPr lang="en-IN" dirty="0">
                        <a:effectLst/>
                      </a:endParaRPr>
                    </a:p>
                  </a:txBody>
                  <a:tcPr>
                    <a:lnL>
                      <a:noFill/>
                    </a:lnL>
                    <a:lnR>
                      <a:noFill/>
                    </a:lnR>
                    <a:lnT w="9525" cap="flat" cmpd="sng" algn="ctr">
                      <a:solidFill>
                        <a:srgbClr val="DEE2E6"/>
                      </a:solidFill>
                      <a:prstDash val="solid"/>
                      <a:round/>
                      <a:headEnd type="none" w="med" len="med"/>
                      <a:tailEnd type="none" w="med" len="med"/>
                    </a:lnT>
                    <a:lnB>
                      <a:noFill/>
                    </a:lnB>
                    <a:solidFill>
                      <a:srgbClr val="FFFFFF"/>
                    </a:solidFill>
                  </a:tcPr>
                </a:tc>
                <a:tc>
                  <a:txBody>
                    <a:bodyPr/>
                    <a:lstStyle/>
                    <a:p>
                      <a:pPr fontAlgn="t"/>
                      <a:r>
                        <a:rPr lang="en-IN" dirty="0">
                          <a:solidFill>
                            <a:srgbClr val="000000"/>
                          </a:solidFill>
                          <a:effectLst/>
                        </a:rPr>
                        <a:t>34</a:t>
                      </a:r>
                      <a:endParaRPr lang="en-IN" dirty="0">
                        <a:effectLst/>
                      </a:endParaRPr>
                    </a:p>
                  </a:txBody>
                  <a:tcPr>
                    <a:lnL>
                      <a:noFill/>
                    </a:lnL>
                    <a:lnR>
                      <a:noFill/>
                    </a:lnR>
                    <a:lnT w="9525" cap="flat" cmpd="sng" algn="ctr">
                      <a:solidFill>
                        <a:srgbClr val="DEE2E6"/>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206878101"/>
                  </a:ext>
                </a:extLst>
              </a:tr>
            </a:tbl>
          </a:graphicData>
        </a:graphic>
      </p:graphicFrame>
    </p:spTree>
    <p:extLst>
      <p:ext uri="{BB962C8B-B14F-4D97-AF65-F5344CB8AC3E}">
        <p14:creationId xmlns:p14="http://schemas.microsoft.com/office/powerpoint/2010/main" val="3733918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21;p7">
            <a:extLst>
              <a:ext uri="{FF2B5EF4-FFF2-40B4-BE49-F238E27FC236}">
                <a16:creationId xmlns:a16="http://schemas.microsoft.com/office/drawing/2014/main" id="{4697967D-378E-44C2-8318-879C6D59945C}"/>
              </a:ext>
            </a:extLst>
          </p:cNvPr>
          <p:cNvSpPr/>
          <p:nvPr/>
        </p:nvSpPr>
        <p:spPr>
          <a:xfrm>
            <a:off x="838080" y="577440"/>
            <a:ext cx="10514520" cy="626400"/>
          </a:xfrm>
          <a:prstGeom prst="rect">
            <a:avLst/>
          </a:prstGeom>
          <a:noFill/>
          <a:ln>
            <a:noFill/>
          </a:ln>
        </p:spPr>
        <p:txBody>
          <a:bodyPr spcFirstLastPara="1" wrap="square" lIns="0" tIns="0" rIns="0" bIns="0" anchor="ctr" anchorCtr="0">
            <a:normAutofit/>
          </a:bodyPr>
          <a:lstStyle/>
          <a:p>
            <a:pPr marL="0" marR="0" lvl="0" indent="0" algn="ctr" rtl="0">
              <a:lnSpc>
                <a:spcPct val="90000"/>
              </a:lnSpc>
              <a:spcBef>
                <a:spcPts val="0"/>
              </a:spcBef>
              <a:spcAft>
                <a:spcPts val="0"/>
              </a:spcAft>
              <a:buNone/>
            </a:pPr>
            <a:r>
              <a:rPr lang="en-US" sz="3000" b="1" dirty="0">
                <a:solidFill>
                  <a:schemeClr val="dk1"/>
                </a:solidFill>
                <a:latin typeface="Calibri"/>
                <a:ea typeface="Calibri"/>
                <a:cs typeface="Calibri"/>
                <a:sym typeface="Calibri"/>
              </a:rPr>
              <a:t>ARRAY MANIPUATION</a:t>
            </a:r>
            <a:endParaRPr lang="en-US" dirty="0"/>
          </a:p>
        </p:txBody>
      </p:sp>
      <p:cxnSp>
        <p:nvCxnSpPr>
          <p:cNvPr id="3" name="Google Shape;222;p7">
            <a:extLst>
              <a:ext uri="{FF2B5EF4-FFF2-40B4-BE49-F238E27FC236}">
                <a16:creationId xmlns:a16="http://schemas.microsoft.com/office/drawing/2014/main" id="{6FD1900C-EE5E-45C6-98B5-C5EC49D86398}"/>
              </a:ext>
            </a:extLst>
          </p:cNvPr>
          <p:cNvCxnSpPr/>
          <p:nvPr/>
        </p:nvCxnSpPr>
        <p:spPr>
          <a:xfrm>
            <a:off x="838200" y="1186774"/>
            <a:ext cx="9964918" cy="17066"/>
          </a:xfrm>
          <a:prstGeom prst="straightConnector1">
            <a:avLst/>
          </a:prstGeom>
          <a:noFill/>
          <a:ln w="25400" cap="flat" cmpd="sng">
            <a:solidFill>
              <a:schemeClr val="dk1"/>
            </a:solidFill>
            <a:prstDash val="solid"/>
            <a:round/>
            <a:headEnd type="none" w="sm" len="sm"/>
            <a:tailEnd type="none" w="sm" len="sm"/>
          </a:ln>
        </p:spPr>
      </p:cxnSp>
      <p:pic>
        <p:nvPicPr>
          <p:cNvPr id="4" name="Picture 3" descr="A close up of a logo&#10;&#10;Description automatically generated">
            <a:extLst>
              <a:ext uri="{FF2B5EF4-FFF2-40B4-BE49-F238E27FC236}">
                <a16:creationId xmlns:a16="http://schemas.microsoft.com/office/drawing/2014/main" id="{94963FD5-4328-42C4-9855-1CC6EF995B7A}"/>
              </a:ext>
            </a:extLst>
          </p:cNvPr>
          <p:cNvPicPr>
            <a:picLocks noChangeAspect="1"/>
          </p:cNvPicPr>
          <p:nvPr/>
        </p:nvPicPr>
        <p:blipFill>
          <a:blip r:embed="rId2"/>
          <a:stretch>
            <a:fillRect/>
          </a:stretch>
        </p:blipFill>
        <p:spPr>
          <a:xfrm>
            <a:off x="10858312" y="190184"/>
            <a:ext cx="1095401" cy="416380"/>
          </a:xfrm>
          <a:prstGeom prst="rect">
            <a:avLst/>
          </a:prstGeom>
        </p:spPr>
      </p:pic>
      <p:sp>
        <p:nvSpPr>
          <p:cNvPr id="7" name="TextBox 6">
            <a:extLst>
              <a:ext uri="{FF2B5EF4-FFF2-40B4-BE49-F238E27FC236}">
                <a16:creationId xmlns:a16="http://schemas.microsoft.com/office/drawing/2014/main" id="{81CBAE67-6F00-4FAB-8039-10A4ED9AB66B}"/>
              </a:ext>
            </a:extLst>
          </p:cNvPr>
          <p:cNvSpPr txBox="1"/>
          <p:nvPr/>
        </p:nvSpPr>
        <p:spPr>
          <a:xfrm>
            <a:off x="602974" y="1244201"/>
            <a:ext cx="10986052" cy="4216539"/>
          </a:xfrm>
          <a:prstGeom prst="rect">
            <a:avLst/>
          </a:prstGeom>
          <a:noFill/>
        </p:spPr>
        <p:txBody>
          <a:bodyPr wrap="square">
            <a:spAutoFit/>
          </a:bodyPr>
          <a:lstStyle/>
          <a:p>
            <a:r>
              <a:rPr lang="en-GB" sz="2000" b="1" u="sng" dirty="0">
                <a:solidFill>
                  <a:srgbClr val="343434"/>
                </a:solidFill>
                <a:latin typeface="roboto" panose="02000000000000000000" pitchFamily="2" charset="0"/>
              </a:rPr>
              <a:t>Problem Statement No. 07 :</a:t>
            </a:r>
          </a:p>
          <a:p>
            <a:pPr algn="l"/>
            <a:endParaRPr lang="en-GB" b="0" i="0" dirty="0">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Roboto" panose="02000000000000000000" pitchFamily="2" charset="0"/>
              </a:rPr>
              <a:t>Explanation for sample input-output 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7A7A7A"/>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Roboto" panose="02000000000000000000" pitchFamily="2" charset="0"/>
              </a:rPr>
              <a:t>4 boxes, each containing 1, 2, 3 and 4 candies respectively. Adding 1 + 2 in a new box takes 3 seconds. Adding 3 + 3 in a new box takes 6 seconds. Adding 4 + 6 in a new box takes 10 seconds. Hence total time taken is 19 seconds. There could be other combinations also, but overall time does not go below 19 seconds.</a:t>
            </a:r>
            <a:endParaRPr kumimoji="0" lang="en-US" altLang="en-US" sz="1600" b="0" i="0" u="none" strike="noStrike" cap="none" normalizeH="0" baseline="0" dirty="0">
              <a:ln>
                <a:noFill/>
              </a:ln>
              <a:solidFill>
                <a:srgbClr val="7A7A7A"/>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Roboto" panose="02000000000000000000" pitchFamily="2" charset="0"/>
              </a:rPr>
              <a:t>Explanation for sample input-output 2:</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7A7A7A"/>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Roboto" panose="02000000000000000000" pitchFamily="2" charset="0"/>
              </a:rPr>
              <a:t>5 boxes, each containing 1, 2, 3, 4 and 5 candies </a:t>
            </a:r>
            <a:r>
              <a:rPr kumimoji="0" lang="en-US" altLang="en-US" sz="1800" b="0" i="0" u="none" strike="noStrike" cap="none" normalizeH="0" baseline="0" dirty="0" err="1">
                <a:ln>
                  <a:noFill/>
                </a:ln>
                <a:solidFill>
                  <a:srgbClr val="000000"/>
                </a:solidFill>
                <a:effectLst/>
                <a:latin typeface="Roboto" panose="02000000000000000000" pitchFamily="2" charset="0"/>
              </a:rPr>
              <a:t>respectively.Adding</a:t>
            </a:r>
            <a:r>
              <a:rPr kumimoji="0" lang="en-US" altLang="en-US" sz="1800" b="0" i="0" u="none" strike="noStrike" cap="none" normalizeH="0" baseline="0" dirty="0">
                <a:ln>
                  <a:noFill/>
                </a:ln>
                <a:solidFill>
                  <a:srgbClr val="000000"/>
                </a:solidFill>
                <a:effectLst/>
                <a:latin typeface="Roboto" panose="02000000000000000000" pitchFamily="2" charset="0"/>
              </a:rPr>
              <a:t> 1 + 2 in a new box takes 3 </a:t>
            </a:r>
            <a:r>
              <a:rPr kumimoji="0" lang="en-US" altLang="en-US" sz="1800" b="0" i="0" u="none" strike="noStrike" cap="none" normalizeH="0" baseline="0" dirty="0" err="1">
                <a:ln>
                  <a:noFill/>
                </a:ln>
                <a:solidFill>
                  <a:srgbClr val="000000"/>
                </a:solidFill>
                <a:effectLst/>
                <a:latin typeface="Roboto" panose="02000000000000000000" pitchFamily="2" charset="0"/>
              </a:rPr>
              <a:t>seconds.Adding</a:t>
            </a:r>
            <a:r>
              <a:rPr kumimoji="0" lang="en-US" altLang="en-US" sz="1800" b="0" i="0" u="none" strike="noStrike" cap="none" normalizeH="0" baseline="0" dirty="0">
                <a:ln>
                  <a:noFill/>
                </a:ln>
                <a:solidFill>
                  <a:srgbClr val="000000"/>
                </a:solidFill>
                <a:effectLst/>
                <a:latin typeface="Roboto" panose="02000000000000000000" pitchFamily="2" charset="0"/>
              </a:rPr>
              <a:t> 3 + 3 in a new box takes 6 </a:t>
            </a:r>
            <a:r>
              <a:rPr kumimoji="0" lang="en-US" altLang="en-US" sz="1800" b="0" i="0" u="none" strike="noStrike" cap="none" normalizeH="0" baseline="0" dirty="0" err="1">
                <a:ln>
                  <a:noFill/>
                </a:ln>
                <a:solidFill>
                  <a:srgbClr val="000000"/>
                </a:solidFill>
                <a:effectLst/>
                <a:latin typeface="Roboto" panose="02000000000000000000" pitchFamily="2" charset="0"/>
              </a:rPr>
              <a:t>seconds.Adding</a:t>
            </a:r>
            <a:r>
              <a:rPr kumimoji="0" lang="en-US" altLang="en-US" sz="1800" b="0" i="0" u="none" strike="noStrike" cap="none" normalizeH="0" baseline="0" dirty="0">
                <a:ln>
                  <a:noFill/>
                </a:ln>
                <a:solidFill>
                  <a:srgbClr val="000000"/>
                </a:solidFill>
                <a:effectLst/>
                <a:latin typeface="Roboto" panose="02000000000000000000" pitchFamily="2" charset="0"/>
              </a:rPr>
              <a:t> 4 + 6 in a new box takes 10 </a:t>
            </a:r>
            <a:r>
              <a:rPr kumimoji="0" lang="en-US" altLang="en-US" sz="1800" b="0" i="0" u="none" strike="noStrike" cap="none" normalizeH="0" baseline="0" dirty="0" err="1">
                <a:ln>
                  <a:noFill/>
                </a:ln>
                <a:solidFill>
                  <a:srgbClr val="000000"/>
                </a:solidFill>
                <a:effectLst/>
                <a:latin typeface="Roboto" panose="02000000000000000000" pitchFamily="2" charset="0"/>
              </a:rPr>
              <a:t>seconds.Adding</a:t>
            </a:r>
            <a:r>
              <a:rPr kumimoji="0" lang="en-US" altLang="en-US" sz="1800" b="0" i="0" u="none" strike="noStrike" cap="none" normalizeH="0" baseline="0" dirty="0">
                <a:ln>
                  <a:noFill/>
                </a:ln>
                <a:solidFill>
                  <a:srgbClr val="000000"/>
                </a:solidFill>
                <a:effectLst/>
                <a:latin typeface="Roboto" panose="02000000000000000000" pitchFamily="2" charset="0"/>
              </a:rPr>
              <a:t> 5 + 10 in a new box takes 15 </a:t>
            </a:r>
            <a:r>
              <a:rPr kumimoji="0" lang="en-US" altLang="en-US" sz="1800" b="0" i="0" u="none" strike="noStrike" cap="none" normalizeH="0" baseline="0" dirty="0" err="1">
                <a:ln>
                  <a:noFill/>
                </a:ln>
                <a:solidFill>
                  <a:srgbClr val="000000"/>
                </a:solidFill>
                <a:effectLst/>
                <a:latin typeface="Roboto" panose="02000000000000000000" pitchFamily="2" charset="0"/>
              </a:rPr>
              <a:t>seconds.Hence</a:t>
            </a:r>
            <a:r>
              <a:rPr kumimoji="0" lang="en-US" altLang="en-US" sz="1800" b="0" i="0" u="none" strike="noStrike" cap="none" normalizeH="0" baseline="0" dirty="0">
                <a:ln>
                  <a:noFill/>
                </a:ln>
                <a:solidFill>
                  <a:srgbClr val="000000"/>
                </a:solidFill>
                <a:effectLst/>
                <a:latin typeface="Roboto" panose="02000000000000000000" pitchFamily="2" charset="0"/>
              </a:rPr>
              <a:t> total time taken is 34 seconds. There could be other combinations also, but overall time does not go below 33 seconds.</a:t>
            </a:r>
            <a:endParaRPr lang="en-GB" u="sng" dirty="0">
              <a:solidFill>
                <a:srgbClr val="343434"/>
              </a:solidFill>
              <a:latin typeface="roboto" panose="02000000000000000000" pitchFamily="2" charset="0"/>
            </a:endParaRPr>
          </a:p>
          <a:p>
            <a:pPr algn="l"/>
            <a:endParaRPr lang="en-GB" b="0" i="0" dirty="0">
              <a:solidFill>
                <a:srgbClr val="000000"/>
              </a:solidFill>
              <a:effectLst/>
              <a:latin typeface="roboto" panose="02000000000000000000" pitchFamily="2" charset="0"/>
            </a:endParaRPr>
          </a:p>
        </p:txBody>
      </p:sp>
    </p:spTree>
    <p:extLst>
      <p:ext uri="{BB962C8B-B14F-4D97-AF65-F5344CB8AC3E}">
        <p14:creationId xmlns:p14="http://schemas.microsoft.com/office/powerpoint/2010/main" val="567679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21;p7">
            <a:extLst>
              <a:ext uri="{FF2B5EF4-FFF2-40B4-BE49-F238E27FC236}">
                <a16:creationId xmlns:a16="http://schemas.microsoft.com/office/drawing/2014/main" id="{4697967D-378E-44C2-8318-879C6D59945C}"/>
              </a:ext>
            </a:extLst>
          </p:cNvPr>
          <p:cNvSpPr/>
          <p:nvPr/>
        </p:nvSpPr>
        <p:spPr>
          <a:xfrm>
            <a:off x="838080" y="577440"/>
            <a:ext cx="10514520" cy="626400"/>
          </a:xfrm>
          <a:prstGeom prst="rect">
            <a:avLst/>
          </a:prstGeom>
          <a:noFill/>
          <a:ln>
            <a:noFill/>
          </a:ln>
        </p:spPr>
        <p:txBody>
          <a:bodyPr spcFirstLastPara="1" wrap="square" lIns="0" tIns="0" rIns="0" bIns="0" anchor="ctr" anchorCtr="0">
            <a:normAutofit/>
          </a:bodyPr>
          <a:lstStyle/>
          <a:p>
            <a:pPr marL="0" marR="0" lvl="0" indent="0" algn="ctr" rtl="0">
              <a:lnSpc>
                <a:spcPct val="90000"/>
              </a:lnSpc>
              <a:spcBef>
                <a:spcPts val="0"/>
              </a:spcBef>
              <a:spcAft>
                <a:spcPts val="0"/>
              </a:spcAft>
              <a:buNone/>
            </a:pPr>
            <a:r>
              <a:rPr lang="en-US" sz="3000" b="1" dirty="0">
                <a:solidFill>
                  <a:schemeClr val="dk1"/>
                </a:solidFill>
                <a:latin typeface="Calibri"/>
                <a:ea typeface="Calibri"/>
                <a:cs typeface="Calibri"/>
                <a:sym typeface="Calibri"/>
              </a:rPr>
              <a:t>ARRAY MANIPUATION</a:t>
            </a:r>
            <a:endParaRPr lang="en-US" dirty="0"/>
          </a:p>
        </p:txBody>
      </p:sp>
      <p:cxnSp>
        <p:nvCxnSpPr>
          <p:cNvPr id="3" name="Google Shape;222;p7">
            <a:extLst>
              <a:ext uri="{FF2B5EF4-FFF2-40B4-BE49-F238E27FC236}">
                <a16:creationId xmlns:a16="http://schemas.microsoft.com/office/drawing/2014/main" id="{6FD1900C-EE5E-45C6-98B5-C5EC49D86398}"/>
              </a:ext>
            </a:extLst>
          </p:cNvPr>
          <p:cNvCxnSpPr/>
          <p:nvPr/>
        </p:nvCxnSpPr>
        <p:spPr>
          <a:xfrm>
            <a:off x="838200" y="1186774"/>
            <a:ext cx="9964918" cy="17066"/>
          </a:xfrm>
          <a:prstGeom prst="straightConnector1">
            <a:avLst/>
          </a:prstGeom>
          <a:noFill/>
          <a:ln w="25400" cap="flat" cmpd="sng">
            <a:solidFill>
              <a:schemeClr val="dk1"/>
            </a:solidFill>
            <a:prstDash val="solid"/>
            <a:round/>
            <a:headEnd type="none" w="sm" len="sm"/>
            <a:tailEnd type="none" w="sm" len="sm"/>
          </a:ln>
        </p:spPr>
      </p:cxnSp>
      <p:pic>
        <p:nvPicPr>
          <p:cNvPr id="4" name="Picture 3" descr="A close up of a logo&#10;&#10;Description automatically generated">
            <a:extLst>
              <a:ext uri="{FF2B5EF4-FFF2-40B4-BE49-F238E27FC236}">
                <a16:creationId xmlns:a16="http://schemas.microsoft.com/office/drawing/2014/main" id="{94963FD5-4328-42C4-9855-1CC6EF995B7A}"/>
              </a:ext>
            </a:extLst>
          </p:cNvPr>
          <p:cNvPicPr>
            <a:picLocks noChangeAspect="1"/>
          </p:cNvPicPr>
          <p:nvPr/>
        </p:nvPicPr>
        <p:blipFill>
          <a:blip r:embed="rId2"/>
          <a:stretch>
            <a:fillRect/>
          </a:stretch>
        </p:blipFill>
        <p:spPr>
          <a:xfrm>
            <a:off x="10858312" y="190184"/>
            <a:ext cx="1095401" cy="416380"/>
          </a:xfrm>
          <a:prstGeom prst="rect">
            <a:avLst/>
          </a:prstGeom>
        </p:spPr>
      </p:pic>
      <p:sp>
        <p:nvSpPr>
          <p:cNvPr id="7" name="TextBox 6">
            <a:extLst>
              <a:ext uri="{FF2B5EF4-FFF2-40B4-BE49-F238E27FC236}">
                <a16:creationId xmlns:a16="http://schemas.microsoft.com/office/drawing/2014/main" id="{81CBAE67-6F00-4FAB-8039-10A4ED9AB66B}"/>
              </a:ext>
            </a:extLst>
          </p:cNvPr>
          <p:cNvSpPr txBox="1"/>
          <p:nvPr/>
        </p:nvSpPr>
        <p:spPr>
          <a:xfrm>
            <a:off x="602974" y="1244201"/>
            <a:ext cx="10986052" cy="4832092"/>
          </a:xfrm>
          <a:prstGeom prst="rect">
            <a:avLst/>
          </a:prstGeom>
          <a:noFill/>
        </p:spPr>
        <p:txBody>
          <a:bodyPr wrap="square">
            <a:spAutoFit/>
          </a:bodyPr>
          <a:lstStyle/>
          <a:p>
            <a:r>
              <a:rPr lang="en-GB" sz="2000" b="1" u="sng" dirty="0">
                <a:solidFill>
                  <a:srgbClr val="343434"/>
                </a:solidFill>
                <a:latin typeface="roboto" panose="02000000000000000000" pitchFamily="2" charset="0"/>
              </a:rPr>
              <a:t>Problem Statement No. 08 :</a:t>
            </a:r>
          </a:p>
          <a:p>
            <a:pPr algn="l"/>
            <a:endParaRPr lang="en-GB" b="0" i="0" dirty="0">
              <a:solidFill>
                <a:srgbClr val="000000"/>
              </a:solidFill>
              <a:effectLst/>
              <a:latin typeface="roboto" panose="02000000000000000000" pitchFamily="2" charset="0"/>
            </a:endParaRPr>
          </a:p>
          <a:p>
            <a:pPr algn="l"/>
            <a:r>
              <a:rPr lang="en-GB" b="0" i="0" dirty="0">
                <a:solidFill>
                  <a:srgbClr val="000000"/>
                </a:solidFill>
                <a:effectLst/>
                <a:latin typeface="roboto" panose="02000000000000000000" pitchFamily="2" charset="0"/>
              </a:rPr>
              <a:t>kth Largest factor of N</a:t>
            </a:r>
          </a:p>
          <a:p>
            <a:pPr algn="l"/>
            <a:endParaRPr lang="en-GB" b="0" i="0" dirty="0">
              <a:solidFill>
                <a:srgbClr val="000000"/>
              </a:solidFill>
              <a:effectLst/>
              <a:latin typeface="roboto" panose="02000000000000000000" pitchFamily="2" charset="0"/>
            </a:endParaRPr>
          </a:p>
          <a:p>
            <a:pPr algn="l"/>
            <a:r>
              <a:rPr lang="en-GB" b="0" i="0" dirty="0">
                <a:solidFill>
                  <a:srgbClr val="000000"/>
                </a:solidFill>
                <a:effectLst/>
                <a:latin typeface="roboto" panose="02000000000000000000" pitchFamily="2" charset="0"/>
              </a:rPr>
              <a:t>Problem Description</a:t>
            </a:r>
          </a:p>
          <a:p>
            <a:pPr algn="l"/>
            <a:endParaRPr lang="en-GB" b="0" i="0" dirty="0">
              <a:solidFill>
                <a:srgbClr val="000000"/>
              </a:solidFill>
              <a:effectLst/>
              <a:latin typeface="roboto" panose="02000000000000000000" pitchFamily="2" charset="0"/>
            </a:endParaRPr>
          </a:p>
          <a:p>
            <a:pPr algn="l"/>
            <a:r>
              <a:rPr lang="en-GB" b="0" i="0" dirty="0">
                <a:solidFill>
                  <a:srgbClr val="000000"/>
                </a:solidFill>
                <a:effectLst/>
                <a:latin typeface="roboto" panose="02000000000000000000" pitchFamily="2" charset="0"/>
              </a:rPr>
              <a:t>Question -: A positive integer d is said to be a factor of another positive integer N if when N is divided by d, the remainder obtained is zero. For example, for number 12, there are 6 factors 1, 2, 3, 4, 6, 12. Every positive integer k has at least two factors, 1 and the number k </a:t>
            </a:r>
            <a:r>
              <a:rPr lang="en-GB" b="0" i="0" dirty="0" err="1">
                <a:solidFill>
                  <a:srgbClr val="000000"/>
                </a:solidFill>
                <a:effectLst/>
                <a:latin typeface="roboto" panose="02000000000000000000" pitchFamily="2" charset="0"/>
              </a:rPr>
              <a:t>itself.Given</a:t>
            </a:r>
            <a:r>
              <a:rPr lang="en-GB" b="0" i="0" dirty="0">
                <a:solidFill>
                  <a:srgbClr val="000000"/>
                </a:solidFill>
                <a:effectLst/>
                <a:latin typeface="roboto" panose="02000000000000000000" pitchFamily="2" charset="0"/>
              </a:rPr>
              <a:t> two positive integers N and k, write a program to print the kth largest factor of N.</a:t>
            </a:r>
          </a:p>
          <a:p>
            <a:pPr algn="l"/>
            <a:endParaRPr lang="en-GB" b="0" i="0" dirty="0">
              <a:solidFill>
                <a:srgbClr val="000000"/>
              </a:solidFill>
              <a:effectLst/>
              <a:latin typeface="roboto" panose="02000000000000000000" pitchFamily="2" charset="0"/>
            </a:endParaRPr>
          </a:p>
          <a:p>
            <a:pPr algn="l"/>
            <a:r>
              <a:rPr lang="en-GB" b="0" i="0" dirty="0">
                <a:solidFill>
                  <a:srgbClr val="000000"/>
                </a:solidFill>
                <a:effectLst/>
                <a:latin typeface="roboto" panose="02000000000000000000" pitchFamily="2" charset="0"/>
              </a:rPr>
              <a:t>Input Format: The input is a comma-separated list of positive integer pairs (N, k).</a:t>
            </a:r>
          </a:p>
          <a:p>
            <a:pPr algn="l"/>
            <a:endParaRPr lang="en-GB" b="0" i="0" dirty="0">
              <a:solidFill>
                <a:srgbClr val="000000"/>
              </a:solidFill>
              <a:effectLst/>
              <a:latin typeface="roboto" panose="02000000000000000000" pitchFamily="2" charset="0"/>
            </a:endParaRPr>
          </a:p>
          <a:p>
            <a:pPr algn="l"/>
            <a:r>
              <a:rPr lang="en-GB" b="0" i="0" dirty="0">
                <a:solidFill>
                  <a:srgbClr val="000000"/>
                </a:solidFill>
                <a:effectLst/>
                <a:latin typeface="roboto" panose="02000000000000000000" pitchFamily="2" charset="0"/>
              </a:rPr>
              <a:t>Output Format: The kth highest factor of N. If N does not have k factors, the output should be 1.</a:t>
            </a:r>
          </a:p>
          <a:p>
            <a:pPr algn="l"/>
            <a:endParaRPr lang="en-GB" b="0" i="0" dirty="0">
              <a:solidFill>
                <a:srgbClr val="000000"/>
              </a:solidFill>
              <a:effectLst/>
              <a:latin typeface="roboto" panose="02000000000000000000" pitchFamily="2" charset="0"/>
            </a:endParaRPr>
          </a:p>
          <a:p>
            <a:pPr algn="l"/>
            <a:endParaRPr lang="en-GB" b="0" i="0" dirty="0">
              <a:solidFill>
                <a:srgbClr val="000000"/>
              </a:solidFill>
              <a:effectLst/>
              <a:latin typeface="roboto" panose="02000000000000000000" pitchFamily="2" charset="0"/>
            </a:endParaRPr>
          </a:p>
          <a:p>
            <a:pPr algn="l"/>
            <a:endParaRPr lang="en-GB" b="0" i="0" dirty="0">
              <a:solidFill>
                <a:srgbClr val="000000"/>
              </a:solidFill>
              <a:effectLst/>
              <a:latin typeface="roboto" panose="02000000000000000000" pitchFamily="2" charset="0"/>
            </a:endParaRPr>
          </a:p>
        </p:txBody>
      </p:sp>
    </p:spTree>
    <p:extLst>
      <p:ext uri="{BB962C8B-B14F-4D97-AF65-F5344CB8AC3E}">
        <p14:creationId xmlns:p14="http://schemas.microsoft.com/office/powerpoint/2010/main" val="3888851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21;p7">
            <a:extLst>
              <a:ext uri="{FF2B5EF4-FFF2-40B4-BE49-F238E27FC236}">
                <a16:creationId xmlns:a16="http://schemas.microsoft.com/office/drawing/2014/main" id="{4697967D-378E-44C2-8318-879C6D59945C}"/>
              </a:ext>
            </a:extLst>
          </p:cNvPr>
          <p:cNvSpPr/>
          <p:nvPr/>
        </p:nvSpPr>
        <p:spPr>
          <a:xfrm>
            <a:off x="838080" y="577440"/>
            <a:ext cx="10514520" cy="626400"/>
          </a:xfrm>
          <a:prstGeom prst="rect">
            <a:avLst/>
          </a:prstGeom>
          <a:noFill/>
          <a:ln>
            <a:noFill/>
          </a:ln>
        </p:spPr>
        <p:txBody>
          <a:bodyPr spcFirstLastPara="1" wrap="square" lIns="0" tIns="0" rIns="0" bIns="0" anchor="ctr" anchorCtr="0">
            <a:normAutofit/>
          </a:bodyPr>
          <a:lstStyle/>
          <a:p>
            <a:pPr marL="0" marR="0" lvl="0" indent="0" algn="ctr" rtl="0">
              <a:lnSpc>
                <a:spcPct val="90000"/>
              </a:lnSpc>
              <a:spcBef>
                <a:spcPts val="0"/>
              </a:spcBef>
              <a:spcAft>
                <a:spcPts val="0"/>
              </a:spcAft>
              <a:buNone/>
            </a:pPr>
            <a:r>
              <a:rPr lang="en-US" sz="3000" b="1" dirty="0">
                <a:solidFill>
                  <a:schemeClr val="dk1"/>
                </a:solidFill>
                <a:latin typeface="Calibri"/>
                <a:ea typeface="Calibri"/>
                <a:cs typeface="Calibri"/>
                <a:sym typeface="Calibri"/>
              </a:rPr>
              <a:t>ARRAY MANIPUATION</a:t>
            </a:r>
            <a:endParaRPr lang="en-US" dirty="0"/>
          </a:p>
        </p:txBody>
      </p:sp>
      <p:cxnSp>
        <p:nvCxnSpPr>
          <p:cNvPr id="3" name="Google Shape;222;p7">
            <a:extLst>
              <a:ext uri="{FF2B5EF4-FFF2-40B4-BE49-F238E27FC236}">
                <a16:creationId xmlns:a16="http://schemas.microsoft.com/office/drawing/2014/main" id="{6FD1900C-EE5E-45C6-98B5-C5EC49D86398}"/>
              </a:ext>
            </a:extLst>
          </p:cNvPr>
          <p:cNvCxnSpPr/>
          <p:nvPr/>
        </p:nvCxnSpPr>
        <p:spPr>
          <a:xfrm>
            <a:off x="838200" y="1186774"/>
            <a:ext cx="9964918" cy="17066"/>
          </a:xfrm>
          <a:prstGeom prst="straightConnector1">
            <a:avLst/>
          </a:prstGeom>
          <a:noFill/>
          <a:ln w="25400" cap="flat" cmpd="sng">
            <a:solidFill>
              <a:schemeClr val="dk1"/>
            </a:solidFill>
            <a:prstDash val="solid"/>
            <a:round/>
            <a:headEnd type="none" w="sm" len="sm"/>
            <a:tailEnd type="none" w="sm" len="sm"/>
          </a:ln>
        </p:spPr>
      </p:cxnSp>
      <p:pic>
        <p:nvPicPr>
          <p:cNvPr id="4" name="Picture 3" descr="A close up of a logo&#10;&#10;Description automatically generated">
            <a:extLst>
              <a:ext uri="{FF2B5EF4-FFF2-40B4-BE49-F238E27FC236}">
                <a16:creationId xmlns:a16="http://schemas.microsoft.com/office/drawing/2014/main" id="{94963FD5-4328-42C4-9855-1CC6EF995B7A}"/>
              </a:ext>
            </a:extLst>
          </p:cNvPr>
          <p:cNvPicPr>
            <a:picLocks noChangeAspect="1"/>
          </p:cNvPicPr>
          <p:nvPr/>
        </p:nvPicPr>
        <p:blipFill>
          <a:blip r:embed="rId2"/>
          <a:stretch>
            <a:fillRect/>
          </a:stretch>
        </p:blipFill>
        <p:spPr>
          <a:xfrm>
            <a:off x="10858312" y="190184"/>
            <a:ext cx="1095401" cy="416380"/>
          </a:xfrm>
          <a:prstGeom prst="rect">
            <a:avLst/>
          </a:prstGeom>
        </p:spPr>
      </p:pic>
      <p:sp>
        <p:nvSpPr>
          <p:cNvPr id="7" name="TextBox 6">
            <a:extLst>
              <a:ext uri="{FF2B5EF4-FFF2-40B4-BE49-F238E27FC236}">
                <a16:creationId xmlns:a16="http://schemas.microsoft.com/office/drawing/2014/main" id="{81CBAE67-6F00-4FAB-8039-10A4ED9AB66B}"/>
              </a:ext>
            </a:extLst>
          </p:cNvPr>
          <p:cNvSpPr txBox="1"/>
          <p:nvPr/>
        </p:nvSpPr>
        <p:spPr>
          <a:xfrm>
            <a:off x="602974" y="1244201"/>
            <a:ext cx="10986052" cy="5386090"/>
          </a:xfrm>
          <a:prstGeom prst="rect">
            <a:avLst/>
          </a:prstGeom>
          <a:noFill/>
        </p:spPr>
        <p:txBody>
          <a:bodyPr wrap="square">
            <a:spAutoFit/>
          </a:bodyPr>
          <a:lstStyle/>
          <a:p>
            <a:r>
              <a:rPr lang="en-GB" sz="2000" b="1" u="sng" dirty="0">
                <a:solidFill>
                  <a:srgbClr val="343434"/>
                </a:solidFill>
                <a:latin typeface="roboto" panose="02000000000000000000" pitchFamily="2" charset="0"/>
              </a:rPr>
              <a:t>Problem Statement No. 08 :</a:t>
            </a:r>
          </a:p>
          <a:p>
            <a:pPr algn="l"/>
            <a:endParaRPr lang="en-GB" b="0" i="0" dirty="0">
              <a:solidFill>
                <a:srgbClr val="000000"/>
              </a:solidFill>
              <a:effectLst/>
              <a:latin typeface="roboto" panose="02000000000000000000" pitchFamily="2" charset="0"/>
            </a:endParaRPr>
          </a:p>
          <a:p>
            <a:pPr algn="l"/>
            <a:r>
              <a:rPr lang="en-GB" b="0" i="0" dirty="0">
                <a:solidFill>
                  <a:srgbClr val="000000"/>
                </a:solidFill>
                <a:effectLst/>
                <a:latin typeface="roboto" panose="02000000000000000000" pitchFamily="2" charset="0"/>
              </a:rPr>
              <a:t>Constraints:</a:t>
            </a:r>
          </a:p>
          <a:p>
            <a:pPr algn="l"/>
            <a:endParaRPr lang="en-GB" b="0" i="0" dirty="0">
              <a:solidFill>
                <a:srgbClr val="000000"/>
              </a:solidFill>
              <a:effectLst/>
              <a:latin typeface="roboto" panose="02000000000000000000" pitchFamily="2" charset="0"/>
            </a:endParaRPr>
          </a:p>
          <a:p>
            <a:pPr algn="l"/>
            <a:r>
              <a:rPr lang="en-GB" b="0" i="0" dirty="0">
                <a:solidFill>
                  <a:srgbClr val="000000"/>
                </a:solidFill>
                <a:effectLst/>
                <a:latin typeface="roboto" panose="02000000000000000000" pitchFamily="2" charset="0"/>
              </a:rPr>
              <a:t>1&lt;N&lt;10000000000</a:t>
            </a:r>
          </a:p>
          <a:p>
            <a:pPr algn="l"/>
            <a:r>
              <a:rPr lang="en-GB" b="0" i="0" dirty="0">
                <a:solidFill>
                  <a:srgbClr val="000000"/>
                </a:solidFill>
                <a:effectLst/>
                <a:latin typeface="roboto" panose="02000000000000000000" pitchFamily="2" charset="0"/>
              </a:rPr>
              <a:t>1&lt;k&lt;600.</a:t>
            </a:r>
          </a:p>
          <a:p>
            <a:pPr algn="l"/>
            <a:r>
              <a:rPr lang="en-GB" b="0" i="0" dirty="0">
                <a:solidFill>
                  <a:srgbClr val="000000"/>
                </a:solidFill>
                <a:effectLst/>
                <a:latin typeface="roboto" panose="02000000000000000000" pitchFamily="2" charset="0"/>
              </a:rPr>
              <a:t>You can assume that N will have no prime factors which are larger than 13.</a:t>
            </a:r>
          </a:p>
          <a:p>
            <a:pPr algn="l"/>
            <a:endParaRPr lang="en-GB" b="0" i="0" dirty="0">
              <a:solidFill>
                <a:srgbClr val="000000"/>
              </a:solidFill>
              <a:effectLst/>
              <a:latin typeface="roboto" panose="02000000000000000000" pitchFamily="2" charset="0"/>
            </a:endParaRPr>
          </a:p>
          <a:p>
            <a:pPr algn="l"/>
            <a:r>
              <a:rPr lang="en-GB" b="0" i="0" dirty="0">
                <a:solidFill>
                  <a:srgbClr val="000000"/>
                </a:solidFill>
                <a:effectLst/>
                <a:latin typeface="roboto" panose="02000000000000000000" pitchFamily="2" charset="0"/>
              </a:rPr>
              <a:t>Example 1</a:t>
            </a:r>
          </a:p>
          <a:p>
            <a:pPr algn="l"/>
            <a:r>
              <a:rPr lang="en-GB" b="0" i="0" dirty="0">
                <a:solidFill>
                  <a:srgbClr val="000000"/>
                </a:solidFill>
                <a:effectLst/>
                <a:latin typeface="roboto" panose="02000000000000000000" pitchFamily="2" charset="0"/>
              </a:rPr>
              <a:t>Input: 12,3</a:t>
            </a:r>
          </a:p>
          <a:p>
            <a:pPr algn="l"/>
            <a:r>
              <a:rPr lang="en-GB" b="0" i="0" dirty="0">
                <a:solidFill>
                  <a:srgbClr val="000000"/>
                </a:solidFill>
                <a:effectLst/>
                <a:latin typeface="roboto" panose="02000000000000000000" pitchFamily="2" charset="0"/>
              </a:rPr>
              <a:t>Output: 4</a:t>
            </a:r>
          </a:p>
          <a:p>
            <a:pPr algn="l"/>
            <a:r>
              <a:rPr lang="en-GB" b="0" i="0" dirty="0">
                <a:solidFill>
                  <a:srgbClr val="000000"/>
                </a:solidFill>
                <a:effectLst/>
                <a:latin typeface="roboto" panose="02000000000000000000" pitchFamily="2" charset="0"/>
              </a:rPr>
              <a:t>Explanation: N is 12, k is 3. The factors of 12 are (1,2,3,4,6,12). The highest factor is 12 and the third-largest factor is 4. The output must be 4.</a:t>
            </a:r>
          </a:p>
          <a:p>
            <a:pPr algn="l"/>
            <a:endParaRPr lang="en-GB" b="0" i="0" dirty="0">
              <a:solidFill>
                <a:srgbClr val="000000"/>
              </a:solidFill>
              <a:effectLst/>
              <a:latin typeface="roboto" panose="02000000000000000000" pitchFamily="2" charset="0"/>
            </a:endParaRPr>
          </a:p>
          <a:p>
            <a:pPr algn="l"/>
            <a:r>
              <a:rPr lang="en-GB" b="0" i="0" dirty="0">
                <a:solidFill>
                  <a:srgbClr val="000000"/>
                </a:solidFill>
                <a:effectLst/>
                <a:latin typeface="roboto" panose="02000000000000000000" pitchFamily="2" charset="0"/>
              </a:rPr>
              <a:t>Example 2</a:t>
            </a:r>
          </a:p>
          <a:p>
            <a:pPr algn="l"/>
            <a:r>
              <a:rPr lang="en-GB" b="0" i="0" dirty="0">
                <a:solidFill>
                  <a:srgbClr val="000000"/>
                </a:solidFill>
                <a:effectLst/>
                <a:latin typeface="roboto" panose="02000000000000000000" pitchFamily="2" charset="0"/>
              </a:rPr>
              <a:t>Input: 30,9</a:t>
            </a:r>
          </a:p>
          <a:p>
            <a:pPr algn="l"/>
            <a:r>
              <a:rPr lang="en-GB" b="0" i="0" dirty="0">
                <a:solidFill>
                  <a:srgbClr val="000000"/>
                </a:solidFill>
                <a:effectLst/>
                <a:latin typeface="roboto" panose="02000000000000000000" pitchFamily="2" charset="0"/>
              </a:rPr>
              <a:t>Output: 1</a:t>
            </a:r>
          </a:p>
          <a:p>
            <a:pPr algn="l"/>
            <a:r>
              <a:rPr lang="en-GB" b="0" i="0" dirty="0">
                <a:solidFill>
                  <a:srgbClr val="000000"/>
                </a:solidFill>
                <a:effectLst/>
                <a:latin typeface="roboto" panose="02000000000000000000" pitchFamily="2" charset="0"/>
              </a:rPr>
              <a:t>Explanation: N is 30, k is 9. The factors of 30 are (1,2,3,5,6,10,15,30). There are only 8 factors. As k is more than the number of factors, the output is 1.</a:t>
            </a:r>
          </a:p>
        </p:txBody>
      </p:sp>
    </p:spTree>
    <p:extLst>
      <p:ext uri="{BB962C8B-B14F-4D97-AF65-F5344CB8AC3E}">
        <p14:creationId xmlns:p14="http://schemas.microsoft.com/office/powerpoint/2010/main" val="2715700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21;p7">
            <a:extLst>
              <a:ext uri="{FF2B5EF4-FFF2-40B4-BE49-F238E27FC236}">
                <a16:creationId xmlns:a16="http://schemas.microsoft.com/office/drawing/2014/main" id="{4697967D-378E-44C2-8318-879C6D59945C}"/>
              </a:ext>
            </a:extLst>
          </p:cNvPr>
          <p:cNvSpPr/>
          <p:nvPr/>
        </p:nvSpPr>
        <p:spPr>
          <a:xfrm>
            <a:off x="838080" y="577440"/>
            <a:ext cx="10514520" cy="626400"/>
          </a:xfrm>
          <a:prstGeom prst="rect">
            <a:avLst/>
          </a:prstGeom>
          <a:noFill/>
          <a:ln>
            <a:noFill/>
          </a:ln>
        </p:spPr>
        <p:txBody>
          <a:bodyPr spcFirstLastPara="1" wrap="square" lIns="0" tIns="0" rIns="0" bIns="0" anchor="ctr" anchorCtr="0">
            <a:normAutofit/>
          </a:bodyPr>
          <a:lstStyle/>
          <a:p>
            <a:pPr marL="0" marR="0" lvl="0" indent="0" algn="ctr" rtl="0">
              <a:lnSpc>
                <a:spcPct val="90000"/>
              </a:lnSpc>
              <a:spcBef>
                <a:spcPts val="0"/>
              </a:spcBef>
              <a:spcAft>
                <a:spcPts val="0"/>
              </a:spcAft>
              <a:buNone/>
            </a:pPr>
            <a:r>
              <a:rPr lang="en-US" sz="3000" b="1" dirty="0">
                <a:solidFill>
                  <a:schemeClr val="dk1"/>
                </a:solidFill>
                <a:latin typeface="Calibri"/>
                <a:ea typeface="Calibri"/>
                <a:cs typeface="Calibri"/>
                <a:sym typeface="Calibri"/>
              </a:rPr>
              <a:t>ARRAY MANIPUATION</a:t>
            </a:r>
            <a:endParaRPr lang="en-US" dirty="0"/>
          </a:p>
        </p:txBody>
      </p:sp>
      <p:cxnSp>
        <p:nvCxnSpPr>
          <p:cNvPr id="3" name="Google Shape;222;p7">
            <a:extLst>
              <a:ext uri="{FF2B5EF4-FFF2-40B4-BE49-F238E27FC236}">
                <a16:creationId xmlns:a16="http://schemas.microsoft.com/office/drawing/2014/main" id="{6FD1900C-EE5E-45C6-98B5-C5EC49D86398}"/>
              </a:ext>
            </a:extLst>
          </p:cNvPr>
          <p:cNvCxnSpPr/>
          <p:nvPr/>
        </p:nvCxnSpPr>
        <p:spPr>
          <a:xfrm>
            <a:off x="838200" y="1186774"/>
            <a:ext cx="9964918" cy="17066"/>
          </a:xfrm>
          <a:prstGeom prst="straightConnector1">
            <a:avLst/>
          </a:prstGeom>
          <a:noFill/>
          <a:ln w="25400" cap="flat" cmpd="sng">
            <a:solidFill>
              <a:schemeClr val="dk1"/>
            </a:solidFill>
            <a:prstDash val="solid"/>
            <a:round/>
            <a:headEnd type="none" w="sm" len="sm"/>
            <a:tailEnd type="none" w="sm" len="sm"/>
          </a:ln>
        </p:spPr>
      </p:cxnSp>
      <p:pic>
        <p:nvPicPr>
          <p:cNvPr id="4" name="Picture 3" descr="A close up of a logo&#10;&#10;Description automatically generated">
            <a:extLst>
              <a:ext uri="{FF2B5EF4-FFF2-40B4-BE49-F238E27FC236}">
                <a16:creationId xmlns:a16="http://schemas.microsoft.com/office/drawing/2014/main" id="{94963FD5-4328-42C4-9855-1CC6EF995B7A}"/>
              </a:ext>
            </a:extLst>
          </p:cNvPr>
          <p:cNvPicPr>
            <a:picLocks noChangeAspect="1"/>
          </p:cNvPicPr>
          <p:nvPr/>
        </p:nvPicPr>
        <p:blipFill>
          <a:blip r:embed="rId2"/>
          <a:stretch>
            <a:fillRect/>
          </a:stretch>
        </p:blipFill>
        <p:spPr>
          <a:xfrm>
            <a:off x="10858312" y="190184"/>
            <a:ext cx="1095401" cy="416380"/>
          </a:xfrm>
          <a:prstGeom prst="rect">
            <a:avLst/>
          </a:prstGeom>
        </p:spPr>
      </p:pic>
      <p:sp>
        <p:nvSpPr>
          <p:cNvPr id="7" name="TextBox 6">
            <a:extLst>
              <a:ext uri="{FF2B5EF4-FFF2-40B4-BE49-F238E27FC236}">
                <a16:creationId xmlns:a16="http://schemas.microsoft.com/office/drawing/2014/main" id="{81CBAE67-6F00-4FAB-8039-10A4ED9AB66B}"/>
              </a:ext>
            </a:extLst>
          </p:cNvPr>
          <p:cNvSpPr txBox="1"/>
          <p:nvPr/>
        </p:nvSpPr>
        <p:spPr>
          <a:xfrm>
            <a:off x="602974" y="1244201"/>
            <a:ext cx="10986052" cy="2893100"/>
          </a:xfrm>
          <a:prstGeom prst="rect">
            <a:avLst/>
          </a:prstGeom>
          <a:noFill/>
        </p:spPr>
        <p:txBody>
          <a:bodyPr wrap="square">
            <a:spAutoFit/>
          </a:bodyPr>
          <a:lstStyle/>
          <a:p>
            <a:r>
              <a:rPr lang="en-GB" sz="2000" b="1" u="sng" dirty="0">
                <a:solidFill>
                  <a:srgbClr val="343434"/>
                </a:solidFill>
                <a:latin typeface="roboto" panose="02000000000000000000" pitchFamily="2" charset="0"/>
              </a:rPr>
              <a:t>Problem Statement No. 09 :</a:t>
            </a:r>
          </a:p>
          <a:p>
            <a:pPr algn="l"/>
            <a:r>
              <a:rPr lang="en-GB" b="0" i="0" dirty="0">
                <a:solidFill>
                  <a:srgbClr val="000000"/>
                </a:solidFill>
                <a:effectLst/>
                <a:latin typeface="roboto" panose="02000000000000000000" pitchFamily="2" charset="0"/>
              </a:rPr>
              <a:t>Staircase Problem</a:t>
            </a:r>
          </a:p>
          <a:p>
            <a:pPr algn="l"/>
            <a:endParaRPr lang="en-GB" b="0" i="0" dirty="0">
              <a:solidFill>
                <a:srgbClr val="000000"/>
              </a:solidFill>
              <a:effectLst/>
              <a:latin typeface="roboto" panose="02000000000000000000" pitchFamily="2" charset="0"/>
            </a:endParaRPr>
          </a:p>
          <a:p>
            <a:pPr algn="l"/>
            <a:r>
              <a:rPr lang="en-GB" b="0" i="0" dirty="0">
                <a:solidFill>
                  <a:srgbClr val="000000"/>
                </a:solidFill>
                <a:effectLst/>
                <a:latin typeface="roboto" panose="02000000000000000000" pitchFamily="2" charset="0"/>
              </a:rPr>
              <a:t>Problem Description</a:t>
            </a:r>
          </a:p>
          <a:p>
            <a:pPr algn="l"/>
            <a:endParaRPr lang="en-GB" b="0" i="0" dirty="0">
              <a:solidFill>
                <a:srgbClr val="000000"/>
              </a:solidFill>
              <a:effectLst/>
              <a:latin typeface="roboto" panose="02000000000000000000" pitchFamily="2" charset="0"/>
            </a:endParaRPr>
          </a:p>
          <a:p>
            <a:pPr algn="l"/>
            <a:r>
              <a:rPr lang="en-GB" b="0" i="0" dirty="0">
                <a:solidFill>
                  <a:srgbClr val="000000"/>
                </a:solidFill>
                <a:effectLst/>
                <a:latin typeface="roboto" panose="02000000000000000000" pitchFamily="2" charset="0"/>
              </a:rPr>
              <a:t>There are n stairs, a person standing at the bottom wants to reach the top. The person can climb either 1 stair or 2 stairs at a time.</a:t>
            </a:r>
          </a:p>
          <a:p>
            <a:pPr algn="l"/>
            <a:endParaRPr lang="en-GB" b="0" i="0" dirty="0">
              <a:solidFill>
                <a:srgbClr val="000000"/>
              </a:solidFill>
              <a:effectLst/>
              <a:latin typeface="roboto" panose="02000000000000000000" pitchFamily="2" charset="0"/>
            </a:endParaRPr>
          </a:p>
          <a:p>
            <a:pPr algn="l"/>
            <a:r>
              <a:rPr lang="en-GB" b="0" i="0" dirty="0">
                <a:solidFill>
                  <a:srgbClr val="000000"/>
                </a:solidFill>
                <a:effectLst/>
                <a:latin typeface="roboto" panose="02000000000000000000" pitchFamily="2" charset="0"/>
              </a:rPr>
              <a:t>Count the number of ways, the person can reach the top.</a:t>
            </a:r>
          </a:p>
          <a:p>
            <a:pPr algn="l"/>
            <a:endParaRPr lang="en-GB" b="0" i="0" dirty="0">
              <a:solidFill>
                <a:srgbClr val="000000"/>
              </a:solidFill>
              <a:effectLst/>
              <a:latin typeface="roboto" panose="02000000000000000000" pitchFamily="2" charset="0"/>
            </a:endParaRPr>
          </a:p>
        </p:txBody>
      </p:sp>
    </p:spTree>
    <p:extLst>
      <p:ext uri="{BB962C8B-B14F-4D97-AF65-F5344CB8AC3E}">
        <p14:creationId xmlns:p14="http://schemas.microsoft.com/office/powerpoint/2010/main" val="576201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21;p7">
            <a:extLst>
              <a:ext uri="{FF2B5EF4-FFF2-40B4-BE49-F238E27FC236}">
                <a16:creationId xmlns:a16="http://schemas.microsoft.com/office/drawing/2014/main" id="{4697967D-378E-44C2-8318-879C6D59945C}"/>
              </a:ext>
            </a:extLst>
          </p:cNvPr>
          <p:cNvSpPr/>
          <p:nvPr/>
        </p:nvSpPr>
        <p:spPr>
          <a:xfrm>
            <a:off x="838080" y="577440"/>
            <a:ext cx="10514520" cy="626400"/>
          </a:xfrm>
          <a:prstGeom prst="rect">
            <a:avLst/>
          </a:prstGeom>
          <a:noFill/>
          <a:ln>
            <a:noFill/>
          </a:ln>
        </p:spPr>
        <p:txBody>
          <a:bodyPr spcFirstLastPara="1" wrap="square" lIns="0" tIns="0" rIns="0" bIns="0" anchor="ctr" anchorCtr="0">
            <a:normAutofit/>
          </a:bodyPr>
          <a:lstStyle/>
          <a:p>
            <a:pPr marL="0" marR="0" lvl="0" indent="0" algn="ctr" rtl="0">
              <a:lnSpc>
                <a:spcPct val="90000"/>
              </a:lnSpc>
              <a:spcBef>
                <a:spcPts val="0"/>
              </a:spcBef>
              <a:spcAft>
                <a:spcPts val="0"/>
              </a:spcAft>
              <a:buNone/>
            </a:pPr>
            <a:r>
              <a:rPr lang="en-US" sz="3000" b="1" dirty="0">
                <a:solidFill>
                  <a:schemeClr val="dk1"/>
                </a:solidFill>
                <a:latin typeface="Calibri"/>
                <a:ea typeface="Calibri"/>
                <a:cs typeface="Calibri"/>
                <a:sym typeface="Calibri"/>
              </a:rPr>
              <a:t>ARRAY MANIPUATION</a:t>
            </a:r>
            <a:endParaRPr lang="en-US" dirty="0"/>
          </a:p>
        </p:txBody>
      </p:sp>
      <p:cxnSp>
        <p:nvCxnSpPr>
          <p:cNvPr id="3" name="Google Shape;222;p7">
            <a:extLst>
              <a:ext uri="{FF2B5EF4-FFF2-40B4-BE49-F238E27FC236}">
                <a16:creationId xmlns:a16="http://schemas.microsoft.com/office/drawing/2014/main" id="{6FD1900C-EE5E-45C6-98B5-C5EC49D86398}"/>
              </a:ext>
            </a:extLst>
          </p:cNvPr>
          <p:cNvCxnSpPr/>
          <p:nvPr/>
        </p:nvCxnSpPr>
        <p:spPr>
          <a:xfrm>
            <a:off x="838200" y="1186774"/>
            <a:ext cx="9964918" cy="17066"/>
          </a:xfrm>
          <a:prstGeom prst="straightConnector1">
            <a:avLst/>
          </a:prstGeom>
          <a:noFill/>
          <a:ln w="25400" cap="flat" cmpd="sng">
            <a:solidFill>
              <a:schemeClr val="dk1"/>
            </a:solidFill>
            <a:prstDash val="solid"/>
            <a:round/>
            <a:headEnd type="none" w="sm" len="sm"/>
            <a:tailEnd type="none" w="sm" len="sm"/>
          </a:ln>
        </p:spPr>
      </p:cxnSp>
      <p:pic>
        <p:nvPicPr>
          <p:cNvPr id="4" name="Picture 3" descr="A close up of a logo&#10;&#10;Description automatically generated">
            <a:extLst>
              <a:ext uri="{FF2B5EF4-FFF2-40B4-BE49-F238E27FC236}">
                <a16:creationId xmlns:a16="http://schemas.microsoft.com/office/drawing/2014/main" id="{94963FD5-4328-42C4-9855-1CC6EF995B7A}"/>
              </a:ext>
            </a:extLst>
          </p:cNvPr>
          <p:cNvPicPr>
            <a:picLocks noChangeAspect="1"/>
          </p:cNvPicPr>
          <p:nvPr/>
        </p:nvPicPr>
        <p:blipFill>
          <a:blip r:embed="rId2"/>
          <a:stretch>
            <a:fillRect/>
          </a:stretch>
        </p:blipFill>
        <p:spPr>
          <a:xfrm>
            <a:off x="10858312" y="190184"/>
            <a:ext cx="1095401" cy="416380"/>
          </a:xfrm>
          <a:prstGeom prst="rect">
            <a:avLst/>
          </a:prstGeom>
        </p:spPr>
      </p:pic>
      <p:sp>
        <p:nvSpPr>
          <p:cNvPr id="7" name="TextBox 6">
            <a:extLst>
              <a:ext uri="{FF2B5EF4-FFF2-40B4-BE49-F238E27FC236}">
                <a16:creationId xmlns:a16="http://schemas.microsoft.com/office/drawing/2014/main" id="{81CBAE67-6F00-4FAB-8039-10A4ED9AB66B}"/>
              </a:ext>
            </a:extLst>
          </p:cNvPr>
          <p:cNvSpPr txBox="1"/>
          <p:nvPr/>
        </p:nvSpPr>
        <p:spPr>
          <a:xfrm>
            <a:off x="602974" y="1244201"/>
            <a:ext cx="10986052" cy="4555093"/>
          </a:xfrm>
          <a:prstGeom prst="rect">
            <a:avLst/>
          </a:prstGeom>
          <a:noFill/>
        </p:spPr>
        <p:txBody>
          <a:bodyPr wrap="square">
            <a:spAutoFit/>
          </a:bodyPr>
          <a:lstStyle/>
          <a:p>
            <a:r>
              <a:rPr lang="en-GB" sz="2000" b="1" u="sng" dirty="0">
                <a:solidFill>
                  <a:srgbClr val="343434"/>
                </a:solidFill>
                <a:latin typeface="roboto" panose="02000000000000000000" pitchFamily="2" charset="0"/>
              </a:rPr>
              <a:t>Problem Statement No. 10 :</a:t>
            </a:r>
          </a:p>
          <a:p>
            <a:pPr algn="l"/>
            <a:endParaRPr lang="en-GB" b="0" i="0" dirty="0">
              <a:solidFill>
                <a:srgbClr val="000000"/>
              </a:solidFill>
              <a:effectLst/>
              <a:latin typeface="roboto" panose="02000000000000000000" pitchFamily="2" charset="0"/>
            </a:endParaRPr>
          </a:p>
          <a:p>
            <a:pPr algn="l"/>
            <a:r>
              <a:rPr lang="en-GB" b="0" i="0" dirty="0">
                <a:solidFill>
                  <a:srgbClr val="000000"/>
                </a:solidFill>
                <a:effectLst/>
                <a:latin typeface="roboto" panose="02000000000000000000" pitchFamily="2" charset="0"/>
              </a:rPr>
              <a:t>House Problem</a:t>
            </a:r>
          </a:p>
          <a:p>
            <a:pPr algn="l"/>
            <a:endParaRPr lang="en-GB" b="0" i="0" dirty="0">
              <a:solidFill>
                <a:srgbClr val="000000"/>
              </a:solidFill>
              <a:effectLst/>
              <a:latin typeface="roboto" panose="02000000000000000000" pitchFamily="2" charset="0"/>
            </a:endParaRPr>
          </a:p>
          <a:p>
            <a:pPr algn="l"/>
            <a:r>
              <a:rPr lang="en-GB" b="0" i="0" dirty="0">
                <a:solidFill>
                  <a:srgbClr val="000000"/>
                </a:solidFill>
                <a:effectLst/>
                <a:latin typeface="roboto" panose="02000000000000000000" pitchFamily="2" charset="0"/>
              </a:rPr>
              <a:t>Problem Description</a:t>
            </a:r>
          </a:p>
          <a:p>
            <a:pPr algn="l"/>
            <a:endParaRPr lang="en-GB" b="0" i="0" dirty="0">
              <a:solidFill>
                <a:srgbClr val="000000"/>
              </a:solidFill>
              <a:effectLst/>
              <a:latin typeface="roboto" panose="02000000000000000000" pitchFamily="2" charset="0"/>
            </a:endParaRPr>
          </a:p>
          <a:p>
            <a:pPr algn="l"/>
            <a:r>
              <a:rPr lang="en-GB" b="0" i="0" dirty="0">
                <a:solidFill>
                  <a:srgbClr val="000000"/>
                </a:solidFill>
                <a:effectLst/>
                <a:latin typeface="roboto" panose="02000000000000000000" pitchFamily="2" charset="0"/>
              </a:rPr>
              <a:t>Question:- There are n houses build in a line, each of which contains some value in it.</a:t>
            </a:r>
          </a:p>
          <a:p>
            <a:pPr algn="l"/>
            <a:endParaRPr lang="en-GB" b="0" i="0" dirty="0">
              <a:solidFill>
                <a:srgbClr val="000000"/>
              </a:solidFill>
              <a:effectLst/>
              <a:latin typeface="roboto" panose="02000000000000000000" pitchFamily="2" charset="0"/>
            </a:endParaRPr>
          </a:p>
          <a:p>
            <a:pPr algn="l"/>
            <a:r>
              <a:rPr lang="en-GB" b="0" i="0" dirty="0">
                <a:solidFill>
                  <a:srgbClr val="000000"/>
                </a:solidFill>
                <a:effectLst/>
                <a:latin typeface="roboto" panose="02000000000000000000" pitchFamily="2" charset="0"/>
              </a:rPr>
              <a:t> A thief is going to steal the maximal value of these houses, but he can’t steal in two adjacent houses because the owner of the stolen houses will tell his two neighbours left and right side.</a:t>
            </a:r>
          </a:p>
          <a:p>
            <a:pPr algn="l"/>
            <a:endParaRPr lang="en-GB" b="0" i="0" dirty="0">
              <a:solidFill>
                <a:srgbClr val="000000"/>
              </a:solidFill>
              <a:effectLst/>
              <a:latin typeface="roboto" panose="02000000000000000000" pitchFamily="2" charset="0"/>
            </a:endParaRPr>
          </a:p>
          <a:p>
            <a:pPr algn="l"/>
            <a:r>
              <a:rPr lang="en-GB" b="0" i="0" dirty="0">
                <a:solidFill>
                  <a:srgbClr val="000000"/>
                </a:solidFill>
                <a:effectLst/>
                <a:latin typeface="roboto" panose="02000000000000000000" pitchFamily="2" charset="0"/>
              </a:rPr>
              <a:t>What is the maximum stolen value?</a:t>
            </a:r>
          </a:p>
          <a:p>
            <a:pPr algn="l"/>
            <a:endParaRPr lang="en-GB" b="0" i="0" dirty="0">
              <a:solidFill>
                <a:srgbClr val="000000"/>
              </a:solidFill>
              <a:effectLst/>
              <a:latin typeface="roboto" panose="02000000000000000000" pitchFamily="2" charset="0"/>
            </a:endParaRPr>
          </a:p>
          <a:p>
            <a:pPr algn="l"/>
            <a:r>
              <a:rPr lang="en-GB" b="0" i="0" dirty="0">
                <a:solidFill>
                  <a:srgbClr val="000000"/>
                </a:solidFill>
                <a:effectLst/>
                <a:latin typeface="roboto" panose="02000000000000000000" pitchFamily="2" charset="0"/>
              </a:rPr>
              <a:t>Sample Input: </a:t>
            </a:r>
            <a:r>
              <a:rPr lang="en-GB" b="0" i="0" dirty="0" err="1">
                <a:solidFill>
                  <a:srgbClr val="000000"/>
                </a:solidFill>
                <a:effectLst/>
                <a:latin typeface="roboto" panose="02000000000000000000" pitchFamily="2" charset="0"/>
              </a:rPr>
              <a:t>val</a:t>
            </a:r>
            <a:r>
              <a:rPr lang="en-GB" b="0" i="0" dirty="0">
                <a:solidFill>
                  <a:srgbClr val="000000"/>
                </a:solidFill>
                <a:effectLst/>
                <a:latin typeface="roboto" panose="02000000000000000000" pitchFamily="2" charset="0"/>
              </a:rPr>
              <a:t>[] = {6, 7, 1, 3, 8, 2, 5}</a:t>
            </a:r>
          </a:p>
          <a:p>
            <a:pPr algn="l"/>
            <a:endParaRPr lang="en-GB" b="0" i="0" dirty="0">
              <a:solidFill>
                <a:srgbClr val="000000"/>
              </a:solidFill>
              <a:effectLst/>
              <a:latin typeface="roboto" panose="02000000000000000000" pitchFamily="2" charset="0"/>
            </a:endParaRPr>
          </a:p>
          <a:p>
            <a:pPr algn="l"/>
            <a:r>
              <a:rPr lang="en-GB" b="0" i="0" dirty="0">
                <a:solidFill>
                  <a:srgbClr val="000000"/>
                </a:solidFill>
                <a:effectLst/>
                <a:latin typeface="roboto" panose="02000000000000000000" pitchFamily="2" charset="0"/>
              </a:rPr>
              <a:t>Sample Output: 20</a:t>
            </a:r>
          </a:p>
        </p:txBody>
      </p:sp>
    </p:spTree>
    <p:extLst>
      <p:ext uri="{BB962C8B-B14F-4D97-AF65-F5344CB8AC3E}">
        <p14:creationId xmlns:p14="http://schemas.microsoft.com/office/powerpoint/2010/main" val="3661033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7"/>
          <p:cNvSpPr/>
          <p:nvPr/>
        </p:nvSpPr>
        <p:spPr>
          <a:xfrm>
            <a:off x="838080" y="577440"/>
            <a:ext cx="10514520" cy="626400"/>
          </a:xfrm>
          <a:prstGeom prst="rect">
            <a:avLst/>
          </a:prstGeom>
          <a:noFill/>
          <a:ln>
            <a:noFill/>
          </a:ln>
        </p:spPr>
        <p:txBody>
          <a:bodyPr spcFirstLastPara="1" wrap="square" lIns="0" tIns="0" rIns="0" bIns="0" anchor="ctr" anchorCtr="0">
            <a:normAutofit/>
          </a:bodyPr>
          <a:lstStyle/>
          <a:p>
            <a:pPr marL="0" marR="0" lvl="0" indent="0" algn="ctr" rtl="0">
              <a:lnSpc>
                <a:spcPct val="90000"/>
              </a:lnSpc>
              <a:spcBef>
                <a:spcPts val="0"/>
              </a:spcBef>
              <a:spcAft>
                <a:spcPts val="0"/>
              </a:spcAft>
              <a:buNone/>
            </a:pPr>
            <a:r>
              <a:rPr lang="en-US" sz="3000" b="1" dirty="0">
                <a:solidFill>
                  <a:schemeClr val="dk1"/>
                </a:solidFill>
                <a:latin typeface="Calibri"/>
                <a:ea typeface="Calibri"/>
                <a:cs typeface="Calibri"/>
                <a:sym typeface="Calibri"/>
              </a:rPr>
              <a:t>ARRAY MANIPUATION</a:t>
            </a:r>
            <a:endParaRPr lang="en-US" dirty="0"/>
          </a:p>
        </p:txBody>
      </p:sp>
      <p:cxnSp>
        <p:nvCxnSpPr>
          <p:cNvPr id="222" name="Google Shape;222;p7"/>
          <p:cNvCxnSpPr/>
          <p:nvPr/>
        </p:nvCxnSpPr>
        <p:spPr>
          <a:xfrm>
            <a:off x="838200" y="1186774"/>
            <a:ext cx="9964918" cy="17066"/>
          </a:xfrm>
          <a:prstGeom prst="straightConnector1">
            <a:avLst/>
          </a:prstGeom>
          <a:noFill/>
          <a:ln w="25400" cap="flat" cmpd="sng">
            <a:solidFill>
              <a:schemeClr val="dk1"/>
            </a:solidFill>
            <a:prstDash val="solid"/>
            <a:round/>
            <a:headEnd type="none" w="sm" len="sm"/>
            <a:tailEnd type="none" w="sm" len="sm"/>
          </a:ln>
        </p:spPr>
      </p:cxnSp>
      <p:pic>
        <p:nvPicPr>
          <p:cNvPr id="12" name="Picture 11" descr="A close up of a logo&#10;&#10;Description automatically generated">
            <a:extLst>
              <a:ext uri="{FF2B5EF4-FFF2-40B4-BE49-F238E27FC236}">
                <a16:creationId xmlns:a16="http://schemas.microsoft.com/office/drawing/2014/main" id="{9732D51D-BCD3-4159-B83E-240D703D432D}"/>
              </a:ext>
            </a:extLst>
          </p:cNvPr>
          <p:cNvPicPr>
            <a:picLocks noChangeAspect="1"/>
          </p:cNvPicPr>
          <p:nvPr/>
        </p:nvPicPr>
        <p:blipFill>
          <a:blip r:embed="rId3"/>
          <a:stretch>
            <a:fillRect/>
          </a:stretch>
        </p:blipFill>
        <p:spPr>
          <a:xfrm>
            <a:off x="10858312" y="190184"/>
            <a:ext cx="1095401" cy="416380"/>
          </a:xfrm>
          <a:prstGeom prst="rect">
            <a:avLst/>
          </a:prstGeom>
        </p:spPr>
      </p:pic>
      <p:sp>
        <p:nvSpPr>
          <p:cNvPr id="2" name="TextBox 1">
            <a:extLst>
              <a:ext uri="{FF2B5EF4-FFF2-40B4-BE49-F238E27FC236}">
                <a16:creationId xmlns:a16="http://schemas.microsoft.com/office/drawing/2014/main" id="{4B198EB3-F175-4870-BC00-277B58318595}"/>
              </a:ext>
            </a:extLst>
          </p:cNvPr>
          <p:cNvSpPr txBox="1"/>
          <p:nvPr/>
        </p:nvSpPr>
        <p:spPr>
          <a:xfrm>
            <a:off x="492369" y="1309975"/>
            <a:ext cx="11242431" cy="5447645"/>
          </a:xfrm>
          <a:prstGeom prst="rect">
            <a:avLst/>
          </a:prstGeom>
          <a:noFill/>
        </p:spPr>
        <p:txBody>
          <a:bodyPr wrap="square" rtlCol="0">
            <a:spAutoFit/>
          </a:bodyPr>
          <a:lstStyle/>
          <a:p>
            <a:r>
              <a:rPr lang="en-IN" sz="2400" b="1" dirty="0"/>
              <a:t>Problem Statement No. : 01</a:t>
            </a:r>
            <a:endParaRPr lang="en-GB" sz="2400" b="1" i="0" dirty="0">
              <a:solidFill>
                <a:srgbClr val="0E101A"/>
              </a:solidFill>
              <a:effectLst/>
              <a:latin typeface="Muli"/>
            </a:endParaRPr>
          </a:p>
          <a:p>
            <a:pPr algn="l"/>
            <a:r>
              <a:rPr lang="en-GB" b="0" i="0" dirty="0">
                <a:solidFill>
                  <a:srgbClr val="0E101A"/>
                </a:solidFill>
                <a:effectLst/>
                <a:latin typeface="Muli"/>
              </a:rPr>
              <a:t>There is a mess in the parcel section of the Head Office. The parcels that have to be loaded in the vans are lined up in a row randomly. The Head Post Master wants them to order them in the increasing order of their weights, but he wants to keep the heaviest (and presumably the most valuable) parcel nearest to his office.</a:t>
            </a:r>
            <a:endParaRPr lang="en-GB" b="0" i="0" dirty="0">
              <a:solidFill>
                <a:srgbClr val="757575"/>
              </a:solidFill>
              <a:effectLst/>
              <a:latin typeface="Muli"/>
            </a:endParaRPr>
          </a:p>
          <a:p>
            <a:pPr algn="l"/>
            <a:r>
              <a:rPr lang="en-GB" b="0" i="0" dirty="0">
                <a:solidFill>
                  <a:srgbClr val="0E101A"/>
                </a:solidFill>
                <a:effectLst/>
                <a:latin typeface="Muli"/>
              </a:rPr>
              <a:t>You and your friend try to arrange these boxes, and you decide to arrange them by interchanging two boxes at a time. Such replacement needs effort equal to the product of the weights of the two boxes which are exchanged. </a:t>
            </a:r>
            <a:endParaRPr lang="en-GB" b="0" i="0" dirty="0">
              <a:solidFill>
                <a:srgbClr val="757575"/>
              </a:solidFill>
              <a:effectLst/>
              <a:latin typeface="Muli"/>
            </a:endParaRPr>
          </a:p>
          <a:p>
            <a:pPr algn="l"/>
            <a:r>
              <a:rPr lang="en-GB" b="0" i="0" dirty="0">
                <a:solidFill>
                  <a:srgbClr val="0E101A"/>
                </a:solidFill>
                <a:effectLst/>
                <a:latin typeface="Muli"/>
              </a:rPr>
              <a:t>The goal is to reposition the boxes as required with minimum effort.</a:t>
            </a:r>
            <a:endParaRPr lang="en-GB" b="1" i="0" dirty="0">
              <a:solidFill>
                <a:srgbClr val="0E101A"/>
              </a:solidFill>
              <a:effectLst/>
              <a:latin typeface="Muli"/>
            </a:endParaRPr>
          </a:p>
          <a:p>
            <a:pPr algn="l"/>
            <a:r>
              <a:rPr lang="en-GB" b="1" i="0" dirty="0">
                <a:solidFill>
                  <a:srgbClr val="0E101A"/>
                </a:solidFill>
                <a:effectLst/>
                <a:latin typeface="Muli"/>
              </a:rPr>
              <a:t>Input</a:t>
            </a:r>
            <a:endParaRPr lang="en-GB" b="1" i="0" dirty="0">
              <a:solidFill>
                <a:srgbClr val="616161"/>
              </a:solidFill>
              <a:effectLst/>
              <a:latin typeface="Muli"/>
            </a:endParaRPr>
          </a:p>
          <a:p>
            <a:pPr algn="l"/>
            <a:r>
              <a:rPr lang="en-GB" b="0" i="0" dirty="0">
                <a:solidFill>
                  <a:srgbClr val="0E101A"/>
                </a:solidFill>
                <a:effectLst/>
                <a:latin typeface="Muli"/>
              </a:rPr>
              <a:t>The first line consists of two space-separated positive integers number of boxes (N) and the position of the Head Post Master's office (k), respectively. The value of k represents where the heaviest box should be placed.</a:t>
            </a:r>
            <a:endParaRPr lang="en-GB" b="0" i="0" dirty="0">
              <a:solidFill>
                <a:srgbClr val="757575"/>
              </a:solidFill>
              <a:effectLst/>
              <a:latin typeface="Muli"/>
            </a:endParaRPr>
          </a:p>
          <a:p>
            <a:pPr algn="l"/>
            <a:r>
              <a:rPr lang="en-GB" b="0" i="0" dirty="0">
                <a:solidFill>
                  <a:srgbClr val="0E101A"/>
                </a:solidFill>
                <a:effectLst/>
                <a:latin typeface="Muli"/>
              </a:rPr>
              <a:t>The second line contains N space-separated positive integers, i.e., the weights of the boxes. Assume that no two weights are equal.</a:t>
            </a:r>
          </a:p>
          <a:p>
            <a:pPr algn="l"/>
            <a:r>
              <a:rPr lang="en-GB" b="1" i="0" dirty="0">
                <a:solidFill>
                  <a:srgbClr val="0E101A"/>
                </a:solidFill>
                <a:effectLst/>
                <a:latin typeface="Muli"/>
              </a:rPr>
              <a:t>Output</a:t>
            </a:r>
            <a:endParaRPr lang="en-GB" b="1" i="0" dirty="0">
              <a:solidFill>
                <a:srgbClr val="616161"/>
              </a:solidFill>
              <a:effectLst/>
              <a:latin typeface="Muli"/>
            </a:endParaRPr>
          </a:p>
          <a:p>
            <a:pPr algn="l"/>
            <a:r>
              <a:rPr lang="en-GB" b="0" i="0" dirty="0">
                <a:solidFill>
                  <a:srgbClr val="0E101A"/>
                </a:solidFill>
                <a:effectLst/>
                <a:latin typeface="Muli"/>
              </a:rPr>
              <a:t>The output is the minimum total effort taken to get the boxes in sorted order and the heaviest in position k.</a:t>
            </a:r>
            <a:endParaRPr lang="en-GB" b="0" i="0" dirty="0">
              <a:solidFill>
                <a:srgbClr val="757575"/>
              </a:solidFill>
              <a:effectLst/>
              <a:latin typeface="Muli"/>
            </a:endParaRPr>
          </a:p>
          <a:p>
            <a:pPr algn="l"/>
            <a:r>
              <a:rPr lang="en-GB" b="1" i="0" dirty="0">
                <a:solidFill>
                  <a:srgbClr val="0E101A"/>
                </a:solidFill>
                <a:effectLst/>
                <a:latin typeface="Muli"/>
              </a:rPr>
              <a:t>Constraints</a:t>
            </a:r>
            <a:endParaRPr lang="en-GB" b="0" i="0" dirty="0">
              <a:solidFill>
                <a:srgbClr val="757575"/>
              </a:solidFill>
              <a:effectLst/>
              <a:latin typeface="Muli"/>
            </a:endParaRPr>
          </a:p>
          <a:p>
            <a:pPr algn="l"/>
            <a:r>
              <a:rPr lang="en-GB" b="0" i="0" dirty="0">
                <a:solidFill>
                  <a:srgbClr val="0E101A"/>
                </a:solidFill>
                <a:effectLst/>
                <a:latin typeface="Muli"/>
              </a:rPr>
              <a:t>N&lt;=50</a:t>
            </a:r>
            <a:endParaRPr lang="en-GB" b="0" i="0" dirty="0">
              <a:solidFill>
                <a:srgbClr val="757575"/>
              </a:solidFill>
              <a:effectLst/>
              <a:latin typeface="Muli"/>
            </a:endParaRPr>
          </a:p>
          <a:p>
            <a:pPr algn="l"/>
            <a:r>
              <a:rPr lang="en-GB" b="0" i="0" dirty="0">
                <a:solidFill>
                  <a:srgbClr val="0E101A"/>
                </a:solidFill>
                <a:effectLst/>
                <a:latin typeface="Muli"/>
              </a:rPr>
              <a:t>Weights &lt;= 1000</a:t>
            </a:r>
            <a:endParaRPr lang="en-GB" b="0" i="0" dirty="0">
              <a:solidFill>
                <a:srgbClr val="757575"/>
              </a:solidFill>
              <a:effectLst/>
              <a:latin typeface="Muli"/>
            </a:endParaRPr>
          </a:p>
          <a:p>
            <a:pPr algn="l"/>
            <a:r>
              <a:rPr lang="en-GB" b="1" i="0" dirty="0">
                <a:solidFill>
                  <a:srgbClr val="0E101A"/>
                </a:solidFill>
                <a:effectLst/>
                <a:latin typeface="Muli"/>
              </a:rPr>
              <a:t>Time Limit (secs)</a:t>
            </a:r>
            <a:endParaRPr lang="en-GB" b="0" i="0" dirty="0">
              <a:solidFill>
                <a:srgbClr val="757575"/>
              </a:solidFill>
              <a:effectLst/>
              <a:latin typeface="Muli"/>
            </a:endParaRPr>
          </a:p>
          <a:p>
            <a:pPr algn="l"/>
            <a:r>
              <a:rPr lang="en-GB" b="0" i="0" dirty="0">
                <a:solidFill>
                  <a:srgbClr val="0E101A"/>
                </a:solidFill>
                <a:effectLst/>
                <a:latin typeface="Muli"/>
              </a:rPr>
              <a:t>1</a:t>
            </a:r>
            <a:endParaRPr lang="en-GB" b="0" i="0" dirty="0">
              <a:solidFill>
                <a:srgbClr val="757575"/>
              </a:solidFill>
              <a:effectLst/>
              <a:latin typeface="Muli"/>
            </a:endParaRPr>
          </a:p>
        </p:txBody>
      </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21;p7">
            <a:extLst>
              <a:ext uri="{FF2B5EF4-FFF2-40B4-BE49-F238E27FC236}">
                <a16:creationId xmlns:a16="http://schemas.microsoft.com/office/drawing/2014/main" id="{4697967D-378E-44C2-8318-879C6D59945C}"/>
              </a:ext>
            </a:extLst>
          </p:cNvPr>
          <p:cNvSpPr/>
          <p:nvPr/>
        </p:nvSpPr>
        <p:spPr>
          <a:xfrm>
            <a:off x="838080" y="577440"/>
            <a:ext cx="10514520" cy="626400"/>
          </a:xfrm>
          <a:prstGeom prst="rect">
            <a:avLst/>
          </a:prstGeom>
          <a:noFill/>
          <a:ln>
            <a:noFill/>
          </a:ln>
        </p:spPr>
        <p:txBody>
          <a:bodyPr spcFirstLastPara="1" wrap="square" lIns="0" tIns="0" rIns="0" bIns="0" anchor="ctr" anchorCtr="0">
            <a:normAutofit/>
          </a:bodyPr>
          <a:lstStyle/>
          <a:p>
            <a:pPr marL="0" marR="0" lvl="0" indent="0" algn="ctr" rtl="0">
              <a:lnSpc>
                <a:spcPct val="90000"/>
              </a:lnSpc>
              <a:spcBef>
                <a:spcPts val="0"/>
              </a:spcBef>
              <a:spcAft>
                <a:spcPts val="0"/>
              </a:spcAft>
              <a:buNone/>
            </a:pPr>
            <a:r>
              <a:rPr lang="en-US" sz="3000" b="1" dirty="0">
                <a:solidFill>
                  <a:schemeClr val="dk1"/>
                </a:solidFill>
                <a:latin typeface="Calibri"/>
                <a:ea typeface="Calibri"/>
                <a:cs typeface="Calibri"/>
                <a:sym typeface="Calibri"/>
              </a:rPr>
              <a:t>ARRAY MANIPUATION</a:t>
            </a:r>
            <a:endParaRPr lang="en-US" dirty="0"/>
          </a:p>
        </p:txBody>
      </p:sp>
      <p:cxnSp>
        <p:nvCxnSpPr>
          <p:cNvPr id="3" name="Google Shape;222;p7">
            <a:extLst>
              <a:ext uri="{FF2B5EF4-FFF2-40B4-BE49-F238E27FC236}">
                <a16:creationId xmlns:a16="http://schemas.microsoft.com/office/drawing/2014/main" id="{6FD1900C-EE5E-45C6-98B5-C5EC49D86398}"/>
              </a:ext>
            </a:extLst>
          </p:cNvPr>
          <p:cNvCxnSpPr/>
          <p:nvPr/>
        </p:nvCxnSpPr>
        <p:spPr>
          <a:xfrm>
            <a:off x="838200" y="1186774"/>
            <a:ext cx="9964918" cy="17066"/>
          </a:xfrm>
          <a:prstGeom prst="straightConnector1">
            <a:avLst/>
          </a:prstGeom>
          <a:noFill/>
          <a:ln w="25400" cap="flat" cmpd="sng">
            <a:solidFill>
              <a:schemeClr val="dk1"/>
            </a:solidFill>
            <a:prstDash val="solid"/>
            <a:round/>
            <a:headEnd type="none" w="sm" len="sm"/>
            <a:tailEnd type="none" w="sm" len="sm"/>
          </a:ln>
        </p:spPr>
      </p:cxnSp>
      <p:pic>
        <p:nvPicPr>
          <p:cNvPr id="4" name="Picture 3" descr="A close up of a logo&#10;&#10;Description automatically generated">
            <a:extLst>
              <a:ext uri="{FF2B5EF4-FFF2-40B4-BE49-F238E27FC236}">
                <a16:creationId xmlns:a16="http://schemas.microsoft.com/office/drawing/2014/main" id="{94963FD5-4328-42C4-9855-1CC6EF995B7A}"/>
              </a:ext>
            </a:extLst>
          </p:cNvPr>
          <p:cNvPicPr>
            <a:picLocks noChangeAspect="1"/>
          </p:cNvPicPr>
          <p:nvPr/>
        </p:nvPicPr>
        <p:blipFill>
          <a:blip r:embed="rId2"/>
          <a:stretch>
            <a:fillRect/>
          </a:stretch>
        </p:blipFill>
        <p:spPr>
          <a:xfrm>
            <a:off x="10858312" y="190184"/>
            <a:ext cx="1095401" cy="416380"/>
          </a:xfrm>
          <a:prstGeom prst="rect">
            <a:avLst/>
          </a:prstGeom>
        </p:spPr>
      </p:pic>
      <p:sp>
        <p:nvSpPr>
          <p:cNvPr id="7" name="TextBox 6">
            <a:extLst>
              <a:ext uri="{FF2B5EF4-FFF2-40B4-BE49-F238E27FC236}">
                <a16:creationId xmlns:a16="http://schemas.microsoft.com/office/drawing/2014/main" id="{81CBAE67-6F00-4FAB-8039-10A4ED9AB66B}"/>
              </a:ext>
            </a:extLst>
          </p:cNvPr>
          <p:cNvSpPr txBox="1"/>
          <p:nvPr/>
        </p:nvSpPr>
        <p:spPr>
          <a:xfrm>
            <a:off x="708991" y="1217871"/>
            <a:ext cx="10986052" cy="5386090"/>
          </a:xfrm>
          <a:prstGeom prst="rect">
            <a:avLst/>
          </a:prstGeom>
          <a:noFill/>
        </p:spPr>
        <p:txBody>
          <a:bodyPr wrap="square">
            <a:spAutoFit/>
          </a:bodyPr>
          <a:lstStyle/>
          <a:p>
            <a:r>
              <a:rPr lang="en-GB" sz="2000" b="1" u="sng" dirty="0">
                <a:solidFill>
                  <a:srgbClr val="343434"/>
                </a:solidFill>
                <a:latin typeface="roboto" panose="02000000000000000000" pitchFamily="2" charset="0"/>
              </a:rPr>
              <a:t>Problem Statement No. 11 :</a:t>
            </a:r>
            <a:endParaRPr lang="en-GB" b="0" i="0" dirty="0">
              <a:solidFill>
                <a:srgbClr val="000000"/>
              </a:solidFill>
              <a:effectLst/>
              <a:latin typeface="roboto" panose="02000000000000000000" pitchFamily="2" charset="0"/>
            </a:endParaRPr>
          </a:p>
          <a:p>
            <a:pPr algn="l"/>
            <a:r>
              <a:rPr lang="en-GB" b="0" i="0" dirty="0">
                <a:solidFill>
                  <a:srgbClr val="000000"/>
                </a:solidFill>
                <a:effectLst/>
                <a:latin typeface="roboto" panose="02000000000000000000" pitchFamily="2" charset="0"/>
              </a:rPr>
              <a:t>Coin Distribution Problem</a:t>
            </a:r>
          </a:p>
          <a:p>
            <a:pPr algn="l"/>
            <a:endParaRPr lang="en-GB" b="0" i="0" dirty="0">
              <a:solidFill>
                <a:srgbClr val="000000"/>
              </a:solidFill>
              <a:effectLst/>
              <a:latin typeface="roboto" panose="02000000000000000000" pitchFamily="2" charset="0"/>
            </a:endParaRPr>
          </a:p>
          <a:p>
            <a:pPr algn="l"/>
            <a:r>
              <a:rPr lang="en-GB" b="0" i="0" dirty="0">
                <a:solidFill>
                  <a:srgbClr val="000000"/>
                </a:solidFill>
                <a:effectLst/>
                <a:latin typeface="roboto" panose="02000000000000000000" pitchFamily="2" charset="0"/>
              </a:rPr>
              <a:t>Problem Statement</a:t>
            </a:r>
          </a:p>
          <a:p>
            <a:pPr algn="l"/>
            <a:r>
              <a:rPr lang="en-GB" b="0" i="0" dirty="0">
                <a:solidFill>
                  <a:srgbClr val="000000"/>
                </a:solidFill>
                <a:effectLst/>
                <a:latin typeface="roboto" panose="02000000000000000000" pitchFamily="2" charset="0"/>
              </a:rPr>
              <a:t>Find the minimum number of coins required to form any value between 1 to </a:t>
            </a:r>
            <a:r>
              <a:rPr lang="en-GB" b="0" i="0" dirty="0" err="1">
                <a:solidFill>
                  <a:srgbClr val="000000"/>
                </a:solidFill>
                <a:effectLst/>
                <a:latin typeface="roboto" panose="02000000000000000000" pitchFamily="2" charset="0"/>
              </a:rPr>
              <a:t>N,both</a:t>
            </a:r>
            <a:r>
              <a:rPr lang="en-GB" b="0" i="0" dirty="0">
                <a:solidFill>
                  <a:srgbClr val="000000"/>
                </a:solidFill>
                <a:effectLst/>
                <a:latin typeface="roboto" panose="02000000000000000000" pitchFamily="2" charset="0"/>
              </a:rPr>
              <a:t> </a:t>
            </a:r>
            <a:r>
              <a:rPr lang="en-GB" b="0" i="0" dirty="0" err="1">
                <a:solidFill>
                  <a:srgbClr val="000000"/>
                </a:solidFill>
                <a:effectLst/>
                <a:latin typeface="roboto" panose="02000000000000000000" pitchFamily="2" charset="0"/>
              </a:rPr>
              <a:t>inclusive.Cumulative</a:t>
            </a:r>
            <a:r>
              <a:rPr lang="en-GB" b="0" i="0" dirty="0">
                <a:solidFill>
                  <a:srgbClr val="000000"/>
                </a:solidFill>
                <a:effectLst/>
                <a:latin typeface="roboto" panose="02000000000000000000" pitchFamily="2" charset="0"/>
              </a:rPr>
              <a:t> value of coins should not exceed N. Coin denominations are 1 Rupee, 2 Rupee and 5 </a:t>
            </a:r>
            <a:r>
              <a:rPr lang="en-GB" b="0" i="0" dirty="0" err="1">
                <a:solidFill>
                  <a:srgbClr val="000000"/>
                </a:solidFill>
                <a:effectLst/>
                <a:latin typeface="roboto" panose="02000000000000000000" pitchFamily="2" charset="0"/>
              </a:rPr>
              <a:t>Rupee.Let’s</a:t>
            </a:r>
            <a:r>
              <a:rPr lang="en-GB" b="0" i="0" dirty="0">
                <a:solidFill>
                  <a:srgbClr val="000000"/>
                </a:solidFill>
                <a:effectLst/>
                <a:latin typeface="roboto" panose="02000000000000000000" pitchFamily="2" charset="0"/>
              </a:rPr>
              <a:t> Understand the problem using the following example. Consider the value of N is 13, then the minimum number of coins required to formulate any value between 1 and 13, is 6. One 5 Rupee, three 2 Rupee and two 1 Rupee coins are required to realize any value between 1 and 13. Hence this is the </a:t>
            </a:r>
            <a:r>
              <a:rPr lang="en-GB" b="0" i="0" dirty="0" err="1">
                <a:solidFill>
                  <a:srgbClr val="000000"/>
                </a:solidFill>
                <a:effectLst/>
                <a:latin typeface="roboto" panose="02000000000000000000" pitchFamily="2" charset="0"/>
              </a:rPr>
              <a:t>answer.However</a:t>
            </a:r>
            <a:r>
              <a:rPr lang="en-GB" b="0" i="0" dirty="0">
                <a:solidFill>
                  <a:srgbClr val="000000"/>
                </a:solidFill>
                <a:effectLst/>
                <a:latin typeface="roboto" panose="02000000000000000000" pitchFamily="2" charset="0"/>
              </a:rPr>
              <a:t>, if one takes two 5 Rupee coins, one 2 rupee coin and two 1 rupee coin, then too all values between 1 and 13 are achieved. But since the cumulative value of all coins equals 14, i.e., exceeds 13, this is not the answer.</a:t>
            </a:r>
          </a:p>
          <a:p>
            <a:pPr algn="l"/>
            <a:r>
              <a:rPr lang="en-GB" b="0" i="0" dirty="0">
                <a:solidFill>
                  <a:srgbClr val="000000"/>
                </a:solidFill>
                <a:effectLst/>
                <a:latin typeface="roboto" panose="02000000000000000000" pitchFamily="2" charset="0"/>
              </a:rPr>
              <a:t>Input Format:</a:t>
            </a:r>
          </a:p>
          <a:p>
            <a:pPr algn="l"/>
            <a:r>
              <a:rPr lang="en-GB" b="0" i="0" dirty="0">
                <a:solidFill>
                  <a:srgbClr val="000000"/>
                </a:solidFill>
                <a:effectLst/>
                <a:latin typeface="roboto" panose="02000000000000000000" pitchFamily="2" charset="0"/>
              </a:rPr>
              <a:t>A single integer value.</a:t>
            </a:r>
          </a:p>
          <a:p>
            <a:pPr algn="l"/>
            <a:r>
              <a:rPr lang="en-GB" b="0" i="0" dirty="0">
                <a:solidFill>
                  <a:srgbClr val="000000"/>
                </a:solidFill>
                <a:effectLst/>
                <a:latin typeface="roboto" panose="02000000000000000000" pitchFamily="2" charset="0"/>
              </a:rPr>
              <a:t>Output Format:</a:t>
            </a:r>
          </a:p>
          <a:p>
            <a:pPr algn="l"/>
            <a:r>
              <a:rPr lang="en-GB" b="0" i="0" dirty="0">
                <a:solidFill>
                  <a:srgbClr val="000000"/>
                </a:solidFill>
                <a:effectLst/>
                <a:latin typeface="roboto" panose="02000000000000000000" pitchFamily="2" charset="0"/>
              </a:rPr>
              <a:t>Four space separated integer values.</a:t>
            </a:r>
          </a:p>
          <a:p>
            <a:pPr algn="l"/>
            <a:r>
              <a:rPr lang="en-GB" b="0" i="0" dirty="0">
                <a:solidFill>
                  <a:srgbClr val="000000"/>
                </a:solidFill>
                <a:effectLst/>
                <a:latin typeface="roboto" panose="02000000000000000000" pitchFamily="2" charset="0"/>
              </a:rPr>
              <a:t>1st – Total number of coins.</a:t>
            </a:r>
          </a:p>
          <a:p>
            <a:pPr algn="l"/>
            <a:r>
              <a:rPr lang="en-GB" b="0" i="0" dirty="0">
                <a:solidFill>
                  <a:srgbClr val="000000"/>
                </a:solidFill>
                <a:effectLst/>
                <a:latin typeface="roboto" panose="02000000000000000000" pitchFamily="2" charset="0"/>
              </a:rPr>
              <a:t>2nd – number of 5 Rupee coins.</a:t>
            </a:r>
          </a:p>
          <a:p>
            <a:pPr algn="l"/>
            <a:r>
              <a:rPr lang="en-GB" b="0" i="0" dirty="0">
                <a:solidFill>
                  <a:srgbClr val="000000"/>
                </a:solidFill>
                <a:effectLst/>
                <a:latin typeface="roboto" panose="02000000000000000000" pitchFamily="2" charset="0"/>
              </a:rPr>
              <a:t>3rd – number of 2 Rupee coins.</a:t>
            </a:r>
          </a:p>
          <a:p>
            <a:pPr algn="l"/>
            <a:r>
              <a:rPr lang="en-GB" b="0" i="0" dirty="0">
                <a:solidFill>
                  <a:srgbClr val="000000"/>
                </a:solidFill>
                <a:effectLst/>
                <a:latin typeface="roboto" panose="02000000000000000000" pitchFamily="2" charset="0"/>
              </a:rPr>
              <a:t>4th – number of 1 Rupee coins.</a:t>
            </a:r>
          </a:p>
        </p:txBody>
      </p:sp>
    </p:spTree>
    <p:extLst>
      <p:ext uri="{BB962C8B-B14F-4D97-AF65-F5344CB8AC3E}">
        <p14:creationId xmlns:p14="http://schemas.microsoft.com/office/powerpoint/2010/main" val="1271165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21;p7">
            <a:extLst>
              <a:ext uri="{FF2B5EF4-FFF2-40B4-BE49-F238E27FC236}">
                <a16:creationId xmlns:a16="http://schemas.microsoft.com/office/drawing/2014/main" id="{4697967D-378E-44C2-8318-879C6D59945C}"/>
              </a:ext>
            </a:extLst>
          </p:cNvPr>
          <p:cNvSpPr/>
          <p:nvPr/>
        </p:nvSpPr>
        <p:spPr>
          <a:xfrm>
            <a:off x="838080" y="577440"/>
            <a:ext cx="10514520" cy="626400"/>
          </a:xfrm>
          <a:prstGeom prst="rect">
            <a:avLst/>
          </a:prstGeom>
          <a:noFill/>
          <a:ln>
            <a:noFill/>
          </a:ln>
        </p:spPr>
        <p:txBody>
          <a:bodyPr spcFirstLastPara="1" wrap="square" lIns="0" tIns="0" rIns="0" bIns="0" anchor="ctr" anchorCtr="0">
            <a:normAutofit/>
          </a:bodyPr>
          <a:lstStyle/>
          <a:p>
            <a:pPr marL="0" marR="0" lvl="0" indent="0" algn="ctr" rtl="0">
              <a:lnSpc>
                <a:spcPct val="90000"/>
              </a:lnSpc>
              <a:spcBef>
                <a:spcPts val="0"/>
              </a:spcBef>
              <a:spcAft>
                <a:spcPts val="0"/>
              </a:spcAft>
              <a:buNone/>
            </a:pPr>
            <a:r>
              <a:rPr lang="en-US" sz="3000" b="1" dirty="0">
                <a:solidFill>
                  <a:schemeClr val="dk1"/>
                </a:solidFill>
                <a:latin typeface="Calibri"/>
                <a:ea typeface="Calibri"/>
                <a:cs typeface="Calibri"/>
                <a:sym typeface="Calibri"/>
              </a:rPr>
              <a:t>ARRAY MANIPUATION</a:t>
            </a:r>
            <a:endParaRPr lang="en-US" dirty="0"/>
          </a:p>
        </p:txBody>
      </p:sp>
      <p:cxnSp>
        <p:nvCxnSpPr>
          <p:cNvPr id="3" name="Google Shape;222;p7">
            <a:extLst>
              <a:ext uri="{FF2B5EF4-FFF2-40B4-BE49-F238E27FC236}">
                <a16:creationId xmlns:a16="http://schemas.microsoft.com/office/drawing/2014/main" id="{6FD1900C-EE5E-45C6-98B5-C5EC49D86398}"/>
              </a:ext>
            </a:extLst>
          </p:cNvPr>
          <p:cNvCxnSpPr/>
          <p:nvPr/>
        </p:nvCxnSpPr>
        <p:spPr>
          <a:xfrm>
            <a:off x="838200" y="1186774"/>
            <a:ext cx="9964918" cy="17066"/>
          </a:xfrm>
          <a:prstGeom prst="straightConnector1">
            <a:avLst/>
          </a:prstGeom>
          <a:noFill/>
          <a:ln w="25400" cap="flat" cmpd="sng">
            <a:solidFill>
              <a:schemeClr val="dk1"/>
            </a:solidFill>
            <a:prstDash val="solid"/>
            <a:round/>
            <a:headEnd type="none" w="sm" len="sm"/>
            <a:tailEnd type="none" w="sm" len="sm"/>
          </a:ln>
        </p:spPr>
      </p:cxnSp>
      <p:pic>
        <p:nvPicPr>
          <p:cNvPr id="4" name="Picture 3" descr="A close up of a logo&#10;&#10;Description automatically generated">
            <a:extLst>
              <a:ext uri="{FF2B5EF4-FFF2-40B4-BE49-F238E27FC236}">
                <a16:creationId xmlns:a16="http://schemas.microsoft.com/office/drawing/2014/main" id="{94963FD5-4328-42C4-9855-1CC6EF995B7A}"/>
              </a:ext>
            </a:extLst>
          </p:cNvPr>
          <p:cNvPicPr>
            <a:picLocks noChangeAspect="1"/>
          </p:cNvPicPr>
          <p:nvPr/>
        </p:nvPicPr>
        <p:blipFill>
          <a:blip r:embed="rId2"/>
          <a:stretch>
            <a:fillRect/>
          </a:stretch>
        </p:blipFill>
        <p:spPr>
          <a:xfrm>
            <a:off x="10858312" y="190184"/>
            <a:ext cx="1095401" cy="416380"/>
          </a:xfrm>
          <a:prstGeom prst="rect">
            <a:avLst/>
          </a:prstGeom>
        </p:spPr>
      </p:pic>
      <p:sp>
        <p:nvSpPr>
          <p:cNvPr id="7" name="TextBox 6">
            <a:extLst>
              <a:ext uri="{FF2B5EF4-FFF2-40B4-BE49-F238E27FC236}">
                <a16:creationId xmlns:a16="http://schemas.microsoft.com/office/drawing/2014/main" id="{81CBAE67-6F00-4FAB-8039-10A4ED9AB66B}"/>
              </a:ext>
            </a:extLst>
          </p:cNvPr>
          <p:cNvSpPr txBox="1"/>
          <p:nvPr/>
        </p:nvSpPr>
        <p:spPr>
          <a:xfrm>
            <a:off x="708991" y="1217871"/>
            <a:ext cx="10986052" cy="3447098"/>
          </a:xfrm>
          <a:prstGeom prst="rect">
            <a:avLst/>
          </a:prstGeom>
          <a:noFill/>
        </p:spPr>
        <p:txBody>
          <a:bodyPr wrap="square">
            <a:spAutoFit/>
          </a:bodyPr>
          <a:lstStyle/>
          <a:p>
            <a:r>
              <a:rPr lang="en-GB" sz="2000" b="1" u="sng" dirty="0">
                <a:solidFill>
                  <a:srgbClr val="343434"/>
                </a:solidFill>
                <a:latin typeface="roboto" panose="02000000000000000000" pitchFamily="2" charset="0"/>
              </a:rPr>
              <a:t>Problem Statement No. 11 :</a:t>
            </a:r>
          </a:p>
          <a:p>
            <a:pPr algn="l"/>
            <a:endParaRPr lang="en-GB" b="0" i="0" dirty="0">
              <a:solidFill>
                <a:srgbClr val="000000"/>
              </a:solidFill>
              <a:effectLst/>
              <a:latin typeface="roboto" panose="02000000000000000000" pitchFamily="2" charset="0"/>
            </a:endParaRPr>
          </a:p>
          <a:p>
            <a:pPr algn="l"/>
            <a:r>
              <a:rPr lang="en-GB" b="0" i="0" dirty="0">
                <a:solidFill>
                  <a:srgbClr val="000000"/>
                </a:solidFill>
                <a:effectLst/>
                <a:latin typeface="roboto" panose="02000000000000000000" pitchFamily="2" charset="0"/>
              </a:rPr>
              <a:t>Constraints:</a:t>
            </a:r>
          </a:p>
          <a:p>
            <a:pPr algn="l"/>
            <a:r>
              <a:rPr lang="en-GB" b="0" i="0" dirty="0">
                <a:solidFill>
                  <a:srgbClr val="000000"/>
                </a:solidFill>
                <a:effectLst/>
                <a:latin typeface="roboto" panose="02000000000000000000" pitchFamily="2" charset="0"/>
              </a:rPr>
              <a:t>0 &lt; n &lt; 1000</a:t>
            </a:r>
          </a:p>
          <a:p>
            <a:pPr algn="l"/>
            <a:endParaRPr lang="en-GB" b="0" i="0" dirty="0">
              <a:solidFill>
                <a:srgbClr val="000000"/>
              </a:solidFill>
              <a:effectLst/>
              <a:latin typeface="roboto" panose="02000000000000000000" pitchFamily="2" charset="0"/>
            </a:endParaRPr>
          </a:p>
          <a:p>
            <a:pPr algn="l"/>
            <a:r>
              <a:rPr lang="en-GB" b="0" i="0" dirty="0">
                <a:solidFill>
                  <a:srgbClr val="000000"/>
                </a:solidFill>
                <a:effectLst/>
                <a:latin typeface="roboto" panose="02000000000000000000" pitchFamily="2" charset="0"/>
              </a:rPr>
              <a:t>Refer the sample output for formatting</a:t>
            </a:r>
          </a:p>
          <a:p>
            <a:pPr algn="l"/>
            <a:endParaRPr lang="en-GB" b="0" i="0" dirty="0">
              <a:solidFill>
                <a:srgbClr val="000000"/>
              </a:solidFill>
              <a:effectLst/>
              <a:latin typeface="roboto" panose="02000000000000000000" pitchFamily="2" charset="0"/>
            </a:endParaRPr>
          </a:p>
          <a:p>
            <a:pPr algn="l"/>
            <a:r>
              <a:rPr lang="en-GB" b="0" i="0" dirty="0">
                <a:solidFill>
                  <a:srgbClr val="000000"/>
                </a:solidFill>
                <a:effectLst/>
                <a:latin typeface="roboto" panose="02000000000000000000" pitchFamily="2" charset="0"/>
              </a:rPr>
              <a:t>Sample Input</a:t>
            </a:r>
          </a:p>
          <a:p>
            <a:pPr algn="l"/>
            <a:r>
              <a:rPr lang="en-GB" b="0" i="0" dirty="0">
                <a:solidFill>
                  <a:srgbClr val="000000"/>
                </a:solidFill>
                <a:effectLst/>
                <a:latin typeface="roboto" panose="02000000000000000000" pitchFamily="2" charset="0"/>
              </a:rPr>
              <a:t>    13</a:t>
            </a:r>
          </a:p>
          <a:p>
            <a:pPr algn="l"/>
            <a:r>
              <a:rPr lang="en-GB" b="0" i="0" dirty="0">
                <a:solidFill>
                  <a:srgbClr val="000000"/>
                </a:solidFill>
                <a:effectLst/>
                <a:latin typeface="roboto" panose="02000000000000000000" pitchFamily="2" charset="0"/>
              </a:rPr>
              <a:t>Sample Output</a:t>
            </a:r>
          </a:p>
          <a:p>
            <a:pPr algn="l"/>
            <a:r>
              <a:rPr lang="en-GB" b="0" i="0" dirty="0">
                <a:solidFill>
                  <a:srgbClr val="000000"/>
                </a:solidFill>
                <a:effectLst/>
                <a:latin typeface="roboto" panose="02000000000000000000" pitchFamily="2" charset="0"/>
              </a:rPr>
              <a:t>   6 1 3 2</a:t>
            </a:r>
          </a:p>
          <a:p>
            <a:pPr algn="l"/>
            <a:endParaRPr lang="en-GB" b="0" i="0" dirty="0">
              <a:solidFill>
                <a:srgbClr val="000000"/>
              </a:solidFill>
              <a:effectLst/>
              <a:latin typeface="roboto" panose="02000000000000000000" pitchFamily="2" charset="0"/>
            </a:endParaRPr>
          </a:p>
        </p:txBody>
      </p:sp>
    </p:spTree>
    <p:extLst>
      <p:ext uri="{BB962C8B-B14F-4D97-AF65-F5344CB8AC3E}">
        <p14:creationId xmlns:p14="http://schemas.microsoft.com/office/powerpoint/2010/main" val="536360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21;p7">
            <a:extLst>
              <a:ext uri="{FF2B5EF4-FFF2-40B4-BE49-F238E27FC236}">
                <a16:creationId xmlns:a16="http://schemas.microsoft.com/office/drawing/2014/main" id="{4697967D-378E-44C2-8318-879C6D59945C}"/>
              </a:ext>
            </a:extLst>
          </p:cNvPr>
          <p:cNvSpPr/>
          <p:nvPr/>
        </p:nvSpPr>
        <p:spPr>
          <a:xfrm>
            <a:off x="838080" y="577440"/>
            <a:ext cx="10514520" cy="626400"/>
          </a:xfrm>
          <a:prstGeom prst="rect">
            <a:avLst/>
          </a:prstGeom>
          <a:noFill/>
          <a:ln>
            <a:noFill/>
          </a:ln>
        </p:spPr>
        <p:txBody>
          <a:bodyPr spcFirstLastPara="1" wrap="square" lIns="0" tIns="0" rIns="0" bIns="0" anchor="ctr" anchorCtr="0">
            <a:normAutofit/>
          </a:bodyPr>
          <a:lstStyle/>
          <a:p>
            <a:pPr marL="0" marR="0" lvl="0" indent="0" algn="ctr" rtl="0">
              <a:lnSpc>
                <a:spcPct val="90000"/>
              </a:lnSpc>
              <a:spcBef>
                <a:spcPts val="0"/>
              </a:spcBef>
              <a:spcAft>
                <a:spcPts val="0"/>
              </a:spcAft>
              <a:buNone/>
            </a:pPr>
            <a:r>
              <a:rPr lang="en-US" sz="3000" b="1" dirty="0">
                <a:solidFill>
                  <a:schemeClr val="dk1"/>
                </a:solidFill>
                <a:latin typeface="Calibri"/>
                <a:ea typeface="Calibri"/>
                <a:cs typeface="Calibri"/>
                <a:sym typeface="Calibri"/>
              </a:rPr>
              <a:t>ARRAY MANIPUATION</a:t>
            </a:r>
            <a:endParaRPr lang="en-US" dirty="0"/>
          </a:p>
        </p:txBody>
      </p:sp>
      <p:cxnSp>
        <p:nvCxnSpPr>
          <p:cNvPr id="3" name="Google Shape;222;p7">
            <a:extLst>
              <a:ext uri="{FF2B5EF4-FFF2-40B4-BE49-F238E27FC236}">
                <a16:creationId xmlns:a16="http://schemas.microsoft.com/office/drawing/2014/main" id="{6FD1900C-EE5E-45C6-98B5-C5EC49D86398}"/>
              </a:ext>
            </a:extLst>
          </p:cNvPr>
          <p:cNvCxnSpPr/>
          <p:nvPr/>
        </p:nvCxnSpPr>
        <p:spPr>
          <a:xfrm>
            <a:off x="838200" y="1186774"/>
            <a:ext cx="9964918" cy="17066"/>
          </a:xfrm>
          <a:prstGeom prst="straightConnector1">
            <a:avLst/>
          </a:prstGeom>
          <a:noFill/>
          <a:ln w="25400" cap="flat" cmpd="sng">
            <a:solidFill>
              <a:schemeClr val="dk1"/>
            </a:solidFill>
            <a:prstDash val="solid"/>
            <a:round/>
            <a:headEnd type="none" w="sm" len="sm"/>
            <a:tailEnd type="none" w="sm" len="sm"/>
          </a:ln>
        </p:spPr>
      </p:cxnSp>
      <p:pic>
        <p:nvPicPr>
          <p:cNvPr id="4" name="Picture 3" descr="A close up of a logo&#10;&#10;Description automatically generated">
            <a:extLst>
              <a:ext uri="{FF2B5EF4-FFF2-40B4-BE49-F238E27FC236}">
                <a16:creationId xmlns:a16="http://schemas.microsoft.com/office/drawing/2014/main" id="{94963FD5-4328-42C4-9855-1CC6EF995B7A}"/>
              </a:ext>
            </a:extLst>
          </p:cNvPr>
          <p:cNvPicPr>
            <a:picLocks noChangeAspect="1"/>
          </p:cNvPicPr>
          <p:nvPr/>
        </p:nvPicPr>
        <p:blipFill>
          <a:blip r:embed="rId2"/>
          <a:stretch>
            <a:fillRect/>
          </a:stretch>
        </p:blipFill>
        <p:spPr>
          <a:xfrm>
            <a:off x="10858312" y="190184"/>
            <a:ext cx="1095401" cy="416380"/>
          </a:xfrm>
          <a:prstGeom prst="rect">
            <a:avLst/>
          </a:prstGeom>
        </p:spPr>
      </p:pic>
      <p:sp>
        <p:nvSpPr>
          <p:cNvPr id="7" name="TextBox 6">
            <a:extLst>
              <a:ext uri="{FF2B5EF4-FFF2-40B4-BE49-F238E27FC236}">
                <a16:creationId xmlns:a16="http://schemas.microsoft.com/office/drawing/2014/main" id="{81CBAE67-6F00-4FAB-8039-10A4ED9AB66B}"/>
              </a:ext>
            </a:extLst>
          </p:cNvPr>
          <p:cNvSpPr txBox="1"/>
          <p:nvPr/>
        </p:nvSpPr>
        <p:spPr>
          <a:xfrm>
            <a:off x="708990" y="1217871"/>
            <a:ext cx="11151705" cy="5647700"/>
          </a:xfrm>
          <a:prstGeom prst="rect">
            <a:avLst/>
          </a:prstGeom>
          <a:noFill/>
        </p:spPr>
        <p:txBody>
          <a:bodyPr wrap="square">
            <a:spAutoFit/>
          </a:bodyPr>
          <a:lstStyle/>
          <a:p>
            <a:r>
              <a:rPr lang="en-GB" sz="2000" b="1" u="sng" dirty="0">
                <a:solidFill>
                  <a:srgbClr val="343434"/>
                </a:solidFill>
                <a:latin typeface="roboto" panose="02000000000000000000" pitchFamily="2" charset="0"/>
              </a:rPr>
              <a:t>Problem Statement No. 11 :</a:t>
            </a:r>
            <a:endParaRPr lang="en-GB" b="0" i="0" dirty="0">
              <a:solidFill>
                <a:srgbClr val="000000"/>
              </a:solidFill>
              <a:effectLst/>
              <a:latin typeface="roboto" panose="02000000000000000000" pitchFamily="2" charset="0"/>
            </a:endParaRPr>
          </a:p>
          <a:p>
            <a:pPr algn="l"/>
            <a:r>
              <a:rPr lang="en-GB" b="0" i="0" dirty="0">
                <a:solidFill>
                  <a:srgbClr val="000000"/>
                </a:solidFill>
                <a:effectLst/>
                <a:latin typeface="roboto" panose="02000000000000000000" pitchFamily="2" charset="0"/>
              </a:rPr>
              <a:t>Explanation</a:t>
            </a:r>
          </a:p>
          <a:p>
            <a:pPr algn="l"/>
            <a:r>
              <a:rPr lang="en-GB" sz="1700" b="0" i="0" dirty="0">
                <a:solidFill>
                  <a:srgbClr val="000000"/>
                </a:solidFill>
                <a:effectLst/>
                <a:latin typeface="roboto" panose="02000000000000000000" pitchFamily="2" charset="0"/>
              </a:rPr>
              <a:t>The minimum number of coins required is 6 with in it:</a:t>
            </a:r>
          </a:p>
          <a:p>
            <a:pPr algn="l"/>
            <a:r>
              <a:rPr lang="en-GB" sz="1700" b="0" i="0" dirty="0">
                <a:solidFill>
                  <a:srgbClr val="000000"/>
                </a:solidFill>
                <a:effectLst/>
                <a:latin typeface="roboto" panose="02000000000000000000" pitchFamily="2" charset="0"/>
              </a:rPr>
              <a:t>minimum number of 5 Rupee coins = 1</a:t>
            </a:r>
          </a:p>
          <a:p>
            <a:pPr algn="l"/>
            <a:r>
              <a:rPr lang="en-GB" sz="1700" b="0" i="0" dirty="0">
                <a:solidFill>
                  <a:srgbClr val="000000"/>
                </a:solidFill>
                <a:effectLst/>
                <a:latin typeface="roboto" panose="02000000000000000000" pitchFamily="2" charset="0"/>
              </a:rPr>
              <a:t>minimum number of 2 Rupee coins = 3</a:t>
            </a:r>
          </a:p>
          <a:p>
            <a:pPr algn="l"/>
            <a:r>
              <a:rPr lang="en-GB" sz="1700" b="0" i="0" dirty="0">
                <a:solidFill>
                  <a:srgbClr val="000000"/>
                </a:solidFill>
                <a:effectLst/>
                <a:latin typeface="roboto" panose="02000000000000000000" pitchFamily="2" charset="0"/>
              </a:rPr>
              <a:t>minimum number of 1 Rupee coins = 2</a:t>
            </a:r>
          </a:p>
          <a:p>
            <a:pPr algn="l"/>
            <a:r>
              <a:rPr lang="en-GB" sz="1700" b="0" i="0" dirty="0">
                <a:solidFill>
                  <a:srgbClr val="000000"/>
                </a:solidFill>
                <a:effectLst/>
                <a:latin typeface="roboto" panose="02000000000000000000" pitchFamily="2" charset="0"/>
              </a:rPr>
              <a:t>Using these coins, we can form any value with in the given value and itself, like below:</a:t>
            </a:r>
          </a:p>
          <a:p>
            <a:pPr algn="l"/>
            <a:r>
              <a:rPr lang="en-GB" sz="1700" b="0" i="0" dirty="0">
                <a:solidFill>
                  <a:srgbClr val="000000"/>
                </a:solidFill>
                <a:effectLst/>
                <a:latin typeface="roboto" panose="02000000000000000000" pitchFamily="2" charset="0"/>
              </a:rPr>
              <a:t>Here the given value is 13</a:t>
            </a:r>
          </a:p>
          <a:p>
            <a:pPr algn="l"/>
            <a:r>
              <a:rPr lang="en-GB" sz="1700" b="0" i="0" dirty="0">
                <a:solidFill>
                  <a:srgbClr val="000000"/>
                </a:solidFill>
                <a:effectLst/>
                <a:latin typeface="roboto" panose="02000000000000000000" pitchFamily="2" charset="0"/>
              </a:rPr>
              <a:t>For 1 = one 1 Rupee coin</a:t>
            </a:r>
          </a:p>
          <a:p>
            <a:pPr algn="l"/>
            <a:r>
              <a:rPr lang="en-GB" sz="1700" b="0" i="0" dirty="0">
                <a:solidFill>
                  <a:srgbClr val="000000"/>
                </a:solidFill>
                <a:effectLst/>
                <a:latin typeface="roboto" panose="02000000000000000000" pitchFamily="2" charset="0"/>
              </a:rPr>
              <a:t>For 2 = one 2 Rupee coin</a:t>
            </a:r>
          </a:p>
          <a:p>
            <a:pPr algn="l"/>
            <a:r>
              <a:rPr lang="en-GB" sz="1700" b="0" i="0" dirty="0">
                <a:solidFill>
                  <a:srgbClr val="000000"/>
                </a:solidFill>
                <a:effectLst/>
                <a:latin typeface="roboto" panose="02000000000000000000" pitchFamily="2" charset="0"/>
              </a:rPr>
              <a:t>For 3 = one 1 Rupee coin and one 2 Rupee coins</a:t>
            </a:r>
          </a:p>
          <a:p>
            <a:pPr algn="l"/>
            <a:r>
              <a:rPr lang="en-GB" sz="1700" b="0" i="0" dirty="0">
                <a:solidFill>
                  <a:srgbClr val="000000"/>
                </a:solidFill>
                <a:effectLst/>
                <a:latin typeface="roboto" panose="02000000000000000000" pitchFamily="2" charset="0"/>
              </a:rPr>
              <a:t>For 4 = two 2 Rupee coins</a:t>
            </a:r>
          </a:p>
          <a:p>
            <a:pPr algn="l"/>
            <a:r>
              <a:rPr lang="en-GB" sz="1700" b="0" i="0" dirty="0">
                <a:solidFill>
                  <a:srgbClr val="000000"/>
                </a:solidFill>
                <a:effectLst/>
                <a:latin typeface="roboto" panose="02000000000000000000" pitchFamily="2" charset="0"/>
              </a:rPr>
              <a:t>For 5 = one 5 Rupee coin</a:t>
            </a:r>
          </a:p>
          <a:p>
            <a:pPr algn="l"/>
            <a:r>
              <a:rPr lang="en-GB" sz="1700" b="0" i="0" dirty="0">
                <a:solidFill>
                  <a:srgbClr val="000000"/>
                </a:solidFill>
                <a:effectLst/>
                <a:latin typeface="roboto" panose="02000000000000000000" pitchFamily="2" charset="0"/>
              </a:rPr>
              <a:t>For 6 = one 5 Rupee and one 1 Rupee coins</a:t>
            </a:r>
          </a:p>
          <a:p>
            <a:pPr algn="l"/>
            <a:r>
              <a:rPr lang="en-GB" sz="1700" b="0" i="0" dirty="0">
                <a:solidFill>
                  <a:srgbClr val="000000"/>
                </a:solidFill>
                <a:effectLst/>
                <a:latin typeface="roboto" panose="02000000000000000000" pitchFamily="2" charset="0"/>
              </a:rPr>
              <a:t>For 7 = one 5 Rupee and one 2 Rupee coins</a:t>
            </a:r>
          </a:p>
          <a:p>
            <a:pPr algn="l"/>
            <a:r>
              <a:rPr lang="en-GB" sz="1700" b="0" i="0" dirty="0">
                <a:solidFill>
                  <a:srgbClr val="000000"/>
                </a:solidFill>
                <a:effectLst/>
                <a:latin typeface="roboto" panose="02000000000000000000" pitchFamily="2" charset="0"/>
              </a:rPr>
              <a:t>For 8 = one 5 Rupee, one 2 Rupee and one 1 Rupee coins</a:t>
            </a:r>
          </a:p>
          <a:p>
            <a:pPr algn="l"/>
            <a:r>
              <a:rPr lang="en-GB" sz="1700" b="0" i="0" dirty="0">
                <a:solidFill>
                  <a:srgbClr val="000000"/>
                </a:solidFill>
                <a:effectLst/>
                <a:latin typeface="roboto" panose="02000000000000000000" pitchFamily="2" charset="0"/>
              </a:rPr>
              <a:t>For 9 = one 5 Rupee and two 2 Rupee coins</a:t>
            </a:r>
          </a:p>
          <a:p>
            <a:pPr algn="l"/>
            <a:r>
              <a:rPr lang="en-GB" sz="1700" b="0" i="0" dirty="0">
                <a:solidFill>
                  <a:srgbClr val="000000"/>
                </a:solidFill>
                <a:effectLst/>
                <a:latin typeface="roboto" panose="02000000000000000000" pitchFamily="2" charset="0"/>
              </a:rPr>
              <a:t>For 10 = one 5 Rupee, two 2 Rupee and one 1 Rupee coins</a:t>
            </a:r>
          </a:p>
          <a:p>
            <a:pPr algn="l"/>
            <a:r>
              <a:rPr lang="en-GB" sz="1700" b="0" i="0" dirty="0">
                <a:solidFill>
                  <a:srgbClr val="000000"/>
                </a:solidFill>
                <a:effectLst/>
                <a:latin typeface="roboto" panose="02000000000000000000" pitchFamily="2" charset="0"/>
              </a:rPr>
              <a:t>For 11 = one 5 Rupee, two 2 Rupee and two 1 Rupee coins</a:t>
            </a:r>
          </a:p>
          <a:p>
            <a:pPr algn="l"/>
            <a:r>
              <a:rPr lang="en-GB" sz="1700" b="0" i="0" dirty="0">
                <a:solidFill>
                  <a:srgbClr val="000000"/>
                </a:solidFill>
                <a:effectLst/>
                <a:latin typeface="roboto" panose="02000000000000000000" pitchFamily="2" charset="0"/>
              </a:rPr>
              <a:t>For 12 = one 5 Rupee, three 2 Rupee and one 1 Rupee coins</a:t>
            </a:r>
          </a:p>
          <a:p>
            <a:pPr algn="l"/>
            <a:r>
              <a:rPr lang="en-GB" sz="1700" b="0" i="0" dirty="0">
                <a:solidFill>
                  <a:srgbClr val="000000"/>
                </a:solidFill>
                <a:effectLst/>
                <a:latin typeface="roboto" panose="02000000000000000000" pitchFamily="2" charset="0"/>
              </a:rPr>
              <a:t>For 13 = one 5 Rupee, three 2 Rupee and two 1 Rupee coins</a:t>
            </a:r>
          </a:p>
        </p:txBody>
      </p:sp>
    </p:spTree>
    <p:extLst>
      <p:ext uri="{BB962C8B-B14F-4D97-AF65-F5344CB8AC3E}">
        <p14:creationId xmlns:p14="http://schemas.microsoft.com/office/powerpoint/2010/main" val="22275712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21;p7">
            <a:extLst>
              <a:ext uri="{FF2B5EF4-FFF2-40B4-BE49-F238E27FC236}">
                <a16:creationId xmlns:a16="http://schemas.microsoft.com/office/drawing/2014/main" id="{4697967D-378E-44C2-8318-879C6D59945C}"/>
              </a:ext>
            </a:extLst>
          </p:cNvPr>
          <p:cNvSpPr/>
          <p:nvPr/>
        </p:nvSpPr>
        <p:spPr>
          <a:xfrm>
            <a:off x="838080" y="577440"/>
            <a:ext cx="10514520" cy="626400"/>
          </a:xfrm>
          <a:prstGeom prst="rect">
            <a:avLst/>
          </a:prstGeom>
          <a:noFill/>
          <a:ln>
            <a:noFill/>
          </a:ln>
        </p:spPr>
        <p:txBody>
          <a:bodyPr spcFirstLastPara="1" wrap="square" lIns="0" tIns="0" rIns="0" bIns="0" anchor="ctr" anchorCtr="0">
            <a:normAutofit/>
          </a:bodyPr>
          <a:lstStyle/>
          <a:p>
            <a:pPr marL="0" marR="0" lvl="0" indent="0" algn="ctr" rtl="0">
              <a:lnSpc>
                <a:spcPct val="90000"/>
              </a:lnSpc>
              <a:spcBef>
                <a:spcPts val="0"/>
              </a:spcBef>
              <a:spcAft>
                <a:spcPts val="0"/>
              </a:spcAft>
              <a:buNone/>
            </a:pPr>
            <a:r>
              <a:rPr lang="en-US" sz="3000" b="1" dirty="0">
                <a:solidFill>
                  <a:schemeClr val="dk1"/>
                </a:solidFill>
                <a:latin typeface="Calibri"/>
                <a:ea typeface="Calibri"/>
                <a:cs typeface="Calibri"/>
                <a:sym typeface="Calibri"/>
              </a:rPr>
              <a:t>ARRAY MANIPUATION</a:t>
            </a:r>
            <a:endParaRPr lang="en-US" dirty="0"/>
          </a:p>
        </p:txBody>
      </p:sp>
      <p:cxnSp>
        <p:nvCxnSpPr>
          <p:cNvPr id="3" name="Google Shape;222;p7">
            <a:extLst>
              <a:ext uri="{FF2B5EF4-FFF2-40B4-BE49-F238E27FC236}">
                <a16:creationId xmlns:a16="http://schemas.microsoft.com/office/drawing/2014/main" id="{6FD1900C-EE5E-45C6-98B5-C5EC49D86398}"/>
              </a:ext>
            </a:extLst>
          </p:cNvPr>
          <p:cNvCxnSpPr/>
          <p:nvPr/>
        </p:nvCxnSpPr>
        <p:spPr>
          <a:xfrm>
            <a:off x="838200" y="1186774"/>
            <a:ext cx="9964918" cy="17066"/>
          </a:xfrm>
          <a:prstGeom prst="straightConnector1">
            <a:avLst/>
          </a:prstGeom>
          <a:noFill/>
          <a:ln w="25400" cap="flat" cmpd="sng">
            <a:solidFill>
              <a:schemeClr val="dk1"/>
            </a:solidFill>
            <a:prstDash val="solid"/>
            <a:round/>
            <a:headEnd type="none" w="sm" len="sm"/>
            <a:tailEnd type="none" w="sm" len="sm"/>
          </a:ln>
        </p:spPr>
      </p:cxnSp>
      <p:pic>
        <p:nvPicPr>
          <p:cNvPr id="4" name="Picture 3" descr="A close up of a logo&#10;&#10;Description automatically generated">
            <a:extLst>
              <a:ext uri="{FF2B5EF4-FFF2-40B4-BE49-F238E27FC236}">
                <a16:creationId xmlns:a16="http://schemas.microsoft.com/office/drawing/2014/main" id="{94963FD5-4328-42C4-9855-1CC6EF995B7A}"/>
              </a:ext>
            </a:extLst>
          </p:cNvPr>
          <p:cNvPicPr>
            <a:picLocks noChangeAspect="1"/>
          </p:cNvPicPr>
          <p:nvPr/>
        </p:nvPicPr>
        <p:blipFill>
          <a:blip r:embed="rId2"/>
          <a:stretch>
            <a:fillRect/>
          </a:stretch>
        </p:blipFill>
        <p:spPr>
          <a:xfrm>
            <a:off x="10858312" y="190184"/>
            <a:ext cx="1095401" cy="416380"/>
          </a:xfrm>
          <a:prstGeom prst="rect">
            <a:avLst/>
          </a:prstGeom>
        </p:spPr>
      </p:pic>
      <p:sp>
        <p:nvSpPr>
          <p:cNvPr id="7" name="TextBox 6">
            <a:extLst>
              <a:ext uri="{FF2B5EF4-FFF2-40B4-BE49-F238E27FC236}">
                <a16:creationId xmlns:a16="http://schemas.microsoft.com/office/drawing/2014/main" id="{81CBAE67-6F00-4FAB-8039-10A4ED9AB66B}"/>
              </a:ext>
            </a:extLst>
          </p:cNvPr>
          <p:cNvSpPr txBox="1"/>
          <p:nvPr/>
        </p:nvSpPr>
        <p:spPr>
          <a:xfrm>
            <a:off x="708990" y="1217871"/>
            <a:ext cx="11151705" cy="5386090"/>
          </a:xfrm>
          <a:prstGeom prst="rect">
            <a:avLst/>
          </a:prstGeom>
          <a:noFill/>
        </p:spPr>
        <p:txBody>
          <a:bodyPr wrap="square">
            <a:spAutoFit/>
          </a:bodyPr>
          <a:lstStyle/>
          <a:p>
            <a:r>
              <a:rPr lang="en-GB" sz="2000" b="1" u="sng" dirty="0">
                <a:solidFill>
                  <a:srgbClr val="343434"/>
                </a:solidFill>
                <a:latin typeface="roboto" panose="02000000000000000000" pitchFamily="2" charset="0"/>
              </a:rPr>
              <a:t>Problem Statement No. 12 :</a:t>
            </a:r>
          </a:p>
          <a:p>
            <a:r>
              <a:rPr lang="en-GB" b="0" i="0" dirty="0">
                <a:solidFill>
                  <a:srgbClr val="000000"/>
                </a:solidFill>
                <a:effectLst/>
                <a:latin typeface="roboto" panose="02000000000000000000" pitchFamily="2" charset="0"/>
              </a:rPr>
              <a:t>Square Free Numbers Problem</a:t>
            </a:r>
          </a:p>
          <a:p>
            <a:endParaRPr lang="en-GB" b="0" i="0" dirty="0">
              <a:solidFill>
                <a:srgbClr val="000000"/>
              </a:solidFill>
              <a:effectLst/>
              <a:latin typeface="roboto" panose="02000000000000000000" pitchFamily="2" charset="0"/>
            </a:endParaRPr>
          </a:p>
          <a:p>
            <a:r>
              <a:rPr lang="en-GB" b="0" i="0" dirty="0">
                <a:solidFill>
                  <a:srgbClr val="000000"/>
                </a:solidFill>
                <a:effectLst/>
                <a:latin typeface="roboto" panose="02000000000000000000" pitchFamily="2" charset="0"/>
              </a:rPr>
              <a:t>Problem Description</a:t>
            </a:r>
          </a:p>
          <a:p>
            <a:r>
              <a:rPr lang="en-GB" b="0" i="0" dirty="0">
                <a:solidFill>
                  <a:srgbClr val="000000"/>
                </a:solidFill>
                <a:effectLst/>
                <a:latin typeface="roboto" panose="02000000000000000000" pitchFamily="2" charset="0"/>
              </a:rPr>
              <a:t>In the theory of numbers, square free numbers have a special place.  A square free number is one that is not divisible by a perfect square (other than 1).  Thus 72 is divisible by 36 (a perfect square), and is not a square free number, but 70 has factors 1, 2, 5, 7, 10, 14, 35 and 70.  As none of these are perfect squares (other than 1), 70 is a square free number.</a:t>
            </a:r>
          </a:p>
          <a:p>
            <a:endParaRPr lang="en-GB" b="0" i="0" dirty="0">
              <a:solidFill>
                <a:srgbClr val="000000"/>
              </a:solidFill>
              <a:effectLst/>
              <a:latin typeface="roboto" panose="02000000000000000000" pitchFamily="2" charset="0"/>
            </a:endParaRPr>
          </a:p>
          <a:p>
            <a:r>
              <a:rPr lang="en-GB" b="0" i="0" dirty="0">
                <a:solidFill>
                  <a:srgbClr val="000000"/>
                </a:solidFill>
                <a:effectLst/>
                <a:latin typeface="roboto" panose="02000000000000000000" pitchFamily="2" charset="0"/>
              </a:rPr>
              <a:t>For some algorithms, it is important to find out the square free numbers that divide a number.  Note that 1 is not considered a square free number. </a:t>
            </a:r>
          </a:p>
          <a:p>
            <a:r>
              <a:rPr lang="en-GB" b="0" i="0" dirty="0">
                <a:solidFill>
                  <a:srgbClr val="000000"/>
                </a:solidFill>
                <a:effectLst/>
                <a:latin typeface="roboto" panose="02000000000000000000" pitchFamily="2" charset="0"/>
              </a:rPr>
              <a:t>In this problem, you are asked to write a program to find the number of square free numbers that divide a given number.</a:t>
            </a:r>
          </a:p>
          <a:p>
            <a:endParaRPr lang="en-GB" b="0" i="0" dirty="0">
              <a:solidFill>
                <a:srgbClr val="000000"/>
              </a:solidFill>
              <a:effectLst/>
              <a:latin typeface="roboto" panose="02000000000000000000" pitchFamily="2" charset="0"/>
            </a:endParaRPr>
          </a:p>
          <a:p>
            <a:r>
              <a:rPr lang="en-GB" b="0" i="0" dirty="0">
                <a:solidFill>
                  <a:srgbClr val="000000"/>
                </a:solidFill>
                <a:effectLst/>
                <a:latin typeface="roboto" panose="02000000000000000000" pitchFamily="2" charset="0"/>
              </a:rPr>
              <a:t>Input:-</a:t>
            </a:r>
          </a:p>
          <a:p>
            <a:r>
              <a:rPr lang="en-GB" b="0" i="0" dirty="0">
                <a:solidFill>
                  <a:srgbClr val="000000"/>
                </a:solidFill>
                <a:effectLst/>
                <a:latin typeface="roboto" panose="02000000000000000000" pitchFamily="2" charset="0"/>
              </a:rPr>
              <a:t>The only line of the input is a single integer N which is divisible by no prime number larger than 19.</a:t>
            </a:r>
          </a:p>
          <a:p>
            <a:endParaRPr lang="en-GB" b="0" i="0" dirty="0">
              <a:solidFill>
                <a:srgbClr val="000000"/>
              </a:solidFill>
              <a:effectLst/>
              <a:latin typeface="roboto" panose="02000000000000000000" pitchFamily="2" charset="0"/>
            </a:endParaRPr>
          </a:p>
          <a:p>
            <a:r>
              <a:rPr lang="en-GB" b="0" i="0" dirty="0">
                <a:solidFill>
                  <a:srgbClr val="000000"/>
                </a:solidFill>
                <a:effectLst/>
                <a:latin typeface="roboto" panose="02000000000000000000" pitchFamily="2" charset="0"/>
              </a:rPr>
              <a:t>Output:-</a:t>
            </a:r>
          </a:p>
          <a:p>
            <a:r>
              <a:rPr lang="en-GB" b="0" i="0" dirty="0">
                <a:solidFill>
                  <a:srgbClr val="000000"/>
                </a:solidFill>
                <a:effectLst/>
                <a:latin typeface="roboto" panose="02000000000000000000" pitchFamily="2" charset="0"/>
              </a:rPr>
              <a:t>One line containing an integer that gives the number of square free numbers (not including 1).</a:t>
            </a:r>
          </a:p>
        </p:txBody>
      </p:sp>
    </p:spTree>
    <p:extLst>
      <p:ext uri="{BB962C8B-B14F-4D97-AF65-F5344CB8AC3E}">
        <p14:creationId xmlns:p14="http://schemas.microsoft.com/office/powerpoint/2010/main" val="29251362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21;p7">
            <a:extLst>
              <a:ext uri="{FF2B5EF4-FFF2-40B4-BE49-F238E27FC236}">
                <a16:creationId xmlns:a16="http://schemas.microsoft.com/office/drawing/2014/main" id="{4697967D-378E-44C2-8318-879C6D59945C}"/>
              </a:ext>
            </a:extLst>
          </p:cNvPr>
          <p:cNvSpPr/>
          <p:nvPr/>
        </p:nvSpPr>
        <p:spPr>
          <a:xfrm>
            <a:off x="838080" y="577440"/>
            <a:ext cx="10514520" cy="626400"/>
          </a:xfrm>
          <a:prstGeom prst="rect">
            <a:avLst/>
          </a:prstGeom>
          <a:noFill/>
          <a:ln>
            <a:noFill/>
          </a:ln>
        </p:spPr>
        <p:txBody>
          <a:bodyPr spcFirstLastPara="1" wrap="square" lIns="0" tIns="0" rIns="0" bIns="0" anchor="ctr" anchorCtr="0">
            <a:normAutofit/>
          </a:bodyPr>
          <a:lstStyle/>
          <a:p>
            <a:pPr marL="0" marR="0" lvl="0" indent="0" algn="ctr" rtl="0">
              <a:lnSpc>
                <a:spcPct val="90000"/>
              </a:lnSpc>
              <a:spcBef>
                <a:spcPts val="0"/>
              </a:spcBef>
              <a:spcAft>
                <a:spcPts val="0"/>
              </a:spcAft>
              <a:buNone/>
            </a:pPr>
            <a:r>
              <a:rPr lang="en-US" sz="3000" b="1" dirty="0">
                <a:solidFill>
                  <a:schemeClr val="dk1"/>
                </a:solidFill>
                <a:latin typeface="Calibri"/>
                <a:ea typeface="Calibri"/>
                <a:cs typeface="Calibri"/>
                <a:sym typeface="Calibri"/>
              </a:rPr>
              <a:t>ARRAY MANIPUATION</a:t>
            </a:r>
            <a:endParaRPr lang="en-US" dirty="0"/>
          </a:p>
        </p:txBody>
      </p:sp>
      <p:cxnSp>
        <p:nvCxnSpPr>
          <p:cNvPr id="3" name="Google Shape;222;p7">
            <a:extLst>
              <a:ext uri="{FF2B5EF4-FFF2-40B4-BE49-F238E27FC236}">
                <a16:creationId xmlns:a16="http://schemas.microsoft.com/office/drawing/2014/main" id="{6FD1900C-EE5E-45C6-98B5-C5EC49D86398}"/>
              </a:ext>
            </a:extLst>
          </p:cNvPr>
          <p:cNvCxnSpPr/>
          <p:nvPr/>
        </p:nvCxnSpPr>
        <p:spPr>
          <a:xfrm>
            <a:off x="838200" y="1186774"/>
            <a:ext cx="9964918" cy="17066"/>
          </a:xfrm>
          <a:prstGeom prst="straightConnector1">
            <a:avLst/>
          </a:prstGeom>
          <a:noFill/>
          <a:ln w="25400" cap="flat" cmpd="sng">
            <a:solidFill>
              <a:schemeClr val="dk1"/>
            </a:solidFill>
            <a:prstDash val="solid"/>
            <a:round/>
            <a:headEnd type="none" w="sm" len="sm"/>
            <a:tailEnd type="none" w="sm" len="sm"/>
          </a:ln>
        </p:spPr>
      </p:cxnSp>
      <p:pic>
        <p:nvPicPr>
          <p:cNvPr id="4" name="Picture 3" descr="A close up of a logo&#10;&#10;Description automatically generated">
            <a:extLst>
              <a:ext uri="{FF2B5EF4-FFF2-40B4-BE49-F238E27FC236}">
                <a16:creationId xmlns:a16="http://schemas.microsoft.com/office/drawing/2014/main" id="{94963FD5-4328-42C4-9855-1CC6EF995B7A}"/>
              </a:ext>
            </a:extLst>
          </p:cNvPr>
          <p:cNvPicPr>
            <a:picLocks noChangeAspect="1"/>
          </p:cNvPicPr>
          <p:nvPr/>
        </p:nvPicPr>
        <p:blipFill>
          <a:blip r:embed="rId2"/>
          <a:stretch>
            <a:fillRect/>
          </a:stretch>
        </p:blipFill>
        <p:spPr>
          <a:xfrm>
            <a:off x="10858312" y="190184"/>
            <a:ext cx="1095401" cy="416380"/>
          </a:xfrm>
          <a:prstGeom prst="rect">
            <a:avLst/>
          </a:prstGeom>
        </p:spPr>
      </p:pic>
      <p:sp>
        <p:nvSpPr>
          <p:cNvPr id="7" name="TextBox 6">
            <a:extLst>
              <a:ext uri="{FF2B5EF4-FFF2-40B4-BE49-F238E27FC236}">
                <a16:creationId xmlns:a16="http://schemas.microsoft.com/office/drawing/2014/main" id="{81CBAE67-6F00-4FAB-8039-10A4ED9AB66B}"/>
              </a:ext>
            </a:extLst>
          </p:cNvPr>
          <p:cNvSpPr txBox="1"/>
          <p:nvPr/>
        </p:nvSpPr>
        <p:spPr>
          <a:xfrm>
            <a:off x="708990" y="1217871"/>
            <a:ext cx="11151705" cy="5324535"/>
          </a:xfrm>
          <a:prstGeom prst="rect">
            <a:avLst/>
          </a:prstGeom>
          <a:noFill/>
        </p:spPr>
        <p:txBody>
          <a:bodyPr wrap="square">
            <a:spAutoFit/>
          </a:bodyPr>
          <a:lstStyle/>
          <a:p>
            <a:r>
              <a:rPr lang="en-GB" sz="2000" b="1" u="sng" dirty="0">
                <a:solidFill>
                  <a:srgbClr val="343434"/>
                </a:solidFill>
                <a:latin typeface="roboto" panose="02000000000000000000" pitchFamily="2" charset="0"/>
              </a:rPr>
              <a:t>Problem Statement No. 12 :</a:t>
            </a:r>
          </a:p>
          <a:p>
            <a:endParaRPr lang="en-GB" sz="2000" b="1" u="sng" dirty="0">
              <a:solidFill>
                <a:srgbClr val="343434"/>
              </a:solidFill>
              <a:latin typeface="roboto" panose="02000000000000000000" pitchFamily="2" charset="0"/>
            </a:endParaRPr>
          </a:p>
          <a:p>
            <a:r>
              <a:rPr lang="en-GB" sz="2000" b="0" i="0" dirty="0">
                <a:solidFill>
                  <a:srgbClr val="000000"/>
                </a:solidFill>
                <a:effectLst/>
                <a:latin typeface="roboto" panose="02000000000000000000" pitchFamily="2" charset="0"/>
              </a:rPr>
              <a:t>Constraints:-</a:t>
            </a:r>
          </a:p>
          <a:p>
            <a:r>
              <a:rPr lang="en-GB" sz="2000" b="0" i="0" dirty="0">
                <a:solidFill>
                  <a:srgbClr val="000000"/>
                </a:solidFill>
                <a:effectLst/>
                <a:latin typeface="roboto" panose="02000000000000000000" pitchFamily="2" charset="0"/>
              </a:rPr>
              <a:t>N   &lt; 10^9</a:t>
            </a:r>
          </a:p>
          <a:p>
            <a:endParaRPr lang="en-GB" sz="2000" b="0" i="0" dirty="0">
              <a:solidFill>
                <a:srgbClr val="000000"/>
              </a:solidFill>
              <a:effectLst/>
              <a:latin typeface="roboto" panose="02000000000000000000" pitchFamily="2" charset="0"/>
            </a:endParaRPr>
          </a:p>
          <a:p>
            <a:r>
              <a:rPr lang="en-GB" sz="2000" b="0" i="0" dirty="0">
                <a:solidFill>
                  <a:srgbClr val="000000"/>
                </a:solidFill>
                <a:effectLst/>
                <a:latin typeface="roboto" panose="02000000000000000000" pitchFamily="2" charset="0"/>
              </a:rPr>
              <a:t>Example 1</a:t>
            </a:r>
          </a:p>
          <a:p>
            <a:r>
              <a:rPr lang="en-GB" sz="2000" b="0" i="0" dirty="0">
                <a:solidFill>
                  <a:srgbClr val="000000"/>
                </a:solidFill>
                <a:effectLst/>
                <a:latin typeface="roboto" panose="02000000000000000000" pitchFamily="2" charset="0"/>
              </a:rPr>
              <a:t>Input:-</a:t>
            </a:r>
          </a:p>
          <a:p>
            <a:r>
              <a:rPr lang="en-GB" sz="2000" b="0" i="0" dirty="0">
                <a:solidFill>
                  <a:srgbClr val="000000"/>
                </a:solidFill>
                <a:effectLst/>
                <a:latin typeface="roboto" panose="02000000000000000000" pitchFamily="2" charset="0"/>
              </a:rPr>
              <a:t>20</a:t>
            </a:r>
          </a:p>
          <a:p>
            <a:r>
              <a:rPr lang="en-GB" sz="2000" b="0" i="0" dirty="0">
                <a:solidFill>
                  <a:srgbClr val="000000"/>
                </a:solidFill>
                <a:effectLst/>
                <a:latin typeface="roboto" panose="02000000000000000000" pitchFamily="2" charset="0"/>
              </a:rPr>
              <a:t>Output:-</a:t>
            </a:r>
          </a:p>
          <a:p>
            <a:r>
              <a:rPr lang="en-GB" sz="2000" b="0" i="0" dirty="0">
                <a:solidFill>
                  <a:srgbClr val="000000"/>
                </a:solidFill>
                <a:effectLst/>
                <a:latin typeface="roboto" panose="02000000000000000000" pitchFamily="2" charset="0"/>
              </a:rPr>
              <a:t>3</a:t>
            </a:r>
          </a:p>
          <a:p>
            <a:r>
              <a:rPr lang="en-GB" sz="2000" b="0" i="0" dirty="0">
                <a:solidFill>
                  <a:srgbClr val="000000"/>
                </a:solidFill>
                <a:effectLst/>
                <a:latin typeface="roboto" panose="02000000000000000000" pitchFamily="2" charset="0"/>
              </a:rPr>
              <a:t>Explanation</a:t>
            </a:r>
          </a:p>
          <a:p>
            <a:r>
              <a:rPr lang="en-GB" sz="2000" b="0" i="0" dirty="0">
                <a:solidFill>
                  <a:srgbClr val="000000"/>
                </a:solidFill>
                <a:effectLst/>
                <a:latin typeface="roboto" panose="02000000000000000000" pitchFamily="2" charset="0"/>
              </a:rPr>
              <a:t>N=20</a:t>
            </a:r>
          </a:p>
          <a:p>
            <a:r>
              <a:rPr lang="en-GB" sz="2000" b="0" i="0" dirty="0">
                <a:solidFill>
                  <a:srgbClr val="000000"/>
                </a:solidFill>
                <a:effectLst/>
                <a:latin typeface="roboto" panose="02000000000000000000" pitchFamily="2" charset="0"/>
              </a:rPr>
              <a:t>If we list the numbers that divide 20, they are</a:t>
            </a:r>
          </a:p>
          <a:p>
            <a:r>
              <a:rPr lang="en-GB" sz="2000" b="0" i="0" dirty="0">
                <a:solidFill>
                  <a:srgbClr val="000000"/>
                </a:solidFill>
                <a:effectLst/>
                <a:latin typeface="roboto" panose="02000000000000000000" pitchFamily="2" charset="0"/>
              </a:rPr>
              <a:t>1, 2, 4, 5, 10, 20</a:t>
            </a:r>
          </a:p>
          <a:p>
            <a:r>
              <a:rPr lang="en-GB" sz="2000" b="0" i="0" dirty="0">
                <a:solidFill>
                  <a:srgbClr val="000000"/>
                </a:solidFill>
                <a:effectLst/>
                <a:latin typeface="roboto" panose="02000000000000000000" pitchFamily="2" charset="0"/>
              </a:rPr>
              <a:t>1 is not a square free number, 4 is a perfect square, and 20 is divisible by 4, a perfect square.  2 and 5, being prime, are square free, and 10 is divisible by 1,2,5 and 10, none of which are perfect squares.  Hence the square free numbers that divide 20 are 2, 5, 10.  Hence the result is 3.</a:t>
            </a:r>
          </a:p>
        </p:txBody>
      </p:sp>
    </p:spTree>
    <p:extLst>
      <p:ext uri="{BB962C8B-B14F-4D97-AF65-F5344CB8AC3E}">
        <p14:creationId xmlns:p14="http://schemas.microsoft.com/office/powerpoint/2010/main" val="30292442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21;p7">
            <a:extLst>
              <a:ext uri="{FF2B5EF4-FFF2-40B4-BE49-F238E27FC236}">
                <a16:creationId xmlns:a16="http://schemas.microsoft.com/office/drawing/2014/main" id="{4697967D-378E-44C2-8318-879C6D59945C}"/>
              </a:ext>
            </a:extLst>
          </p:cNvPr>
          <p:cNvSpPr/>
          <p:nvPr/>
        </p:nvSpPr>
        <p:spPr>
          <a:xfrm>
            <a:off x="838080" y="577440"/>
            <a:ext cx="10514520" cy="626400"/>
          </a:xfrm>
          <a:prstGeom prst="rect">
            <a:avLst/>
          </a:prstGeom>
          <a:noFill/>
          <a:ln>
            <a:noFill/>
          </a:ln>
        </p:spPr>
        <p:txBody>
          <a:bodyPr spcFirstLastPara="1" wrap="square" lIns="0" tIns="0" rIns="0" bIns="0" anchor="ctr" anchorCtr="0">
            <a:normAutofit/>
          </a:bodyPr>
          <a:lstStyle/>
          <a:p>
            <a:pPr marL="0" marR="0" lvl="0" indent="0" algn="ctr" rtl="0">
              <a:lnSpc>
                <a:spcPct val="90000"/>
              </a:lnSpc>
              <a:spcBef>
                <a:spcPts val="0"/>
              </a:spcBef>
              <a:spcAft>
                <a:spcPts val="0"/>
              </a:spcAft>
              <a:buNone/>
            </a:pPr>
            <a:r>
              <a:rPr lang="en-US" sz="3000" b="1" dirty="0">
                <a:solidFill>
                  <a:schemeClr val="dk1"/>
                </a:solidFill>
                <a:latin typeface="Calibri"/>
                <a:ea typeface="Calibri"/>
                <a:cs typeface="Calibri"/>
                <a:sym typeface="Calibri"/>
              </a:rPr>
              <a:t>ARRAY MANIPUATION</a:t>
            </a:r>
            <a:endParaRPr lang="en-US" dirty="0"/>
          </a:p>
        </p:txBody>
      </p:sp>
      <p:cxnSp>
        <p:nvCxnSpPr>
          <p:cNvPr id="3" name="Google Shape;222;p7">
            <a:extLst>
              <a:ext uri="{FF2B5EF4-FFF2-40B4-BE49-F238E27FC236}">
                <a16:creationId xmlns:a16="http://schemas.microsoft.com/office/drawing/2014/main" id="{6FD1900C-EE5E-45C6-98B5-C5EC49D86398}"/>
              </a:ext>
            </a:extLst>
          </p:cNvPr>
          <p:cNvCxnSpPr/>
          <p:nvPr/>
        </p:nvCxnSpPr>
        <p:spPr>
          <a:xfrm>
            <a:off x="838200" y="1186774"/>
            <a:ext cx="9964918" cy="17066"/>
          </a:xfrm>
          <a:prstGeom prst="straightConnector1">
            <a:avLst/>
          </a:prstGeom>
          <a:noFill/>
          <a:ln w="25400" cap="flat" cmpd="sng">
            <a:solidFill>
              <a:schemeClr val="dk1"/>
            </a:solidFill>
            <a:prstDash val="solid"/>
            <a:round/>
            <a:headEnd type="none" w="sm" len="sm"/>
            <a:tailEnd type="none" w="sm" len="sm"/>
          </a:ln>
        </p:spPr>
      </p:cxnSp>
      <p:pic>
        <p:nvPicPr>
          <p:cNvPr id="4" name="Picture 3" descr="A close up of a logo&#10;&#10;Description automatically generated">
            <a:extLst>
              <a:ext uri="{FF2B5EF4-FFF2-40B4-BE49-F238E27FC236}">
                <a16:creationId xmlns:a16="http://schemas.microsoft.com/office/drawing/2014/main" id="{94963FD5-4328-42C4-9855-1CC6EF995B7A}"/>
              </a:ext>
            </a:extLst>
          </p:cNvPr>
          <p:cNvPicPr>
            <a:picLocks noChangeAspect="1"/>
          </p:cNvPicPr>
          <p:nvPr/>
        </p:nvPicPr>
        <p:blipFill>
          <a:blip r:embed="rId2"/>
          <a:stretch>
            <a:fillRect/>
          </a:stretch>
        </p:blipFill>
        <p:spPr>
          <a:xfrm>
            <a:off x="10858312" y="190184"/>
            <a:ext cx="1095401" cy="416380"/>
          </a:xfrm>
          <a:prstGeom prst="rect">
            <a:avLst/>
          </a:prstGeom>
        </p:spPr>
      </p:pic>
      <p:sp>
        <p:nvSpPr>
          <p:cNvPr id="7" name="TextBox 6">
            <a:extLst>
              <a:ext uri="{FF2B5EF4-FFF2-40B4-BE49-F238E27FC236}">
                <a16:creationId xmlns:a16="http://schemas.microsoft.com/office/drawing/2014/main" id="{81CBAE67-6F00-4FAB-8039-10A4ED9AB66B}"/>
              </a:ext>
            </a:extLst>
          </p:cNvPr>
          <p:cNvSpPr txBox="1"/>
          <p:nvPr/>
        </p:nvSpPr>
        <p:spPr>
          <a:xfrm>
            <a:off x="708990" y="1217871"/>
            <a:ext cx="11151705" cy="5324535"/>
          </a:xfrm>
          <a:prstGeom prst="rect">
            <a:avLst/>
          </a:prstGeom>
          <a:noFill/>
        </p:spPr>
        <p:txBody>
          <a:bodyPr wrap="square">
            <a:spAutoFit/>
          </a:bodyPr>
          <a:lstStyle/>
          <a:p>
            <a:r>
              <a:rPr lang="en-GB" sz="2000" b="1" u="sng" dirty="0">
                <a:solidFill>
                  <a:srgbClr val="343434"/>
                </a:solidFill>
                <a:latin typeface="roboto" panose="02000000000000000000" pitchFamily="2" charset="0"/>
              </a:rPr>
              <a:t>Problem Statement No. 12 :</a:t>
            </a:r>
          </a:p>
          <a:p>
            <a:endParaRPr lang="en-GB" sz="2000" b="1" u="sng" dirty="0">
              <a:solidFill>
                <a:srgbClr val="343434"/>
              </a:solidFill>
              <a:latin typeface="roboto" panose="02000000000000000000" pitchFamily="2" charset="0"/>
            </a:endParaRPr>
          </a:p>
          <a:p>
            <a:r>
              <a:rPr lang="en-GB" sz="2000" dirty="0">
                <a:solidFill>
                  <a:srgbClr val="343434"/>
                </a:solidFill>
                <a:latin typeface="roboto" panose="02000000000000000000" pitchFamily="2" charset="0"/>
              </a:rPr>
              <a:t>Example 2</a:t>
            </a:r>
          </a:p>
          <a:p>
            <a:r>
              <a:rPr lang="en-GB" sz="2000" dirty="0">
                <a:solidFill>
                  <a:srgbClr val="343434"/>
                </a:solidFill>
                <a:latin typeface="roboto" panose="02000000000000000000" pitchFamily="2" charset="0"/>
              </a:rPr>
              <a:t>Input:-</a:t>
            </a:r>
          </a:p>
          <a:p>
            <a:r>
              <a:rPr lang="en-GB" sz="2000" dirty="0">
                <a:solidFill>
                  <a:srgbClr val="343434"/>
                </a:solidFill>
                <a:latin typeface="roboto" panose="02000000000000000000" pitchFamily="2" charset="0"/>
              </a:rPr>
              <a:t>72</a:t>
            </a:r>
          </a:p>
          <a:p>
            <a:r>
              <a:rPr lang="en-GB" sz="2000" dirty="0">
                <a:solidFill>
                  <a:srgbClr val="343434"/>
                </a:solidFill>
                <a:latin typeface="roboto" panose="02000000000000000000" pitchFamily="2" charset="0"/>
              </a:rPr>
              <a:t>Output:-</a:t>
            </a:r>
          </a:p>
          <a:p>
            <a:r>
              <a:rPr lang="en-GB" sz="2000" dirty="0">
                <a:solidFill>
                  <a:srgbClr val="343434"/>
                </a:solidFill>
                <a:latin typeface="roboto" panose="02000000000000000000" pitchFamily="2" charset="0"/>
              </a:rPr>
              <a:t>3</a:t>
            </a:r>
          </a:p>
          <a:p>
            <a:r>
              <a:rPr lang="en-GB" sz="2000" dirty="0">
                <a:solidFill>
                  <a:srgbClr val="343434"/>
                </a:solidFill>
                <a:latin typeface="roboto" panose="02000000000000000000" pitchFamily="2" charset="0"/>
              </a:rPr>
              <a:t>Explanation</a:t>
            </a:r>
          </a:p>
          <a:p>
            <a:endParaRPr lang="en-GB" sz="2000" dirty="0">
              <a:solidFill>
                <a:srgbClr val="343434"/>
              </a:solidFill>
              <a:latin typeface="roboto" panose="02000000000000000000" pitchFamily="2" charset="0"/>
            </a:endParaRPr>
          </a:p>
          <a:p>
            <a:r>
              <a:rPr lang="en-GB" sz="2000" dirty="0">
                <a:solidFill>
                  <a:srgbClr val="343434"/>
                </a:solidFill>
                <a:latin typeface="roboto" panose="02000000000000000000" pitchFamily="2" charset="0"/>
              </a:rPr>
              <a:t>N=72.  The numbers that divide 72 are</a:t>
            </a:r>
          </a:p>
          <a:p>
            <a:endParaRPr lang="en-GB" sz="2000" dirty="0">
              <a:solidFill>
                <a:srgbClr val="343434"/>
              </a:solidFill>
              <a:latin typeface="roboto" panose="02000000000000000000" pitchFamily="2" charset="0"/>
            </a:endParaRPr>
          </a:p>
          <a:p>
            <a:r>
              <a:rPr lang="en-GB" sz="2000" dirty="0">
                <a:solidFill>
                  <a:srgbClr val="343434"/>
                </a:solidFill>
                <a:latin typeface="roboto" panose="02000000000000000000" pitchFamily="2" charset="0"/>
              </a:rPr>
              <a:t>1, 2, 3, 4, 6, 8, 9, 12, 18, 24, 36, 72</a:t>
            </a:r>
          </a:p>
          <a:p>
            <a:endParaRPr lang="en-GB" sz="2000" dirty="0">
              <a:solidFill>
                <a:srgbClr val="343434"/>
              </a:solidFill>
              <a:latin typeface="roboto" panose="02000000000000000000" pitchFamily="2" charset="0"/>
            </a:endParaRPr>
          </a:p>
          <a:p>
            <a:r>
              <a:rPr lang="en-GB" sz="2000" dirty="0">
                <a:solidFill>
                  <a:srgbClr val="343434"/>
                </a:solidFill>
                <a:latin typeface="roboto" panose="02000000000000000000" pitchFamily="2" charset="0"/>
              </a:rPr>
              <a:t>1 is not considered square free.   4, 9 and 36 are perfect squares, and 8,12,18,24 and 72 are divisible by one of the.  Hence only 2, 3 and 6 are square free.  (It is easily seen that none of them are divisible by a perfect square).  The result is 3.</a:t>
            </a:r>
          </a:p>
          <a:p>
            <a:endParaRPr lang="en-GB" sz="2000" dirty="0">
              <a:solidFill>
                <a:srgbClr val="343434"/>
              </a:solidFill>
              <a:latin typeface="roboto" panose="02000000000000000000" pitchFamily="2" charset="0"/>
            </a:endParaRPr>
          </a:p>
        </p:txBody>
      </p:sp>
    </p:spTree>
    <p:extLst>
      <p:ext uri="{BB962C8B-B14F-4D97-AF65-F5344CB8AC3E}">
        <p14:creationId xmlns:p14="http://schemas.microsoft.com/office/powerpoint/2010/main" val="26948546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8800" b="1" dirty="0"/>
              <a:t> Questions</a:t>
            </a:r>
            <a:endParaRPr lang="en-US" sz="8800" b="1" dirty="0"/>
          </a:p>
        </p:txBody>
      </p:sp>
      <p:pic>
        <p:nvPicPr>
          <p:cNvPr id="9218" name="Picture 2" descr="C:\Users\lenovo\Desktop\ques"/>
          <p:cNvPicPr>
            <a:picLocks noGrp="1" noChangeAspect="1" noChangeArrowheads="1"/>
          </p:cNvPicPr>
          <p:nvPr>
            <p:ph idx="1"/>
          </p:nvPr>
        </p:nvPicPr>
        <p:blipFill>
          <a:blip r:embed="rId2"/>
          <a:stretch>
            <a:fillRect/>
          </a:stretch>
        </p:blipFill>
        <p:spPr bwMode="auto">
          <a:xfrm>
            <a:off x="4743450" y="3097371"/>
            <a:ext cx="2705100" cy="1531620"/>
          </a:xfrm>
          <a:prstGeom prst="rect">
            <a:avLst/>
          </a:prstGeom>
          <a:noFill/>
        </p:spPr>
      </p:pic>
      <p:pic>
        <p:nvPicPr>
          <p:cNvPr id="5" name="Picture 4" descr="A close up of a logo&#10;&#10;Description automatically generated">
            <a:extLst>
              <a:ext uri="{FF2B5EF4-FFF2-40B4-BE49-F238E27FC236}">
                <a16:creationId xmlns:a16="http://schemas.microsoft.com/office/drawing/2014/main" id="{6EDA86BE-280A-4CC7-88AE-672B065B9D34}"/>
              </a:ext>
            </a:extLst>
          </p:cNvPr>
          <p:cNvPicPr>
            <a:picLocks noChangeAspect="1"/>
          </p:cNvPicPr>
          <p:nvPr/>
        </p:nvPicPr>
        <p:blipFill>
          <a:blip r:embed="rId3"/>
          <a:stretch>
            <a:fillRect/>
          </a:stretch>
        </p:blipFill>
        <p:spPr>
          <a:xfrm>
            <a:off x="10858312" y="190184"/>
            <a:ext cx="1095401" cy="41638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6EDA86BE-280A-4CC7-88AE-672B065B9D34}"/>
              </a:ext>
            </a:extLst>
          </p:cNvPr>
          <p:cNvPicPr>
            <a:picLocks noChangeAspect="1"/>
          </p:cNvPicPr>
          <p:nvPr/>
        </p:nvPicPr>
        <p:blipFill>
          <a:blip r:embed="rId2"/>
          <a:stretch>
            <a:fillRect/>
          </a:stretch>
        </p:blipFill>
        <p:spPr>
          <a:xfrm>
            <a:off x="10858312" y="190184"/>
            <a:ext cx="1095401" cy="416380"/>
          </a:xfrm>
          <a:prstGeom prst="rect">
            <a:avLst/>
          </a:prstGeom>
        </p:spPr>
      </p:pic>
      <p:sp>
        <p:nvSpPr>
          <p:cNvPr id="7" name="Rectangle 6"/>
          <p:cNvSpPr/>
          <p:nvPr/>
        </p:nvSpPr>
        <p:spPr>
          <a:xfrm>
            <a:off x="2967487" y="2484408"/>
            <a:ext cx="6572213" cy="1446550"/>
          </a:xfrm>
          <a:prstGeom prst="rect">
            <a:avLst/>
          </a:prstGeom>
          <a:noFill/>
        </p:spPr>
        <p:txBody>
          <a:bodyPr wrap="square" lIns="91440" tIns="45720" rIns="91440" bIns="45720">
            <a:spAutoFit/>
          </a:bodyPr>
          <a:lstStyle/>
          <a:p>
            <a:pPr algn="ctr"/>
            <a:r>
              <a:rPr lang="en-IN" sz="88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a:t>
            </a:r>
            <a:r>
              <a:rPr lang="en-IN" sz="8800" b="1" cap="none" spc="0" dirty="0">
                <a:ln w="10541" cmpd="sng">
                  <a:solidFill>
                    <a:schemeClr val="accent1">
                      <a:shade val="88000"/>
                      <a:satMod val="110000"/>
                    </a:schemeClr>
                  </a:solidFill>
                  <a:prstDash val="solid"/>
                </a:ln>
                <a:solidFill>
                  <a:srgbClr val="FF0000"/>
                </a:solidFill>
                <a:effectLst/>
              </a:rPr>
              <a:t>You</a:t>
            </a:r>
            <a:endParaRPr lang="en-US" sz="8800" b="1" cap="none" spc="0" dirty="0">
              <a:ln w="10541" cmpd="sng">
                <a:solidFill>
                  <a:schemeClr val="accent1">
                    <a:shade val="88000"/>
                    <a:satMod val="110000"/>
                  </a:schemeClr>
                </a:solidFill>
                <a:prstDash val="solid"/>
              </a:ln>
              <a:solidFill>
                <a:srgbClr val="FF0000"/>
              </a:solidFill>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21;p7">
            <a:extLst>
              <a:ext uri="{FF2B5EF4-FFF2-40B4-BE49-F238E27FC236}">
                <a16:creationId xmlns:a16="http://schemas.microsoft.com/office/drawing/2014/main" id="{F4BDB77C-5FDA-4552-A2A1-F2CC5D8D6C64}"/>
              </a:ext>
            </a:extLst>
          </p:cNvPr>
          <p:cNvSpPr/>
          <p:nvPr/>
        </p:nvSpPr>
        <p:spPr>
          <a:xfrm>
            <a:off x="838080" y="577440"/>
            <a:ext cx="10514520" cy="626400"/>
          </a:xfrm>
          <a:prstGeom prst="rect">
            <a:avLst/>
          </a:prstGeom>
          <a:noFill/>
          <a:ln>
            <a:noFill/>
          </a:ln>
        </p:spPr>
        <p:txBody>
          <a:bodyPr spcFirstLastPara="1" wrap="square" lIns="0" tIns="0" rIns="0" bIns="0" anchor="ctr" anchorCtr="0">
            <a:normAutofit/>
          </a:bodyPr>
          <a:lstStyle/>
          <a:p>
            <a:pPr marL="0" marR="0" lvl="0" indent="0" algn="ctr" rtl="0">
              <a:lnSpc>
                <a:spcPct val="90000"/>
              </a:lnSpc>
              <a:spcBef>
                <a:spcPts val="0"/>
              </a:spcBef>
              <a:spcAft>
                <a:spcPts val="0"/>
              </a:spcAft>
              <a:buNone/>
            </a:pPr>
            <a:r>
              <a:rPr lang="en-US" sz="3000" b="1" dirty="0">
                <a:solidFill>
                  <a:schemeClr val="dk1"/>
                </a:solidFill>
                <a:latin typeface="Calibri"/>
                <a:ea typeface="Calibri"/>
                <a:cs typeface="Calibri"/>
                <a:sym typeface="Calibri"/>
              </a:rPr>
              <a:t>ARRAY MANIPUATION</a:t>
            </a:r>
            <a:endParaRPr lang="en-US" dirty="0"/>
          </a:p>
        </p:txBody>
      </p:sp>
      <p:cxnSp>
        <p:nvCxnSpPr>
          <p:cNvPr id="5" name="Google Shape;222;p7">
            <a:extLst>
              <a:ext uri="{FF2B5EF4-FFF2-40B4-BE49-F238E27FC236}">
                <a16:creationId xmlns:a16="http://schemas.microsoft.com/office/drawing/2014/main" id="{E016354E-B024-4CB9-9649-9B36CD7E6005}"/>
              </a:ext>
            </a:extLst>
          </p:cNvPr>
          <p:cNvCxnSpPr/>
          <p:nvPr/>
        </p:nvCxnSpPr>
        <p:spPr>
          <a:xfrm>
            <a:off x="838200" y="1186774"/>
            <a:ext cx="9964918" cy="17066"/>
          </a:xfrm>
          <a:prstGeom prst="straightConnector1">
            <a:avLst/>
          </a:prstGeom>
          <a:noFill/>
          <a:ln w="25400" cap="flat" cmpd="sng">
            <a:solidFill>
              <a:schemeClr val="dk1"/>
            </a:solidFill>
            <a:prstDash val="solid"/>
            <a:round/>
            <a:headEnd type="none" w="sm" len="sm"/>
            <a:tailEnd type="none" w="sm" len="sm"/>
          </a:ln>
        </p:spPr>
      </p:cxnSp>
      <p:pic>
        <p:nvPicPr>
          <p:cNvPr id="6" name="Picture 5" descr="A close up of a logo&#10;&#10;Description automatically generated">
            <a:extLst>
              <a:ext uri="{FF2B5EF4-FFF2-40B4-BE49-F238E27FC236}">
                <a16:creationId xmlns:a16="http://schemas.microsoft.com/office/drawing/2014/main" id="{6C25E640-1E26-419C-8E8E-EA3E1DD610A8}"/>
              </a:ext>
            </a:extLst>
          </p:cNvPr>
          <p:cNvPicPr>
            <a:picLocks noChangeAspect="1"/>
          </p:cNvPicPr>
          <p:nvPr/>
        </p:nvPicPr>
        <p:blipFill>
          <a:blip r:embed="rId2"/>
          <a:stretch>
            <a:fillRect/>
          </a:stretch>
        </p:blipFill>
        <p:spPr>
          <a:xfrm>
            <a:off x="10858312" y="190184"/>
            <a:ext cx="1095401" cy="416380"/>
          </a:xfrm>
          <a:prstGeom prst="rect">
            <a:avLst/>
          </a:prstGeom>
        </p:spPr>
      </p:pic>
      <p:sp>
        <p:nvSpPr>
          <p:cNvPr id="7" name="TextBox 6">
            <a:extLst>
              <a:ext uri="{FF2B5EF4-FFF2-40B4-BE49-F238E27FC236}">
                <a16:creationId xmlns:a16="http://schemas.microsoft.com/office/drawing/2014/main" id="{14CE51CF-365B-4805-AEBE-536D2278C29F}"/>
              </a:ext>
            </a:extLst>
          </p:cNvPr>
          <p:cNvSpPr txBox="1"/>
          <p:nvPr/>
        </p:nvSpPr>
        <p:spPr>
          <a:xfrm>
            <a:off x="492369" y="1309975"/>
            <a:ext cx="11242431" cy="5447645"/>
          </a:xfrm>
          <a:prstGeom prst="rect">
            <a:avLst/>
          </a:prstGeom>
          <a:noFill/>
        </p:spPr>
        <p:txBody>
          <a:bodyPr wrap="square" rtlCol="0">
            <a:spAutoFit/>
          </a:bodyPr>
          <a:lstStyle/>
          <a:p>
            <a:r>
              <a:rPr lang="en-IN" sz="2400" b="1" dirty="0"/>
              <a:t>Problem Statement No. : 01</a:t>
            </a:r>
            <a:endParaRPr kumimoji="0" lang="en-US" altLang="en-US" sz="2400" b="1" i="0" u="none" strike="noStrike" cap="none" normalizeH="0" baseline="0" dirty="0">
              <a:ln>
                <a:noFill/>
              </a:ln>
              <a:solidFill>
                <a:srgbClr val="616161"/>
              </a:solidFill>
              <a:effectLst/>
              <a:latin typeface="Muli"/>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E101A"/>
                </a:solidFill>
                <a:effectLst/>
                <a:latin typeface="Muli"/>
              </a:rPr>
              <a:t>Example 1</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E101A"/>
                </a:solidFill>
                <a:effectLst/>
                <a:latin typeface="Muli"/>
              </a:rPr>
              <a:t>Input</a:t>
            </a:r>
          </a:p>
          <a:p>
            <a:pPr fontAlgn="t"/>
            <a:r>
              <a:rPr lang="en-IN" b="0" dirty="0">
                <a:solidFill>
                  <a:srgbClr val="0E101A"/>
                </a:solidFill>
                <a:effectLst/>
              </a:rPr>
              <a:t>5 2</a:t>
            </a:r>
            <a:endParaRPr lang="en-IN" b="0" dirty="0">
              <a:solidFill>
                <a:srgbClr val="757575"/>
              </a:solidFill>
              <a:effectLst/>
            </a:endParaRPr>
          </a:p>
          <a:p>
            <a:pPr fontAlgn="t"/>
            <a:r>
              <a:rPr lang="en-IN" b="0" dirty="0">
                <a:solidFill>
                  <a:srgbClr val="0E101A"/>
                </a:solidFill>
                <a:effectLst/>
              </a:rPr>
              <a:t>20 50 30 80 70</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E101A"/>
                </a:solidFill>
                <a:effectLst/>
                <a:latin typeface="Muli"/>
              </a:rPr>
              <a:t>Output</a:t>
            </a:r>
          </a:p>
          <a:p>
            <a:pPr eaLnBrk="0" fontAlgn="base" hangingPunct="0">
              <a:spcBef>
                <a:spcPct val="0"/>
              </a:spcBef>
              <a:spcAft>
                <a:spcPct val="0"/>
              </a:spcAft>
            </a:pPr>
            <a:r>
              <a:rPr lang="en-IN" dirty="0">
                <a:solidFill>
                  <a:srgbClr val="0E101A"/>
                </a:solidFill>
                <a:effectLst/>
              </a:rPr>
              <a:t>3600</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E101A"/>
                </a:solidFill>
                <a:effectLst/>
                <a:latin typeface="Muli"/>
              </a:rPr>
              <a:t>Explanation</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E101A"/>
                </a:solidFill>
                <a:effectLst/>
                <a:latin typeface="Muli"/>
              </a:rPr>
              <a:t>There are five boxes (N=5), and the heaviest box should be kept at position 2 (k=2). Now, the final order (sorted, with the heaviest at position 2) will be 20 80 30 50 70. If we look at this order, we notice that only the 50 and the 80 parcels need to be exchanged. As this takes the effort of the product of the weights, the effort is 4000.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E101A"/>
                </a:solidFill>
                <a:effectLst/>
                <a:latin typeface="Muli"/>
              </a:rPr>
              <a:t>We can further reduce if we use the smallest package (20) as an intermediary package. If we exchange 20 with 50, then with 80, and back with 50 again, the efforts will be 1000,1600, 1000 respectively. The effect will be the same, with a total effort of 3600 (less than the effort obtained by the direct move).</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E101A"/>
                </a:solidFill>
                <a:effectLst/>
                <a:latin typeface="Muli"/>
              </a:rPr>
              <a:t>The optimal sequence of exchanges for minimum effort is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E101A"/>
                </a:solidFill>
                <a:effectLst/>
                <a:latin typeface="Muli"/>
              </a:rPr>
              <a:t>50 20 30 80 70</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E101A"/>
                </a:solidFill>
                <a:effectLst/>
                <a:latin typeface="Muli"/>
              </a:rPr>
              <a:t>50 80 30 20 70</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E101A"/>
                </a:solidFill>
                <a:effectLst/>
                <a:latin typeface="Muli"/>
              </a:rPr>
              <a:t>20 80 30 50 70</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E101A"/>
                </a:solidFill>
                <a:effectLst/>
                <a:latin typeface="Muli"/>
              </a:rPr>
              <a:t>As these exchange orders take the minimum effort of 3600, the output is 3600.</a:t>
            </a:r>
            <a:endParaRPr kumimoji="0" lang="en-US" alt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903563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21;p7">
            <a:extLst>
              <a:ext uri="{FF2B5EF4-FFF2-40B4-BE49-F238E27FC236}">
                <a16:creationId xmlns:a16="http://schemas.microsoft.com/office/drawing/2014/main" id="{4697967D-378E-44C2-8318-879C6D59945C}"/>
              </a:ext>
            </a:extLst>
          </p:cNvPr>
          <p:cNvSpPr/>
          <p:nvPr/>
        </p:nvSpPr>
        <p:spPr>
          <a:xfrm>
            <a:off x="838080" y="577440"/>
            <a:ext cx="10514520" cy="626400"/>
          </a:xfrm>
          <a:prstGeom prst="rect">
            <a:avLst/>
          </a:prstGeom>
          <a:noFill/>
          <a:ln>
            <a:noFill/>
          </a:ln>
        </p:spPr>
        <p:txBody>
          <a:bodyPr spcFirstLastPara="1" wrap="square" lIns="0" tIns="0" rIns="0" bIns="0" anchor="ctr" anchorCtr="0">
            <a:normAutofit/>
          </a:bodyPr>
          <a:lstStyle/>
          <a:p>
            <a:pPr marL="0" marR="0" lvl="0" indent="0" algn="ctr" rtl="0">
              <a:lnSpc>
                <a:spcPct val="90000"/>
              </a:lnSpc>
              <a:spcBef>
                <a:spcPts val="0"/>
              </a:spcBef>
              <a:spcAft>
                <a:spcPts val="0"/>
              </a:spcAft>
              <a:buNone/>
            </a:pPr>
            <a:r>
              <a:rPr lang="en-US" sz="3000" b="1" dirty="0">
                <a:solidFill>
                  <a:schemeClr val="dk1"/>
                </a:solidFill>
                <a:latin typeface="Calibri"/>
                <a:ea typeface="Calibri"/>
                <a:cs typeface="Calibri"/>
                <a:sym typeface="Calibri"/>
              </a:rPr>
              <a:t>ARRAY MANIPUATION</a:t>
            </a:r>
            <a:endParaRPr lang="en-US" dirty="0"/>
          </a:p>
        </p:txBody>
      </p:sp>
      <p:cxnSp>
        <p:nvCxnSpPr>
          <p:cNvPr id="3" name="Google Shape;222;p7">
            <a:extLst>
              <a:ext uri="{FF2B5EF4-FFF2-40B4-BE49-F238E27FC236}">
                <a16:creationId xmlns:a16="http://schemas.microsoft.com/office/drawing/2014/main" id="{6FD1900C-EE5E-45C6-98B5-C5EC49D86398}"/>
              </a:ext>
            </a:extLst>
          </p:cNvPr>
          <p:cNvCxnSpPr/>
          <p:nvPr/>
        </p:nvCxnSpPr>
        <p:spPr>
          <a:xfrm>
            <a:off x="838200" y="1186774"/>
            <a:ext cx="9964918" cy="17066"/>
          </a:xfrm>
          <a:prstGeom prst="straightConnector1">
            <a:avLst/>
          </a:prstGeom>
          <a:noFill/>
          <a:ln w="25400" cap="flat" cmpd="sng">
            <a:solidFill>
              <a:schemeClr val="dk1"/>
            </a:solidFill>
            <a:prstDash val="solid"/>
            <a:round/>
            <a:headEnd type="none" w="sm" len="sm"/>
            <a:tailEnd type="none" w="sm" len="sm"/>
          </a:ln>
        </p:spPr>
      </p:cxnSp>
      <p:pic>
        <p:nvPicPr>
          <p:cNvPr id="4" name="Picture 3" descr="A close up of a logo&#10;&#10;Description automatically generated">
            <a:extLst>
              <a:ext uri="{FF2B5EF4-FFF2-40B4-BE49-F238E27FC236}">
                <a16:creationId xmlns:a16="http://schemas.microsoft.com/office/drawing/2014/main" id="{94963FD5-4328-42C4-9855-1CC6EF995B7A}"/>
              </a:ext>
            </a:extLst>
          </p:cNvPr>
          <p:cNvPicPr>
            <a:picLocks noChangeAspect="1"/>
          </p:cNvPicPr>
          <p:nvPr/>
        </p:nvPicPr>
        <p:blipFill>
          <a:blip r:embed="rId2"/>
          <a:stretch>
            <a:fillRect/>
          </a:stretch>
        </p:blipFill>
        <p:spPr>
          <a:xfrm>
            <a:off x="10858312" y="190184"/>
            <a:ext cx="1095401" cy="416380"/>
          </a:xfrm>
          <a:prstGeom prst="rect">
            <a:avLst/>
          </a:prstGeom>
        </p:spPr>
      </p:pic>
      <p:sp>
        <p:nvSpPr>
          <p:cNvPr id="5" name="TextBox 4">
            <a:extLst>
              <a:ext uri="{FF2B5EF4-FFF2-40B4-BE49-F238E27FC236}">
                <a16:creationId xmlns:a16="http://schemas.microsoft.com/office/drawing/2014/main" id="{C379A146-7D07-433B-B082-D8FA80C8C90C}"/>
              </a:ext>
            </a:extLst>
          </p:cNvPr>
          <p:cNvSpPr txBox="1"/>
          <p:nvPr/>
        </p:nvSpPr>
        <p:spPr>
          <a:xfrm>
            <a:off x="492369" y="1309975"/>
            <a:ext cx="11242431" cy="4832092"/>
          </a:xfrm>
          <a:prstGeom prst="rect">
            <a:avLst/>
          </a:prstGeom>
          <a:noFill/>
        </p:spPr>
        <p:txBody>
          <a:bodyPr wrap="square" rtlCol="0">
            <a:spAutoFit/>
          </a:bodyPr>
          <a:lstStyle/>
          <a:p>
            <a:r>
              <a:rPr lang="en-GB" sz="2000" b="1" i="0" dirty="0">
                <a:effectLst/>
                <a:latin typeface="Muli"/>
              </a:rPr>
              <a:t>Problem Statement No. 2 :</a:t>
            </a:r>
          </a:p>
          <a:p>
            <a:endParaRPr lang="en-GB" b="0" i="0" dirty="0">
              <a:solidFill>
                <a:srgbClr val="757575"/>
              </a:solidFill>
              <a:effectLst/>
              <a:latin typeface="Muli"/>
            </a:endParaRPr>
          </a:p>
          <a:p>
            <a:pPr algn="just"/>
            <a:r>
              <a:rPr lang="en-GB" b="0" i="0" dirty="0">
                <a:solidFill>
                  <a:srgbClr val="000000"/>
                </a:solidFill>
                <a:effectLst/>
                <a:latin typeface="Muli"/>
              </a:rPr>
              <a:t>There are ‘S’ seats divided into ‘M’ blocks in a Stadium. The first block of seats is dry, and each block after that alternates between dry and wet. There N number of people that need to be seated. Everyone wants to sit on a dry seat. But there are ‘k’ persons who can also sit on a wet seat. </a:t>
            </a:r>
            <a:endParaRPr lang="en-GB" b="0" i="0" dirty="0">
              <a:solidFill>
                <a:srgbClr val="757575"/>
              </a:solidFill>
              <a:effectLst/>
              <a:latin typeface="Muli"/>
            </a:endParaRPr>
          </a:p>
          <a:p>
            <a:pPr algn="just"/>
            <a:r>
              <a:rPr lang="en-GB" b="0" i="0" dirty="0">
                <a:solidFill>
                  <a:srgbClr val="000000"/>
                </a:solidFill>
                <a:effectLst/>
                <a:latin typeface="Muli"/>
              </a:rPr>
              <a:t>Your task is to seat N people to minimize the distance between the leftmost and the rightmost person. Also, there should not be any block of 15 or more unoccupied seats between the leftmost and rightmost person.</a:t>
            </a:r>
            <a:endParaRPr lang="en-GB" b="0" i="0" dirty="0">
              <a:solidFill>
                <a:srgbClr val="757575"/>
              </a:solidFill>
              <a:effectLst/>
              <a:latin typeface="Muli"/>
            </a:endParaRPr>
          </a:p>
          <a:p>
            <a:pPr algn="l"/>
            <a:endParaRPr lang="en-GB" b="1" i="0" dirty="0">
              <a:solidFill>
                <a:srgbClr val="434343"/>
              </a:solidFill>
              <a:effectLst/>
              <a:latin typeface="Muli"/>
            </a:endParaRPr>
          </a:p>
          <a:p>
            <a:pPr algn="l"/>
            <a:r>
              <a:rPr lang="en-GB" b="1" i="0" dirty="0">
                <a:solidFill>
                  <a:srgbClr val="434343"/>
                </a:solidFill>
                <a:effectLst/>
                <a:latin typeface="Muli"/>
              </a:rPr>
              <a:t>INPUT </a:t>
            </a:r>
            <a:endParaRPr lang="en-GB" b="1" i="0" dirty="0">
              <a:solidFill>
                <a:srgbClr val="616161"/>
              </a:solidFill>
              <a:effectLst/>
              <a:latin typeface="Muli"/>
            </a:endParaRPr>
          </a:p>
          <a:p>
            <a:pPr algn="l"/>
            <a:r>
              <a:rPr lang="en-GB" b="0" i="0" dirty="0">
                <a:solidFill>
                  <a:srgbClr val="000000"/>
                </a:solidFill>
                <a:effectLst/>
                <a:latin typeface="Muli"/>
              </a:rPr>
              <a:t>S = 100, N = 50, k = 5, M = 6</a:t>
            </a:r>
            <a:endParaRPr lang="en-GB" b="0" i="0" dirty="0">
              <a:solidFill>
                <a:srgbClr val="757575"/>
              </a:solidFill>
              <a:effectLst/>
              <a:latin typeface="Muli"/>
            </a:endParaRPr>
          </a:p>
          <a:p>
            <a:pPr algn="l"/>
            <a:r>
              <a:rPr lang="en-GB" b="0" i="0" dirty="0" err="1">
                <a:solidFill>
                  <a:srgbClr val="000000"/>
                </a:solidFill>
                <a:effectLst/>
                <a:latin typeface="Muli"/>
              </a:rPr>
              <a:t>Seatblocks</a:t>
            </a:r>
            <a:r>
              <a:rPr lang="en-GB" b="0" i="0" dirty="0">
                <a:solidFill>
                  <a:srgbClr val="000000"/>
                </a:solidFill>
                <a:effectLst/>
                <a:latin typeface="Muli"/>
              </a:rPr>
              <a:t> = [3, 10, 30, 5, 30, 22]</a:t>
            </a:r>
            <a:endParaRPr lang="en-GB" b="0" i="0" dirty="0">
              <a:solidFill>
                <a:srgbClr val="757575"/>
              </a:solidFill>
              <a:effectLst/>
              <a:latin typeface="Muli"/>
            </a:endParaRPr>
          </a:p>
          <a:p>
            <a:pPr algn="l"/>
            <a:endParaRPr lang="en-GB" b="1" i="0" dirty="0">
              <a:solidFill>
                <a:srgbClr val="434343"/>
              </a:solidFill>
              <a:effectLst/>
              <a:latin typeface="Muli"/>
            </a:endParaRPr>
          </a:p>
          <a:p>
            <a:pPr algn="l"/>
            <a:r>
              <a:rPr lang="en-GB" b="1" i="0" dirty="0">
                <a:solidFill>
                  <a:srgbClr val="434343"/>
                </a:solidFill>
                <a:effectLst/>
                <a:latin typeface="Muli"/>
              </a:rPr>
              <a:t>OUTPUT</a:t>
            </a:r>
            <a:endParaRPr lang="en-GB" b="1" i="0" dirty="0">
              <a:solidFill>
                <a:srgbClr val="616161"/>
              </a:solidFill>
              <a:effectLst/>
              <a:latin typeface="Muli"/>
            </a:endParaRPr>
          </a:p>
          <a:p>
            <a:pPr algn="l"/>
            <a:r>
              <a:rPr lang="en-GB" b="0" i="0" dirty="0">
                <a:solidFill>
                  <a:srgbClr val="000000"/>
                </a:solidFill>
                <a:effectLst/>
                <a:latin typeface="Muli"/>
              </a:rPr>
              <a:t>49</a:t>
            </a:r>
            <a:endParaRPr lang="en-GB" b="0" i="0" dirty="0">
              <a:solidFill>
                <a:srgbClr val="757575"/>
              </a:solidFill>
              <a:effectLst/>
              <a:latin typeface="Muli"/>
            </a:endParaRPr>
          </a:p>
          <a:p>
            <a:pPr algn="l"/>
            <a:r>
              <a:rPr lang="en-GB" b="1" i="0" dirty="0">
                <a:solidFill>
                  <a:srgbClr val="434343"/>
                </a:solidFill>
                <a:effectLst/>
                <a:latin typeface="Muli"/>
              </a:rPr>
              <a:t>Explanation</a:t>
            </a:r>
            <a:endParaRPr lang="en-GB" b="1" i="0" dirty="0">
              <a:solidFill>
                <a:srgbClr val="616161"/>
              </a:solidFill>
              <a:effectLst/>
              <a:latin typeface="Muli"/>
            </a:endParaRPr>
          </a:p>
          <a:p>
            <a:pPr algn="just"/>
            <a:r>
              <a:rPr lang="en-GB" b="0" i="0" dirty="0">
                <a:solidFill>
                  <a:srgbClr val="000000"/>
                </a:solidFill>
                <a:effectLst/>
                <a:latin typeface="Muli"/>
              </a:rPr>
              <a:t>We can place 30 people in seats 14 to 43(in the dry block), 5 people ready to sit on a wet seat from 44 to 48 and the remaining 15 people can sit on 49 to 63. So the distance between the leftmost and the rightmost is 49.</a:t>
            </a:r>
            <a:endParaRPr lang="en-GB" b="0" i="0" dirty="0">
              <a:solidFill>
                <a:srgbClr val="757575"/>
              </a:solidFill>
              <a:effectLst/>
              <a:latin typeface="Muli"/>
            </a:endParaRPr>
          </a:p>
        </p:txBody>
      </p:sp>
    </p:spTree>
    <p:extLst>
      <p:ext uri="{BB962C8B-B14F-4D97-AF65-F5344CB8AC3E}">
        <p14:creationId xmlns:p14="http://schemas.microsoft.com/office/powerpoint/2010/main" val="436571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21;p7">
            <a:extLst>
              <a:ext uri="{FF2B5EF4-FFF2-40B4-BE49-F238E27FC236}">
                <a16:creationId xmlns:a16="http://schemas.microsoft.com/office/drawing/2014/main" id="{4697967D-378E-44C2-8318-879C6D59945C}"/>
              </a:ext>
            </a:extLst>
          </p:cNvPr>
          <p:cNvSpPr/>
          <p:nvPr/>
        </p:nvSpPr>
        <p:spPr>
          <a:xfrm>
            <a:off x="838080" y="577440"/>
            <a:ext cx="10514520" cy="626400"/>
          </a:xfrm>
          <a:prstGeom prst="rect">
            <a:avLst/>
          </a:prstGeom>
          <a:noFill/>
          <a:ln>
            <a:noFill/>
          </a:ln>
        </p:spPr>
        <p:txBody>
          <a:bodyPr spcFirstLastPara="1" wrap="square" lIns="0" tIns="0" rIns="0" bIns="0" anchor="ctr" anchorCtr="0">
            <a:normAutofit/>
          </a:bodyPr>
          <a:lstStyle/>
          <a:p>
            <a:pPr marL="0" marR="0" lvl="0" indent="0" algn="ctr" rtl="0">
              <a:lnSpc>
                <a:spcPct val="90000"/>
              </a:lnSpc>
              <a:spcBef>
                <a:spcPts val="0"/>
              </a:spcBef>
              <a:spcAft>
                <a:spcPts val="0"/>
              </a:spcAft>
              <a:buNone/>
            </a:pPr>
            <a:r>
              <a:rPr lang="en-US" sz="3000" b="1" dirty="0">
                <a:solidFill>
                  <a:schemeClr val="dk1"/>
                </a:solidFill>
                <a:latin typeface="Calibri"/>
                <a:ea typeface="Calibri"/>
                <a:cs typeface="Calibri"/>
                <a:sym typeface="Calibri"/>
              </a:rPr>
              <a:t>ARRAY MANIPUATION</a:t>
            </a:r>
            <a:endParaRPr lang="en-US" dirty="0"/>
          </a:p>
        </p:txBody>
      </p:sp>
      <p:cxnSp>
        <p:nvCxnSpPr>
          <p:cNvPr id="3" name="Google Shape;222;p7">
            <a:extLst>
              <a:ext uri="{FF2B5EF4-FFF2-40B4-BE49-F238E27FC236}">
                <a16:creationId xmlns:a16="http://schemas.microsoft.com/office/drawing/2014/main" id="{6FD1900C-EE5E-45C6-98B5-C5EC49D86398}"/>
              </a:ext>
            </a:extLst>
          </p:cNvPr>
          <p:cNvCxnSpPr/>
          <p:nvPr/>
        </p:nvCxnSpPr>
        <p:spPr>
          <a:xfrm>
            <a:off x="838200" y="1186774"/>
            <a:ext cx="9964918" cy="17066"/>
          </a:xfrm>
          <a:prstGeom prst="straightConnector1">
            <a:avLst/>
          </a:prstGeom>
          <a:noFill/>
          <a:ln w="25400" cap="flat" cmpd="sng">
            <a:solidFill>
              <a:schemeClr val="dk1"/>
            </a:solidFill>
            <a:prstDash val="solid"/>
            <a:round/>
            <a:headEnd type="none" w="sm" len="sm"/>
            <a:tailEnd type="none" w="sm" len="sm"/>
          </a:ln>
        </p:spPr>
      </p:cxnSp>
      <p:pic>
        <p:nvPicPr>
          <p:cNvPr id="4" name="Picture 3" descr="A close up of a logo&#10;&#10;Description automatically generated">
            <a:extLst>
              <a:ext uri="{FF2B5EF4-FFF2-40B4-BE49-F238E27FC236}">
                <a16:creationId xmlns:a16="http://schemas.microsoft.com/office/drawing/2014/main" id="{94963FD5-4328-42C4-9855-1CC6EF995B7A}"/>
              </a:ext>
            </a:extLst>
          </p:cNvPr>
          <p:cNvPicPr>
            <a:picLocks noChangeAspect="1"/>
          </p:cNvPicPr>
          <p:nvPr/>
        </p:nvPicPr>
        <p:blipFill>
          <a:blip r:embed="rId2"/>
          <a:stretch>
            <a:fillRect/>
          </a:stretch>
        </p:blipFill>
        <p:spPr>
          <a:xfrm>
            <a:off x="10858312" y="190184"/>
            <a:ext cx="1095401" cy="416380"/>
          </a:xfrm>
          <a:prstGeom prst="rect">
            <a:avLst/>
          </a:prstGeom>
        </p:spPr>
      </p:pic>
      <p:sp>
        <p:nvSpPr>
          <p:cNvPr id="5" name="TextBox 4">
            <a:extLst>
              <a:ext uri="{FF2B5EF4-FFF2-40B4-BE49-F238E27FC236}">
                <a16:creationId xmlns:a16="http://schemas.microsoft.com/office/drawing/2014/main" id="{C379A146-7D07-433B-B082-D8FA80C8C90C}"/>
              </a:ext>
            </a:extLst>
          </p:cNvPr>
          <p:cNvSpPr txBox="1"/>
          <p:nvPr/>
        </p:nvSpPr>
        <p:spPr>
          <a:xfrm>
            <a:off x="492369" y="1309975"/>
            <a:ext cx="11242431" cy="4832092"/>
          </a:xfrm>
          <a:prstGeom prst="rect">
            <a:avLst/>
          </a:prstGeom>
          <a:noFill/>
        </p:spPr>
        <p:txBody>
          <a:bodyPr wrap="square" rtlCol="0">
            <a:spAutoFit/>
          </a:bodyPr>
          <a:lstStyle/>
          <a:p>
            <a:r>
              <a:rPr lang="en-GB" sz="2000" b="1" i="0" dirty="0">
                <a:effectLst/>
                <a:latin typeface="Muli"/>
              </a:rPr>
              <a:t>Problem Statement No. 2 :</a:t>
            </a:r>
          </a:p>
          <a:p>
            <a:endParaRPr lang="en-GB" b="0" i="0" dirty="0">
              <a:solidFill>
                <a:srgbClr val="757575"/>
              </a:solidFill>
              <a:effectLst/>
              <a:latin typeface="Muli"/>
            </a:endParaRPr>
          </a:p>
          <a:p>
            <a:pPr algn="just"/>
            <a:r>
              <a:rPr lang="en-GB" b="1" i="0" dirty="0">
                <a:solidFill>
                  <a:srgbClr val="000000"/>
                </a:solidFill>
                <a:effectLst/>
                <a:latin typeface="Muli"/>
              </a:rPr>
              <a:t>Approach</a:t>
            </a:r>
            <a:endParaRPr lang="en-GB" b="1" i="0" dirty="0">
              <a:solidFill>
                <a:srgbClr val="343434"/>
              </a:solidFill>
              <a:effectLst/>
              <a:latin typeface="Muli"/>
            </a:endParaRPr>
          </a:p>
          <a:p>
            <a:pPr algn="just"/>
            <a:r>
              <a:rPr lang="en-GB" b="0" i="0" dirty="0">
                <a:solidFill>
                  <a:srgbClr val="000000"/>
                </a:solidFill>
                <a:effectLst/>
                <a:latin typeface="Muli"/>
              </a:rPr>
              <a:t>We can check every segment [l, r] in the seating row. For every segment, we check if we can place N people with having 15 or more consecutive unoccupied seats. We can do this by simply iterating over the segment and assigning seats to dry people in dry blocks and wet people in wet blocks. After iterating, we can put left wet people in any seats. Then note the distance between the leftmost and rightmost person.</a:t>
            </a:r>
            <a:endParaRPr lang="en-GB" b="0" i="0" dirty="0">
              <a:solidFill>
                <a:srgbClr val="757575"/>
              </a:solidFill>
              <a:effectLst/>
              <a:latin typeface="Muli"/>
            </a:endParaRPr>
          </a:p>
          <a:p>
            <a:pPr algn="just"/>
            <a:r>
              <a:rPr lang="en-GB" b="0" i="0" dirty="0">
                <a:solidFill>
                  <a:srgbClr val="000000"/>
                </a:solidFill>
                <a:effectLst/>
                <a:latin typeface="Muli"/>
              </a:rPr>
              <a:t>After checking all segments [l, r] return the segment with minimum distance.</a:t>
            </a:r>
            <a:endParaRPr lang="en-GB" b="0" i="0" dirty="0">
              <a:solidFill>
                <a:srgbClr val="757575"/>
              </a:solidFill>
              <a:effectLst/>
              <a:latin typeface="Muli"/>
            </a:endParaRPr>
          </a:p>
          <a:p>
            <a:pPr algn="l"/>
            <a:r>
              <a:rPr lang="en-GB" b="1" i="0" dirty="0">
                <a:solidFill>
                  <a:srgbClr val="434343"/>
                </a:solidFill>
                <a:effectLst/>
                <a:latin typeface="Muli"/>
              </a:rPr>
              <a:t>Algorithm</a:t>
            </a:r>
            <a:endParaRPr lang="en-GB" b="1" i="0" dirty="0">
              <a:solidFill>
                <a:srgbClr val="616161"/>
              </a:solidFill>
              <a:effectLst/>
              <a:latin typeface="Muli"/>
            </a:endParaRPr>
          </a:p>
          <a:p>
            <a:pPr algn="just"/>
            <a:r>
              <a:rPr lang="en-GB" b="0" i="0" dirty="0">
                <a:solidFill>
                  <a:srgbClr val="000000"/>
                </a:solidFill>
                <a:effectLst/>
                <a:latin typeface="Muli"/>
              </a:rPr>
              <a:t>1. Iterate over all possible segments using two pointers ‘l’ and ‘r’.</a:t>
            </a:r>
            <a:endParaRPr lang="en-GB" b="0" i="0" dirty="0">
              <a:solidFill>
                <a:srgbClr val="757575"/>
              </a:solidFill>
              <a:effectLst/>
              <a:latin typeface="Muli"/>
            </a:endParaRPr>
          </a:p>
          <a:p>
            <a:pPr algn="just"/>
            <a:r>
              <a:rPr lang="en-GB" b="0" i="0" dirty="0">
                <a:solidFill>
                  <a:srgbClr val="000000"/>
                </a:solidFill>
                <a:effectLst/>
                <a:latin typeface="Muli"/>
              </a:rPr>
              <a:t>2. Now simply check if we can have a valid seating arrangement in this segment. Arrange N people in the segment greedily in the segment on a First Come First Serve basis to reduce the distance between leftmost and the rightmost.</a:t>
            </a:r>
            <a:endParaRPr lang="en-GB" b="0" i="0" dirty="0">
              <a:solidFill>
                <a:srgbClr val="757575"/>
              </a:solidFill>
              <a:effectLst/>
              <a:latin typeface="Muli"/>
            </a:endParaRPr>
          </a:p>
          <a:p>
            <a:endParaRPr lang="en-GB" b="0" i="0" dirty="0">
              <a:solidFill>
                <a:srgbClr val="757575"/>
              </a:solidFill>
              <a:effectLst/>
              <a:latin typeface="Muli"/>
            </a:endParaRPr>
          </a:p>
          <a:p>
            <a:pPr algn="l"/>
            <a:r>
              <a:rPr lang="en-GB" b="1" i="0" dirty="0">
                <a:solidFill>
                  <a:srgbClr val="434343"/>
                </a:solidFill>
                <a:effectLst/>
                <a:latin typeface="Muli"/>
              </a:rPr>
              <a:t>Time Complexity</a:t>
            </a:r>
            <a:endParaRPr lang="en-GB" b="1" i="0" dirty="0">
              <a:solidFill>
                <a:srgbClr val="616161"/>
              </a:solidFill>
              <a:effectLst/>
              <a:latin typeface="Muli"/>
            </a:endParaRPr>
          </a:p>
          <a:p>
            <a:pPr algn="l"/>
            <a:r>
              <a:rPr lang="en-GB" b="0" i="0" dirty="0">
                <a:solidFill>
                  <a:srgbClr val="000000"/>
                </a:solidFill>
                <a:effectLst/>
                <a:latin typeface="Muli"/>
              </a:rPr>
              <a:t>The time complexity of the above programs is </a:t>
            </a:r>
            <a:r>
              <a:rPr lang="en-GB" b="1" i="1" dirty="0">
                <a:solidFill>
                  <a:srgbClr val="000000"/>
                </a:solidFill>
                <a:effectLst/>
                <a:latin typeface="Muli"/>
              </a:rPr>
              <a:t>O(N^4)</a:t>
            </a:r>
            <a:r>
              <a:rPr lang="en-GB" b="0" i="1" dirty="0">
                <a:solidFill>
                  <a:srgbClr val="000000"/>
                </a:solidFill>
                <a:effectLst/>
                <a:latin typeface="Muli"/>
              </a:rPr>
              <a:t>.</a:t>
            </a:r>
            <a:r>
              <a:rPr lang="en-GB" b="0" i="0" dirty="0">
                <a:solidFill>
                  <a:srgbClr val="000000"/>
                </a:solidFill>
                <a:effectLst/>
                <a:latin typeface="Muli"/>
              </a:rPr>
              <a:t> </a:t>
            </a:r>
            <a:endParaRPr lang="en-GB" b="0" i="0" dirty="0">
              <a:solidFill>
                <a:srgbClr val="757575"/>
              </a:solidFill>
              <a:effectLst/>
              <a:latin typeface="Muli"/>
            </a:endParaRPr>
          </a:p>
          <a:p>
            <a:pPr algn="l"/>
            <a:r>
              <a:rPr lang="en-GB" b="1" i="0" dirty="0">
                <a:solidFill>
                  <a:srgbClr val="434343"/>
                </a:solidFill>
                <a:effectLst/>
                <a:latin typeface="Muli"/>
              </a:rPr>
              <a:t>Space Complexity</a:t>
            </a:r>
            <a:endParaRPr lang="en-GB" b="1" i="0" dirty="0">
              <a:solidFill>
                <a:srgbClr val="616161"/>
              </a:solidFill>
              <a:effectLst/>
              <a:latin typeface="Muli"/>
            </a:endParaRPr>
          </a:p>
          <a:p>
            <a:pPr algn="l"/>
            <a:r>
              <a:rPr lang="en-GB" b="0" i="0" dirty="0">
                <a:solidFill>
                  <a:srgbClr val="000000"/>
                </a:solidFill>
                <a:effectLst/>
                <a:latin typeface="Muli"/>
              </a:rPr>
              <a:t>The auxiliary space complexity of the programs is </a:t>
            </a:r>
            <a:r>
              <a:rPr lang="en-GB" b="1" i="1" dirty="0">
                <a:solidFill>
                  <a:srgbClr val="000000"/>
                </a:solidFill>
                <a:effectLst/>
                <a:latin typeface="Muli"/>
              </a:rPr>
              <a:t>O(N</a:t>
            </a:r>
            <a:r>
              <a:rPr lang="en-GB" b="1" i="1" baseline="30000" dirty="0">
                <a:solidFill>
                  <a:srgbClr val="000000"/>
                </a:solidFill>
                <a:effectLst/>
                <a:latin typeface="Muli"/>
              </a:rPr>
              <a:t> </a:t>
            </a:r>
            <a:r>
              <a:rPr lang="en-GB" b="1" i="1" dirty="0">
                <a:solidFill>
                  <a:srgbClr val="000000"/>
                </a:solidFill>
                <a:effectLst/>
                <a:latin typeface="Muli"/>
              </a:rPr>
              <a:t>)</a:t>
            </a:r>
            <a:r>
              <a:rPr lang="en-GB" b="0" i="1" dirty="0">
                <a:solidFill>
                  <a:srgbClr val="000000"/>
                </a:solidFill>
                <a:effectLst/>
                <a:latin typeface="Muli"/>
              </a:rPr>
              <a:t>.</a:t>
            </a:r>
            <a:endParaRPr lang="en-GB" b="0" i="0" dirty="0">
              <a:solidFill>
                <a:srgbClr val="757575"/>
              </a:solidFill>
              <a:effectLst/>
              <a:latin typeface="Muli"/>
            </a:endParaRPr>
          </a:p>
        </p:txBody>
      </p:sp>
    </p:spTree>
    <p:extLst>
      <p:ext uri="{BB962C8B-B14F-4D97-AF65-F5344CB8AC3E}">
        <p14:creationId xmlns:p14="http://schemas.microsoft.com/office/powerpoint/2010/main" val="2824933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21;p7">
            <a:extLst>
              <a:ext uri="{FF2B5EF4-FFF2-40B4-BE49-F238E27FC236}">
                <a16:creationId xmlns:a16="http://schemas.microsoft.com/office/drawing/2014/main" id="{4697967D-378E-44C2-8318-879C6D59945C}"/>
              </a:ext>
            </a:extLst>
          </p:cNvPr>
          <p:cNvSpPr/>
          <p:nvPr/>
        </p:nvSpPr>
        <p:spPr>
          <a:xfrm>
            <a:off x="838080" y="577440"/>
            <a:ext cx="10514520" cy="626400"/>
          </a:xfrm>
          <a:prstGeom prst="rect">
            <a:avLst/>
          </a:prstGeom>
          <a:noFill/>
          <a:ln>
            <a:noFill/>
          </a:ln>
        </p:spPr>
        <p:txBody>
          <a:bodyPr spcFirstLastPara="1" wrap="square" lIns="0" tIns="0" rIns="0" bIns="0" anchor="ctr" anchorCtr="0">
            <a:normAutofit/>
          </a:bodyPr>
          <a:lstStyle/>
          <a:p>
            <a:pPr marL="0" marR="0" lvl="0" indent="0" algn="ctr" rtl="0">
              <a:lnSpc>
                <a:spcPct val="90000"/>
              </a:lnSpc>
              <a:spcBef>
                <a:spcPts val="0"/>
              </a:spcBef>
              <a:spcAft>
                <a:spcPts val="0"/>
              </a:spcAft>
              <a:buNone/>
            </a:pPr>
            <a:r>
              <a:rPr lang="en-US" sz="3000" b="1" dirty="0">
                <a:solidFill>
                  <a:schemeClr val="dk1"/>
                </a:solidFill>
                <a:latin typeface="Calibri"/>
                <a:ea typeface="Calibri"/>
                <a:cs typeface="Calibri"/>
                <a:sym typeface="Calibri"/>
              </a:rPr>
              <a:t>ARRAY MANIPUATION</a:t>
            </a:r>
            <a:endParaRPr lang="en-US" dirty="0"/>
          </a:p>
        </p:txBody>
      </p:sp>
      <p:cxnSp>
        <p:nvCxnSpPr>
          <p:cNvPr id="3" name="Google Shape;222;p7">
            <a:extLst>
              <a:ext uri="{FF2B5EF4-FFF2-40B4-BE49-F238E27FC236}">
                <a16:creationId xmlns:a16="http://schemas.microsoft.com/office/drawing/2014/main" id="{6FD1900C-EE5E-45C6-98B5-C5EC49D86398}"/>
              </a:ext>
            </a:extLst>
          </p:cNvPr>
          <p:cNvCxnSpPr/>
          <p:nvPr/>
        </p:nvCxnSpPr>
        <p:spPr>
          <a:xfrm>
            <a:off x="838200" y="1186774"/>
            <a:ext cx="9964918" cy="17066"/>
          </a:xfrm>
          <a:prstGeom prst="straightConnector1">
            <a:avLst/>
          </a:prstGeom>
          <a:noFill/>
          <a:ln w="25400" cap="flat" cmpd="sng">
            <a:solidFill>
              <a:schemeClr val="dk1"/>
            </a:solidFill>
            <a:prstDash val="solid"/>
            <a:round/>
            <a:headEnd type="none" w="sm" len="sm"/>
            <a:tailEnd type="none" w="sm" len="sm"/>
          </a:ln>
        </p:spPr>
      </p:cxnSp>
      <p:pic>
        <p:nvPicPr>
          <p:cNvPr id="4" name="Picture 3" descr="A close up of a logo&#10;&#10;Description automatically generated">
            <a:extLst>
              <a:ext uri="{FF2B5EF4-FFF2-40B4-BE49-F238E27FC236}">
                <a16:creationId xmlns:a16="http://schemas.microsoft.com/office/drawing/2014/main" id="{94963FD5-4328-42C4-9855-1CC6EF995B7A}"/>
              </a:ext>
            </a:extLst>
          </p:cNvPr>
          <p:cNvPicPr>
            <a:picLocks noChangeAspect="1"/>
          </p:cNvPicPr>
          <p:nvPr/>
        </p:nvPicPr>
        <p:blipFill>
          <a:blip r:embed="rId2"/>
          <a:stretch>
            <a:fillRect/>
          </a:stretch>
        </p:blipFill>
        <p:spPr>
          <a:xfrm>
            <a:off x="10858312" y="190184"/>
            <a:ext cx="1095401" cy="416380"/>
          </a:xfrm>
          <a:prstGeom prst="rect">
            <a:avLst/>
          </a:prstGeom>
        </p:spPr>
      </p:pic>
      <p:sp>
        <p:nvSpPr>
          <p:cNvPr id="5" name="TextBox 4">
            <a:extLst>
              <a:ext uri="{FF2B5EF4-FFF2-40B4-BE49-F238E27FC236}">
                <a16:creationId xmlns:a16="http://schemas.microsoft.com/office/drawing/2014/main" id="{C379A146-7D07-433B-B082-D8FA80C8C90C}"/>
              </a:ext>
            </a:extLst>
          </p:cNvPr>
          <p:cNvSpPr txBox="1"/>
          <p:nvPr/>
        </p:nvSpPr>
        <p:spPr>
          <a:xfrm>
            <a:off x="492369" y="1309975"/>
            <a:ext cx="11242431" cy="5078313"/>
          </a:xfrm>
          <a:prstGeom prst="rect">
            <a:avLst/>
          </a:prstGeom>
          <a:noFill/>
        </p:spPr>
        <p:txBody>
          <a:bodyPr wrap="square" rtlCol="0">
            <a:spAutoFit/>
          </a:bodyPr>
          <a:lstStyle/>
          <a:p>
            <a:r>
              <a:rPr lang="en-GB" b="0" i="0" dirty="0">
                <a:solidFill>
                  <a:srgbClr val="757575"/>
                </a:solidFill>
                <a:effectLst/>
                <a:latin typeface="Muli"/>
              </a:rPr>
              <a:t>Problem Statement No. 3</a:t>
            </a:r>
          </a:p>
          <a:p>
            <a:endParaRPr lang="en-GB" b="0" i="0" dirty="0">
              <a:solidFill>
                <a:srgbClr val="757575"/>
              </a:solidFill>
              <a:effectLst/>
              <a:latin typeface="Muli"/>
            </a:endParaRPr>
          </a:p>
          <a:p>
            <a:r>
              <a:rPr lang="en-GB" b="0" i="0" dirty="0" err="1">
                <a:solidFill>
                  <a:srgbClr val="757575"/>
                </a:solidFill>
                <a:effectLst/>
                <a:latin typeface="Muli"/>
              </a:rPr>
              <a:t>Maneuvering</a:t>
            </a:r>
            <a:r>
              <a:rPr lang="en-GB" b="0" i="0" dirty="0">
                <a:solidFill>
                  <a:srgbClr val="757575"/>
                </a:solidFill>
                <a:effectLst/>
                <a:latin typeface="Muli"/>
              </a:rPr>
              <a:t> a Cave Problem</a:t>
            </a:r>
          </a:p>
          <a:p>
            <a:endParaRPr lang="en-GB" b="1" i="0" dirty="0">
              <a:solidFill>
                <a:srgbClr val="343434"/>
              </a:solidFill>
              <a:effectLst/>
              <a:latin typeface="roboto" panose="02000000000000000000" pitchFamily="2" charset="0"/>
            </a:endParaRPr>
          </a:p>
          <a:p>
            <a:pPr algn="l"/>
            <a:r>
              <a:rPr lang="en-GB" b="1" i="0" dirty="0">
                <a:solidFill>
                  <a:srgbClr val="343434"/>
                </a:solidFill>
                <a:effectLst/>
                <a:latin typeface="roboto" panose="02000000000000000000" pitchFamily="2" charset="0"/>
              </a:rPr>
              <a:t>Cave Explorer Program in Python</a:t>
            </a:r>
            <a:endParaRPr lang="en-GB" b="0" i="0" dirty="0">
              <a:solidFill>
                <a:srgbClr val="343434"/>
              </a:solidFill>
              <a:effectLst/>
              <a:latin typeface="roboto" panose="02000000000000000000" pitchFamily="2" charset="0"/>
            </a:endParaRPr>
          </a:p>
          <a:p>
            <a:pPr algn="l"/>
            <a:r>
              <a:rPr lang="en-GB" b="0" i="0" dirty="0">
                <a:solidFill>
                  <a:srgbClr val="343434"/>
                </a:solidFill>
                <a:effectLst/>
                <a:latin typeface="roboto" panose="02000000000000000000" pitchFamily="2" charset="0"/>
              </a:rPr>
              <a:t>The task is to count all the possible paths from top left to bottom right of a m x n matrix with the constraints that from each cell you can either move only to right or down.</a:t>
            </a:r>
          </a:p>
          <a:p>
            <a:pPr algn="l"/>
            <a:r>
              <a:rPr lang="en-GB" b="1" i="0" dirty="0">
                <a:solidFill>
                  <a:srgbClr val="343434"/>
                </a:solidFill>
                <a:effectLst/>
                <a:latin typeface="roboto" panose="02000000000000000000" pitchFamily="2" charset="0"/>
              </a:rPr>
              <a:t>Input: </a:t>
            </a:r>
            <a:endParaRPr lang="en-GB" b="0" i="0" dirty="0">
              <a:solidFill>
                <a:srgbClr val="343434"/>
              </a:solidFill>
              <a:effectLst/>
              <a:latin typeface="roboto" panose="02000000000000000000" pitchFamily="2" charset="0"/>
            </a:endParaRPr>
          </a:p>
          <a:p>
            <a:pPr algn="l">
              <a:buFont typeface="Arial" panose="020B0604020202020204" pitchFamily="34" charset="0"/>
              <a:buChar char="•"/>
            </a:pPr>
            <a:r>
              <a:rPr lang="en-GB" b="0" i="0" dirty="0">
                <a:solidFill>
                  <a:srgbClr val="343434"/>
                </a:solidFill>
                <a:effectLst/>
                <a:latin typeface="roboto" panose="02000000000000000000" pitchFamily="2" charset="0"/>
              </a:rPr>
              <a:t> the First line consists of T test cases. First line of every test case consists of N and M, denoting the number of rows and number of columns respectively.</a:t>
            </a:r>
          </a:p>
          <a:p>
            <a:pPr algn="l"/>
            <a:r>
              <a:rPr lang="en-GB" b="1" i="0" dirty="0">
                <a:solidFill>
                  <a:srgbClr val="343434"/>
                </a:solidFill>
                <a:effectLst/>
                <a:latin typeface="roboto" panose="02000000000000000000" pitchFamily="2" charset="0"/>
              </a:rPr>
              <a:t>Output: </a:t>
            </a:r>
            <a:endParaRPr lang="en-GB" b="0" i="0" dirty="0">
              <a:solidFill>
                <a:srgbClr val="343434"/>
              </a:solidFill>
              <a:effectLst/>
              <a:latin typeface="roboto" panose="02000000000000000000" pitchFamily="2" charset="0"/>
            </a:endParaRPr>
          </a:p>
          <a:p>
            <a:pPr algn="l">
              <a:buFont typeface="Arial" panose="020B0604020202020204" pitchFamily="34" charset="0"/>
              <a:buChar char="•"/>
            </a:pPr>
            <a:r>
              <a:rPr lang="en-GB" b="0" i="0" dirty="0">
                <a:solidFill>
                  <a:srgbClr val="343434"/>
                </a:solidFill>
                <a:effectLst/>
                <a:latin typeface="roboto" panose="02000000000000000000" pitchFamily="2" charset="0"/>
              </a:rPr>
              <a:t>Single line output </a:t>
            </a:r>
            <a:r>
              <a:rPr lang="en-GB" b="0" i="0" dirty="0" err="1">
                <a:solidFill>
                  <a:srgbClr val="343434"/>
                </a:solidFill>
                <a:effectLst/>
                <a:latin typeface="roboto" panose="02000000000000000000" pitchFamily="2" charset="0"/>
              </a:rPr>
              <a:t>i.e</a:t>
            </a:r>
            <a:r>
              <a:rPr lang="en-GB" b="0" i="0" dirty="0">
                <a:solidFill>
                  <a:srgbClr val="343434"/>
                </a:solidFill>
                <a:effectLst/>
                <a:latin typeface="roboto" panose="02000000000000000000" pitchFamily="2" charset="0"/>
              </a:rPr>
              <a:t> count of all the possible paths from top left to bottom right of a m x n matrix..</a:t>
            </a:r>
          </a:p>
          <a:p>
            <a:pPr algn="l"/>
            <a:r>
              <a:rPr lang="en-GB" b="1" i="0" dirty="0">
                <a:solidFill>
                  <a:srgbClr val="343434"/>
                </a:solidFill>
                <a:effectLst/>
                <a:latin typeface="roboto" panose="02000000000000000000" pitchFamily="2" charset="0"/>
              </a:rPr>
              <a:t>Constraints:</a:t>
            </a:r>
            <a:endParaRPr lang="en-GB" b="0" i="0" dirty="0">
              <a:solidFill>
                <a:srgbClr val="343434"/>
              </a:solidFill>
              <a:effectLst/>
              <a:latin typeface="roboto" panose="02000000000000000000" pitchFamily="2" charset="0"/>
            </a:endParaRPr>
          </a:p>
          <a:p>
            <a:pPr algn="l">
              <a:buFont typeface="Arial" panose="020B0604020202020204" pitchFamily="34" charset="0"/>
              <a:buChar char="•"/>
            </a:pPr>
            <a:r>
              <a:rPr lang="en-GB" b="0" i="0" dirty="0">
                <a:solidFill>
                  <a:srgbClr val="343434"/>
                </a:solidFill>
                <a:effectLst/>
                <a:latin typeface="roboto" panose="02000000000000000000" pitchFamily="2" charset="0"/>
              </a:rPr>
              <a:t>1&lt;=T&lt;=100</a:t>
            </a:r>
          </a:p>
          <a:p>
            <a:pPr algn="l">
              <a:buFont typeface="Arial" panose="020B0604020202020204" pitchFamily="34" charset="0"/>
              <a:buChar char="•"/>
            </a:pPr>
            <a:r>
              <a:rPr lang="en-GB" b="0" i="0" dirty="0">
                <a:solidFill>
                  <a:srgbClr val="343434"/>
                </a:solidFill>
                <a:effectLst/>
                <a:latin typeface="roboto" panose="02000000000000000000" pitchFamily="2" charset="0"/>
              </a:rPr>
              <a:t>1&lt;=N&lt;=100</a:t>
            </a:r>
          </a:p>
          <a:p>
            <a:pPr algn="l">
              <a:buFont typeface="Arial" panose="020B0604020202020204" pitchFamily="34" charset="0"/>
              <a:buChar char="•"/>
            </a:pPr>
            <a:r>
              <a:rPr lang="en-GB" b="0" i="0" dirty="0">
                <a:solidFill>
                  <a:srgbClr val="343434"/>
                </a:solidFill>
                <a:effectLst/>
                <a:latin typeface="roboto" panose="02000000000000000000" pitchFamily="2" charset="0"/>
              </a:rPr>
              <a:t>1&lt;=M&lt;=100</a:t>
            </a:r>
          </a:p>
          <a:p>
            <a:endParaRPr lang="en-GB" b="0" i="0" dirty="0">
              <a:solidFill>
                <a:srgbClr val="757575"/>
              </a:solidFill>
              <a:effectLst/>
              <a:latin typeface="Muli"/>
            </a:endParaRPr>
          </a:p>
          <a:p>
            <a:endParaRPr lang="en-GB" b="0" i="0" dirty="0">
              <a:solidFill>
                <a:srgbClr val="757575"/>
              </a:solidFill>
              <a:effectLst/>
              <a:latin typeface="Muli"/>
            </a:endParaRPr>
          </a:p>
        </p:txBody>
      </p:sp>
    </p:spTree>
    <p:extLst>
      <p:ext uri="{BB962C8B-B14F-4D97-AF65-F5344CB8AC3E}">
        <p14:creationId xmlns:p14="http://schemas.microsoft.com/office/powerpoint/2010/main" val="15886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21;p7">
            <a:extLst>
              <a:ext uri="{FF2B5EF4-FFF2-40B4-BE49-F238E27FC236}">
                <a16:creationId xmlns:a16="http://schemas.microsoft.com/office/drawing/2014/main" id="{4697967D-378E-44C2-8318-879C6D59945C}"/>
              </a:ext>
            </a:extLst>
          </p:cNvPr>
          <p:cNvSpPr/>
          <p:nvPr/>
        </p:nvSpPr>
        <p:spPr>
          <a:xfrm>
            <a:off x="838080" y="577440"/>
            <a:ext cx="10514520" cy="626400"/>
          </a:xfrm>
          <a:prstGeom prst="rect">
            <a:avLst/>
          </a:prstGeom>
          <a:noFill/>
          <a:ln>
            <a:noFill/>
          </a:ln>
        </p:spPr>
        <p:txBody>
          <a:bodyPr spcFirstLastPara="1" wrap="square" lIns="0" tIns="0" rIns="0" bIns="0" anchor="ctr" anchorCtr="0">
            <a:normAutofit/>
          </a:bodyPr>
          <a:lstStyle/>
          <a:p>
            <a:pPr marL="0" marR="0" lvl="0" indent="0" algn="ctr" rtl="0">
              <a:lnSpc>
                <a:spcPct val="90000"/>
              </a:lnSpc>
              <a:spcBef>
                <a:spcPts val="0"/>
              </a:spcBef>
              <a:spcAft>
                <a:spcPts val="0"/>
              </a:spcAft>
              <a:buNone/>
            </a:pPr>
            <a:r>
              <a:rPr lang="en-US" sz="3000" b="1" dirty="0">
                <a:solidFill>
                  <a:schemeClr val="dk1"/>
                </a:solidFill>
                <a:latin typeface="Calibri"/>
                <a:ea typeface="Calibri"/>
                <a:cs typeface="Calibri"/>
                <a:sym typeface="Calibri"/>
              </a:rPr>
              <a:t>ARRAY MANIPUATION</a:t>
            </a:r>
            <a:endParaRPr lang="en-US" dirty="0"/>
          </a:p>
        </p:txBody>
      </p:sp>
      <p:cxnSp>
        <p:nvCxnSpPr>
          <p:cNvPr id="3" name="Google Shape;222;p7">
            <a:extLst>
              <a:ext uri="{FF2B5EF4-FFF2-40B4-BE49-F238E27FC236}">
                <a16:creationId xmlns:a16="http://schemas.microsoft.com/office/drawing/2014/main" id="{6FD1900C-EE5E-45C6-98B5-C5EC49D86398}"/>
              </a:ext>
            </a:extLst>
          </p:cNvPr>
          <p:cNvCxnSpPr/>
          <p:nvPr/>
        </p:nvCxnSpPr>
        <p:spPr>
          <a:xfrm>
            <a:off x="838200" y="1186774"/>
            <a:ext cx="9964918" cy="17066"/>
          </a:xfrm>
          <a:prstGeom prst="straightConnector1">
            <a:avLst/>
          </a:prstGeom>
          <a:noFill/>
          <a:ln w="25400" cap="flat" cmpd="sng">
            <a:solidFill>
              <a:schemeClr val="dk1"/>
            </a:solidFill>
            <a:prstDash val="solid"/>
            <a:round/>
            <a:headEnd type="none" w="sm" len="sm"/>
            <a:tailEnd type="none" w="sm" len="sm"/>
          </a:ln>
        </p:spPr>
      </p:cxnSp>
      <p:pic>
        <p:nvPicPr>
          <p:cNvPr id="4" name="Picture 3" descr="A close up of a logo&#10;&#10;Description automatically generated">
            <a:extLst>
              <a:ext uri="{FF2B5EF4-FFF2-40B4-BE49-F238E27FC236}">
                <a16:creationId xmlns:a16="http://schemas.microsoft.com/office/drawing/2014/main" id="{94963FD5-4328-42C4-9855-1CC6EF995B7A}"/>
              </a:ext>
            </a:extLst>
          </p:cNvPr>
          <p:cNvPicPr>
            <a:picLocks noChangeAspect="1"/>
          </p:cNvPicPr>
          <p:nvPr/>
        </p:nvPicPr>
        <p:blipFill>
          <a:blip r:embed="rId2"/>
          <a:stretch>
            <a:fillRect/>
          </a:stretch>
        </p:blipFill>
        <p:spPr>
          <a:xfrm>
            <a:off x="10858312" y="190184"/>
            <a:ext cx="1095401" cy="416380"/>
          </a:xfrm>
          <a:prstGeom prst="rect">
            <a:avLst/>
          </a:prstGeom>
        </p:spPr>
      </p:pic>
      <p:sp>
        <p:nvSpPr>
          <p:cNvPr id="5" name="TextBox 4">
            <a:extLst>
              <a:ext uri="{FF2B5EF4-FFF2-40B4-BE49-F238E27FC236}">
                <a16:creationId xmlns:a16="http://schemas.microsoft.com/office/drawing/2014/main" id="{C379A146-7D07-433B-B082-D8FA80C8C90C}"/>
              </a:ext>
            </a:extLst>
          </p:cNvPr>
          <p:cNvSpPr txBox="1"/>
          <p:nvPr/>
        </p:nvSpPr>
        <p:spPr>
          <a:xfrm>
            <a:off x="492369" y="1309975"/>
            <a:ext cx="11242431" cy="5447645"/>
          </a:xfrm>
          <a:prstGeom prst="rect">
            <a:avLst/>
          </a:prstGeom>
          <a:noFill/>
        </p:spPr>
        <p:txBody>
          <a:bodyPr wrap="square" rtlCol="0">
            <a:spAutoFit/>
          </a:bodyPr>
          <a:lstStyle/>
          <a:p>
            <a:r>
              <a:rPr lang="en-GB" sz="2000" b="1" i="0" u="sng" dirty="0">
                <a:effectLst/>
                <a:latin typeface="Muli"/>
              </a:rPr>
              <a:t>Problem Statement 4 :</a:t>
            </a:r>
          </a:p>
          <a:p>
            <a:endParaRPr lang="en-GB" b="1" dirty="0">
              <a:latin typeface="Muli"/>
            </a:endParaRPr>
          </a:p>
          <a:p>
            <a:pPr algn="just"/>
            <a:r>
              <a:rPr lang="en-GB" b="0" i="0" dirty="0">
                <a:effectLst/>
                <a:latin typeface="roboto" panose="02000000000000000000" pitchFamily="2" charset="0"/>
              </a:rPr>
              <a:t>Juan </a:t>
            </a:r>
            <a:r>
              <a:rPr lang="en-GB" b="0" i="0" dirty="0" err="1">
                <a:effectLst/>
                <a:latin typeface="roboto" panose="02000000000000000000" pitchFamily="2" charset="0"/>
              </a:rPr>
              <a:t>Marquinho</a:t>
            </a:r>
            <a:r>
              <a:rPr lang="en-GB" b="0" i="0" dirty="0">
                <a:effectLst/>
                <a:latin typeface="roboto" panose="02000000000000000000" pitchFamily="2" charset="0"/>
              </a:rPr>
              <a:t> is a geologist and he needs to count rock samples in order to send it to a chemical laboratory. He has a problem: The laboratory only accepts rock samples by a range of its size in ppm (parts per million).</a:t>
            </a:r>
          </a:p>
          <a:p>
            <a:pPr algn="l"/>
            <a:r>
              <a:rPr lang="en-GB" b="0" i="0" dirty="0">
                <a:effectLst/>
                <a:latin typeface="roboto" panose="02000000000000000000" pitchFamily="2" charset="0"/>
              </a:rPr>
              <a:t>Juan </a:t>
            </a:r>
            <a:r>
              <a:rPr lang="en-GB" b="0" i="0" dirty="0" err="1">
                <a:effectLst/>
                <a:latin typeface="roboto" panose="02000000000000000000" pitchFamily="2" charset="0"/>
              </a:rPr>
              <a:t>Marquinho</a:t>
            </a:r>
            <a:r>
              <a:rPr lang="en-GB" b="0" i="0" dirty="0">
                <a:effectLst/>
                <a:latin typeface="roboto" panose="02000000000000000000" pitchFamily="2" charset="0"/>
              </a:rPr>
              <a:t> receives the rock samples one by one and he classifies the rock samples according to the range of the laboratory. This process is very hard because the number of rock samples may be in millions.</a:t>
            </a:r>
          </a:p>
          <a:p>
            <a:pPr algn="l"/>
            <a:r>
              <a:rPr lang="en-GB" b="0" i="0" dirty="0">
                <a:effectLst/>
                <a:latin typeface="roboto" panose="02000000000000000000" pitchFamily="2" charset="0"/>
              </a:rPr>
              <a:t>Juan </a:t>
            </a:r>
            <a:r>
              <a:rPr lang="en-GB" b="0" i="0" dirty="0" err="1">
                <a:effectLst/>
                <a:latin typeface="roboto" panose="02000000000000000000" pitchFamily="2" charset="0"/>
              </a:rPr>
              <a:t>Marquinho</a:t>
            </a:r>
            <a:r>
              <a:rPr lang="en-GB" b="0" i="0" dirty="0">
                <a:effectLst/>
                <a:latin typeface="roboto" panose="02000000000000000000" pitchFamily="2" charset="0"/>
              </a:rPr>
              <a:t> needs your help, your task is to develop a program to get the number of rocks in each of the ranges accepted by the laboratory.</a:t>
            </a:r>
          </a:p>
          <a:p>
            <a:pPr algn="l"/>
            <a:r>
              <a:rPr lang="en-GB" b="1" i="0" dirty="0">
                <a:effectLst/>
                <a:latin typeface="roboto" panose="02000000000000000000" pitchFamily="2" charset="0"/>
              </a:rPr>
              <a:t>Input Format: </a:t>
            </a:r>
            <a:r>
              <a:rPr lang="en-GB" b="0" i="0" dirty="0">
                <a:effectLst/>
                <a:latin typeface="roboto" panose="02000000000000000000" pitchFamily="2" charset="0"/>
              </a:rPr>
              <a:t>An positive integer S (the number of rock samples) separated by a blank space, and a positive integer R (the number of ranges of the laboratory); A list of the sizes of S samples (in ppm), as positive integers separated by space R lines where the </a:t>
            </a:r>
            <a:r>
              <a:rPr lang="en-GB" b="0" i="0" dirty="0" err="1">
                <a:effectLst/>
                <a:latin typeface="roboto" panose="02000000000000000000" pitchFamily="2" charset="0"/>
              </a:rPr>
              <a:t>ith</a:t>
            </a:r>
            <a:r>
              <a:rPr lang="en-GB" b="0" i="0" dirty="0">
                <a:effectLst/>
                <a:latin typeface="roboto" panose="02000000000000000000" pitchFamily="2" charset="0"/>
              </a:rPr>
              <a:t> line containing two positive integers, space separated, indicating the minimum size and maximum size respectively of the </a:t>
            </a:r>
            <a:r>
              <a:rPr lang="en-GB" b="0" i="0" dirty="0" err="1">
                <a:effectLst/>
                <a:latin typeface="roboto" panose="02000000000000000000" pitchFamily="2" charset="0"/>
              </a:rPr>
              <a:t>ith</a:t>
            </a:r>
            <a:r>
              <a:rPr lang="en-GB" b="0" i="0" dirty="0">
                <a:effectLst/>
                <a:latin typeface="roboto" panose="02000000000000000000" pitchFamily="2" charset="0"/>
              </a:rPr>
              <a:t> range.</a:t>
            </a:r>
          </a:p>
          <a:p>
            <a:pPr algn="l"/>
            <a:r>
              <a:rPr lang="en-GB" b="1" i="0" dirty="0">
                <a:effectLst/>
                <a:latin typeface="roboto" panose="02000000000000000000" pitchFamily="2" charset="0"/>
              </a:rPr>
              <a:t>Output Format: </a:t>
            </a:r>
            <a:r>
              <a:rPr lang="en-GB" b="0" i="0" dirty="0">
                <a:effectLst/>
                <a:latin typeface="roboto" panose="02000000000000000000" pitchFamily="2" charset="0"/>
              </a:rPr>
              <a:t>R lines where the </a:t>
            </a:r>
            <a:r>
              <a:rPr lang="en-GB" b="0" i="0" dirty="0" err="1">
                <a:effectLst/>
                <a:latin typeface="roboto" panose="02000000000000000000" pitchFamily="2" charset="0"/>
              </a:rPr>
              <a:t>ith</a:t>
            </a:r>
            <a:r>
              <a:rPr lang="en-GB" b="0" i="0" dirty="0">
                <a:effectLst/>
                <a:latin typeface="roboto" panose="02000000000000000000" pitchFamily="2" charset="0"/>
              </a:rPr>
              <a:t> line contains a single non-negative integer indicating the number of the samples which lie in the </a:t>
            </a:r>
            <a:r>
              <a:rPr lang="en-GB" b="0" i="0" dirty="0" err="1">
                <a:effectLst/>
                <a:latin typeface="roboto" panose="02000000000000000000" pitchFamily="2" charset="0"/>
              </a:rPr>
              <a:t>ith</a:t>
            </a:r>
            <a:r>
              <a:rPr lang="en-GB" b="0" i="0" dirty="0">
                <a:effectLst/>
                <a:latin typeface="roboto" panose="02000000000000000000" pitchFamily="2" charset="0"/>
              </a:rPr>
              <a:t> range.</a:t>
            </a:r>
          </a:p>
          <a:p>
            <a:pPr algn="l"/>
            <a:r>
              <a:rPr lang="en-GB" b="1" i="0" dirty="0">
                <a:effectLst/>
                <a:latin typeface="roboto" panose="02000000000000000000" pitchFamily="2" charset="0"/>
              </a:rPr>
              <a:t>Constraints:</a:t>
            </a:r>
            <a:endParaRPr lang="en-GB" b="0" i="0" dirty="0">
              <a:effectLst/>
              <a:latin typeface="roboto" panose="02000000000000000000" pitchFamily="2" charset="0"/>
            </a:endParaRPr>
          </a:p>
          <a:p>
            <a:pPr algn="l">
              <a:buFont typeface="Arial" panose="020B0604020202020204" pitchFamily="34" charset="0"/>
              <a:buChar char="•"/>
            </a:pPr>
            <a:r>
              <a:rPr lang="en-GB" b="0" i="0" dirty="0">
                <a:effectLst/>
                <a:latin typeface="roboto" panose="02000000000000000000" pitchFamily="2" charset="0"/>
              </a:rPr>
              <a:t>10 &lt;= S &lt;= 10000</a:t>
            </a:r>
          </a:p>
          <a:p>
            <a:pPr algn="l">
              <a:buFont typeface="Arial" panose="020B0604020202020204" pitchFamily="34" charset="0"/>
              <a:buChar char="•"/>
            </a:pPr>
            <a:r>
              <a:rPr lang="en-GB" b="0" i="0" dirty="0">
                <a:effectLst/>
                <a:latin typeface="roboto" panose="02000000000000000000" pitchFamily="2" charset="0"/>
              </a:rPr>
              <a:t>1 &lt;= R &lt;= 1000000</a:t>
            </a:r>
          </a:p>
          <a:p>
            <a:pPr algn="l">
              <a:buFont typeface="Arial" panose="020B0604020202020204" pitchFamily="34" charset="0"/>
              <a:buChar char="•"/>
            </a:pPr>
            <a:r>
              <a:rPr lang="en-GB" b="0" i="0" dirty="0">
                <a:effectLst/>
                <a:latin typeface="roboto" panose="02000000000000000000" pitchFamily="2" charset="0"/>
              </a:rPr>
              <a:t>1&lt;=size of Sample &lt;= 1000</a:t>
            </a:r>
          </a:p>
        </p:txBody>
      </p:sp>
    </p:spTree>
    <p:extLst>
      <p:ext uri="{BB962C8B-B14F-4D97-AF65-F5344CB8AC3E}">
        <p14:creationId xmlns:p14="http://schemas.microsoft.com/office/powerpoint/2010/main" val="1076525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21;p7">
            <a:extLst>
              <a:ext uri="{FF2B5EF4-FFF2-40B4-BE49-F238E27FC236}">
                <a16:creationId xmlns:a16="http://schemas.microsoft.com/office/drawing/2014/main" id="{4697967D-378E-44C2-8318-879C6D59945C}"/>
              </a:ext>
            </a:extLst>
          </p:cNvPr>
          <p:cNvSpPr/>
          <p:nvPr/>
        </p:nvSpPr>
        <p:spPr>
          <a:xfrm>
            <a:off x="838080" y="577440"/>
            <a:ext cx="10514520" cy="626400"/>
          </a:xfrm>
          <a:prstGeom prst="rect">
            <a:avLst/>
          </a:prstGeom>
          <a:noFill/>
          <a:ln>
            <a:noFill/>
          </a:ln>
        </p:spPr>
        <p:txBody>
          <a:bodyPr spcFirstLastPara="1" wrap="square" lIns="0" tIns="0" rIns="0" bIns="0" anchor="ctr" anchorCtr="0">
            <a:normAutofit/>
          </a:bodyPr>
          <a:lstStyle/>
          <a:p>
            <a:pPr marL="0" marR="0" lvl="0" indent="0" algn="ctr" rtl="0">
              <a:lnSpc>
                <a:spcPct val="90000"/>
              </a:lnSpc>
              <a:spcBef>
                <a:spcPts val="0"/>
              </a:spcBef>
              <a:spcAft>
                <a:spcPts val="0"/>
              </a:spcAft>
              <a:buNone/>
            </a:pPr>
            <a:r>
              <a:rPr lang="en-US" sz="3000" b="1" dirty="0">
                <a:solidFill>
                  <a:schemeClr val="dk1"/>
                </a:solidFill>
                <a:latin typeface="Calibri"/>
                <a:ea typeface="Calibri"/>
                <a:cs typeface="Calibri"/>
                <a:sym typeface="Calibri"/>
              </a:rPr>
              <a:t>ARRAY MANIPUATION</a:t>
            </a:r>
            <a:endParaRPr lang="en-US" dirty="0"/>
          </a:p>
        </p:txBody>
      </p:sp>
      <p:cxnSp>
        <p:nvCxnSpPr>
          <p:cNvPr id="3" name="Google Shape;222;p7">
            <a:extLst>
              <a:ext uri="{FF2B5EF4-FFF2-40B4-BE49-F238E27FC236}">
                <a16:creationId xmlns:a16="http://schemas.microsoft.com/office/drawing/2014/main" id="{6FD1900C-EE5E-45C6-98B5-C5EC49D86398}"/>
              </a:ext>
            </a:extLst>
          </p:cNvPr>
          <p:cNvCxnSpPr/>
          <p:nvPr/>
        </p:nvCxnSpPr>
        <p:spPr>
          <a:xfrm>
            <a:off x="838200" y="1186774"/>
            <a:ext cx="9964918" cy="17066"/>
          </a:xfrm>
          <a:prstGeom prst="straightConnector1">
            <a:avLst/>
          </a:prstGeom>
          <a:noFill/>
          <a:ln w="25400" cap="flat" cmpd="sng">
            <a:solidFill>
              <a:schemeClr val="dk1"/>
            </a:solidFill>
            <a:prstDash val="solid"/>
            <a:round/>
            <a:headEnd type="none" w="sm" len="sm"/>
            <a:tailEnd type="none" w="sm" len="sm"/>
          </a:ln>
        </p:spPr>
      </p:cxnSp>
      <p:pic>
        <p:nvPicPr>
          <p:cNvPr id="4" name="Picture 3" descr="A close up of a logo&#10;&#10;Description automatically generated">
            <a:extLst>
              <a:ext uri="{FF2B5EF4-FFF2-40B4-BE49-F238E27FC236}">
                <a16:creationId xmlns:a16="http://schemas.microsoft.com/office/drawing/2014/main" id="{94963FD5-4328-42C4-9855-1CC6EF995B7A}"/>
              </a:ext>
            </a:extLst>
          </p:cNvPr>
          <p:cNvPicPr>
            <a:picLocks noChangeAspect="1"/>
          </p:cNvPicPr>
          <p:nvPr/>
        </p:nvPicPr>
        <p:blipFill>
          <a:blip r:embed="rId2"/>
          <a:stretch>
            <a:fillRect/>
          </a:stretch>
        </p:blipFill>
        <p:spPr>
          <a:xfrm>
            <a:off x="10858312" y="190184"/>
            <a:ext cx="1095401" cy="416380"/>
          </a:xfrm>
          <a:prstGeom prst="rect">
            <a:avLst/>
          </a:prstGeom>
        </p:spPr>
      </p:pic>
      <p:sp>
        <p:nvSpPr>
          <p:cNvPr id="7" name="TextBox 6">
            <a:extLst>
              <a:ext uri="{FF2B5EF4-FFF2-40B4-BE49-F238E27FC236}">
                <a16:creationId xmlns:a16="http://schemas.microsoft.com/office/drawing/2014/main" id="{C6019161-CCFF-4794-97AF-00AC263BA7EE}"/>
              </a:ext>
            </a:extLst>
          </p:cNvPr>
          <p:cNvSpPr txBox="1"/>
          <p:nvPr/>
        </p:nvSpPr>
        <p:spPr>
          <a:xfrm>
            <a:off x="288718" y="1150134"/>
            <a:ext cx="11903282" cy="5909310"/>
          </a:xfrm>
          <a:prstGeom prst="rect">
            <a:avLst/>
          </a:prstGeom>
          <a:noFill/>
        </p:spPr>
        <p:txBody>
          <a:bodyPr wrap="square">
            <a:spAutoFit/>
          </a:bodyPr>
          <a:lstStyle/>
          <a:p>
            <a:pPr algn="l"/>
            <a:r>
              <a:rPr lang="en-GB" b="1" i="0" dirty="0">
                <a:solidFill>
                  <a:srgbClr val="343434"/>
                </a:solidFill>
                <a:effectLst/>
                <a:latin typeface="roboto" panose="02000000000000000000" pitchFamily="2" charset="0"/>
              </a:rPr>
              <a:t>Example 1</a:t>
            </a:r>
            <a:endParaRPr lang="en-GB" b="0" i="0" dirty="0">
              <a:solidFill>
                <a:srgbClr val="343434"/>
              </a:solidFill>
              <a:effectLst/>
              <a:latin typeface="roboto" panose="02000000000000000000" pitchFamily="2" charset="0"/>
            </a:endParaRPr>
          </a:p>
          <a:p>
            <a:pPr algn="l"/>
            <a:r>
              <a:rPr lang="en-GB" b="0" i="0" dirty="0">
                <a:solidFill>
                  <a:srgbClr val="343434"/>
                </a:solidFill>
                <a:effectLst/>
                <a:latin typeface="roboto" panose="02000000000000000000" pitchFamily="2" charset="0"/>
              </a:rPr>
              <a:t>Input: 10 2</a:t>
            </a:r>
          </a:p>
          <a:p>
            <a:pPr algn="l"/>
            <a:r>
              <a:rPr lang="en-GB" b="0" i="0" dirty="0">
                <a:solidFill>
                  <a:srgbClr val="343434"/>
                </a:solidFill>
                <a:effectLst/>
                <a:latin typeface="roboto" panose="02000000000000000000" pitchFamily="2" charset="0"/>
              </a:rPr>
              <a:t>345 604 321 433 704 470 808 718 517 811</a:t>
            </a:r>
          </a:p>
          <a:p>
            <a:pPr algn="l"/>
            <a:r>
              <a:rPr lang="en-GB" b="0" i="0" dirty="0">
                <a:solidFill>
                  <a:srgbClr val="343434"/>
                </a:solidFill>
                <a:effectLst/>
                <a:latin typeface="roboto" panose="02000000000000000000" pitchFamily="2" charset="0"/>
              </a:rPr>
              <a:t>300 350</a:t>
            </a:r>
          </a:p>
          <a:p>
            <a:pPr algn="l"/>
            <a:r>
              <a:rPr lang="en-GB" b="0" i="0" dirty="0">
                <a:solidFill>
                  <a:srgbClr val="343434"/>
                </a:solidFill>
                <a:effectLst/>
                <a:latin typeface="roboto" panose="02000000000000000000" pitchFamily="2" charset="0"/>
              </a:rPr>
              <a:t>400 700</a:t>
            </a:r>
          </a:p>
          <a:p>
            <a:pPr algn="l"/>
            <a:r>
              <a:rPr lang="en-GB" b="1" i="0" dirty="0">
                <a:solidFill>
                  <a:srgbClr val="343434"/>
                </a:solidFill>
                <a:effectLst/>
                <a:latin typeface="roboto" panose="02000000000000000000" pitchFamily="2" charset="0"/>
              </a:rPr>
              <a:t>Output</a:t>
            </a:r>
            <a:r>
              <a:rPr lang="en-GB" b="0" i="0" dirty="0">
                <a:solidFill>
                  <a:srgbClr val="343434"/>
                </a:solidFill>
                <a:effectLst/>
                <a:latin typeface="roboto" panose="02000000000000000000" pitchFamily="2" charset="0"/>
              </a:rPr>
              <a:t>: 2 4</a:t>
            </a:r>
          </a:p>
          <a:p>
            <a:pPr algn="l"/>
            <a:r>
              <a:rPr lang="en-GB" b="1" i="0" dirty="0">
                <a:solidFill>
                  <a:srgbClr val="343434"/>
                </a:solidFill>
                <a:effectLst/>
                <a:latin typeface="roboto" panose="02000000000000000000" pitchFamily="2" charset="0"/>
              </a:rPr>
              <a:t>Explanation:</a:t>
            </a:r>
            <a:endParaRPr lang="en-GB" b="0" i="0" dirty="0">
              <a:solidFill>
                <a:srgbClr val="343434"/>
              </a:solidFill>
              <a:effectLst/>
              <a:latin typeface="roboto" panose="02000000000000000000" pitchFamily="2" charset="0"/>
            </a:endParaRPr>
          </a:p>
          <a:p>
            <a:pPr algn="l"/>
            <a:r>
              <a:rPr lang="en-GB" b="0" i="0" dirty="0">
                <a:solidFill>
                  <a:srgbClr val="343434"/>
                </a:solidFill>
                <a:effectLst/>
                <a:latin typeface="roboto" panose="02000000000000000000" pitchFamily="2" charset="0"/>
              </a:rPr>
              <a:t>There are 10 samples (S) and 2 ranges ( R ). The samples are 345, 604,811. The ranges are 300-350 and 400-700. There are 2 samples in the first range (345 and 321) and 4 samples in the second range (604, 433, 470, 517). Hence the two lines of the output are 2 and 4</a:t>
            </a:r>
          </a:p>
          <a:p>
            <a:pPr algn="l"/>
            <a:r>
              <a:rPr lang="en-GB" b="1" i="0" dirty="0">
                <a:solidFill>
                  <a:srgbClr val="343434"/>
                </a:solidFill>
                <a:effectLst/>
                <a:latin typeface="roboto" panose="02000000000000000000" pitchFamily="2" charset="0"/>
              </a:rPr>
              <a:t>Example 2</a:t>
            </a:r>
            <a:endParaRPr lang="en-GB" b="0" i="0" dirty="0">
              <a:solidFill>
                <a:srgbClr val="343434"/>
              </a:solidFill>
              <a:effectLst/>
              <a:latin typeface="roboto" panose="02000000000000000000" pitchFamily="2" charset="0"/>
            </a:endParaRPr>
          </a:p>
          <a:p>
            <a:pPr algn="l"/>
            <a:r>
              <a:rPr lang="en-GB" b="0" i="0" dirty="0">
                <a:solidFill>
                  <a:srgbClr val="343434"/>
                </a:solidFill>
                <a:effectLst/>
                <a:latin typeface="roboto" panose="02000000000000000000" pitchFamily="2" charset="0"/>
              </a:rPr>
              <a:t>Input: 20 3</a:t>
            </a:r>
          </a:p>
          <a:p>
            <a:pPr algn="l"/>
            <a:r>
              <a:rPr lang="en-GB" b="0" i="0" dirty="0">
                <a:solidFill>
                  <a:srgbClr val="343434"/>
                </a:solidFill>
                <a:effectLst/>
                <a:latin typeface="roboto" panose="02000000000000000000" pitchFamily="2" charset="0"/>
              </a:rPr>
              <a:t>921 107 270 631 926 543 589 520 595 93 873 424 759 537 458 614 725 842 575 195</a:t>
            </a:r>
          </a:p>
          <a:p>
            <a:pPr algn="l"/>
            <a:r>
              <a:rPr lang="en-GB" b="0" i="0" dirty="0">
                <a:solidFill>
                  <a:srgbClr val="343434"/>
                </a:solidFill>
                <a:effectLst/>
                <a:latin typeface="roboto" panose="02000000000000000000" pitchFamily="2" charset="0"/>
              </a:rPr>
              <a:t>1 100</a:t>
            </a:r>
          </a:p>
          <a:p>
            <a:pPr algn="l"/>
            <a:r>
              <a:rPr lang="en-GB" b="0" i="0" dirty="0">
                <a:solidFill>
                  <a:srgbClr val="343434"/>
                </a:solidFill>
                <a:effectLst/>
                <a:latin typeface="roboto" panose="02000000000000000000" pitchFamily="2" charset="0"/>
              </a:rPr>
              <a:t>50 600</a:t>
            </a:r>
          </a:p>
          <a:p>
            <a:pPr algn="l"/>
            <a:r>
              <a:rPr lang="en-GB" b="0" i="0" dirty="0">
                <a:solidFill>
                  <a:srgbClr val="343434"/>
                </a:solidFill>
                <a:effectLst/>
                <a:latin typeface="roboto" panose="02000000000000000000" pitchFamily="2" charset="0"/>
              </a:rPr>
              <a:t>1 1000</a:t>
            </a:r>
          </a:p>
          <a:p>
            <a:pPr algn="l"/>
            <a:r>
              <a:rPr lang="en-GB" b="1" i="0" dirty="0">
                <a:solidFill>
                  <a:srgbClr val="343434"/>
                </a:solidFill>
                <a:effectLst/>
                <a:latin typeface="roboto" panose="02000000000000000000" pitchFamily="2" charset="0"/>
              </a:rPr>
              <a:t>Output</a:t>
            </a:r>
            <a:r>
              <a:rPr lang="en-GB" b="0" i="0" dirty="0">
                <a:solidFill>
                  <a:srgbClr val="343434"/>
                </a:solidFill>
                <a:effectLst/>
                <a:latin typeface="roboto" panose="02000000000000000000" pitchFamily="2" charset="0"/>
              </a:rPr>
              <a:t>: 1 12 20</a:t>
            </a:r>
          </a:p>
          <a:p>
            <a:pPr algn="l"/>
            <a:r>
              <a:rPr lang="en-GB" b="1" i="0" dirty="0">
                <a:solidFill>
                  <a:srgbClr val="343434"/>
                </a:solidFill>
                <a:effectLst/>
                <a:latin typeface="roboto" panose="02000000000000000000" pitchFamily="2" charset="0"/>
              </a:rPr>
              <a:t>Explanation:</a:t>
            </a:r>
            <a:endParaRPr lang="en-GB" b="0" i="0" dirty="0">
              <a:solidFill>
                <a:srgbClr val="343434"/>
              </a:solidFill>
              <a:effectLst/>
              <a:latin typeface="roboto" panose="02000000000000000000" pitchFamily="2" charset="0"/>
            </a:endParaRPr>
          </a:p>
          <a:p>
            <a:pPr algn="l"/>
            <a:r>
              <a:rPr lang="en-GB" b="0" i="0" dirty="0">
                <a:solidFill>
                  <a:srgbClr val="343434"/>
                </a:solidFill>
                <a:effectLst/>
                <a:latin typeface="roboto" panose="02000000000000000000" pitchFamily="2" charset="0"/>
              </a:rPr>
              <a:t>There are 20 samples and 3 ranges. The samples are 921, 107 195. The ranges are 1-100, 50-600 and 1-1000. Note that the ranges are overlapping. The number of samples in each of the three ranges are 1, 12 and 20 respectively. Hence the three lines of the output are 1, 12 and 20.</a:t>
            </a:r>
          </a:p>
        </p:txBody>
      </p:sp>
    </p:spTree>
    <p:extLst>
      <p:ext uri="{BB962C8B-B14F-4D97-AF65-F5344CB8AC3E}">
        <p14:creationId xmlns:p14="http://schemas.microsoft.com/office/powerpoint/2010/main" val="2614014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21;p7">
            <a:extLst>
              <a:ext uri="{FF2B5EF4-FFF2-40B4-BE49-F238E27FC236}">
                <a16:creationId xmlns:a16="http://schemas.microsoft.com/office/drawing/2014/main" id="{4697967D-378E-44C2-8318-879C6D59945C}"/>
              </a:ext>
            </a:extLst>
          </p:cNvPr>
          <p:cNvSpPr/>
          <p:nvPr/>
        </p:nvSpPr>
        <p:spPr>
          <a:xfrm>
            <a:off x="838080" y="577440"/>
            <a:ext cx="10514520" cy="626400"/>
          </a:xfrm>
          <a:prstGeom prst="rect">
            <a:avLst/>
          </a:prstGeom>
          <a:noFill/>
          <a:ln>
            <a:noFill/>
          </a:ln>
        </p:spPr>
        <p:txBody>
          <a:bodyPr spcFirstLastPara="1" wrap="square" lIns="0" tIns="0" rIns="0" bIns="0" anchor="ctr" anchorCtr="0">
            <a:normAutofit/>
          </a:bodyPr>
          <a:lstStyle/>
          <a:p>
            <a:pPr marL="0" marR="0" lvl="0" indent="0" algn="ctr" rtl="0">
              <a:lnSpc>
                <a:spcPct val="90000"/>
              </a:lnSpc>
              <a:spcBef>
                <a:spcPts val="0"/>
              </a:spcBef>
              <a:spcAft>
                <a:spcPts val="0"/>
              </a:spcAft>
              <a:buNone/>
            </a:pPr>
            <a:r>
              <a:rPr lang="en-US" sz="3000" b="1" dirty="0">
                <a:solidFill>
                  <a:schemeClr val="dk1"/>
                </a:solidFill>
                <a:latin typeface="Calibri"/>
                <a:ea typeface="Calibri"/>
                <a:cs typeface="Calibri"/>
                <a:sym typeface="Calibri"/>
              </a:rPr>
              <a:t>ARRAY MANIPUATION</a:t>
            </a:r>
            <a:endParaRPr lang="en-US" dirty="0"/>
          </a:p>
        </p:txBody>
      </p:sp>
      <p:cxnSp>
        <p:nvCxnSpPr>
          <p:cNvPr id="3" name="Google Shape;222;p7">
            <a:extLst>
              <a:ext uri="{FF2B5EF4-FFF2-40B4-BE49-F238E27FC236}">
                <a16:creationId xmlns:a16="http://schemas.microsoft.com/office/drawing/2014/main" id="{6FD1900C-EE5E-45C6-98B5-C5EC49D86398}"/>
              </a:ext>
            </a:extLst>
          </p:cNvPr>
          <p:cNvCxnSpPr/>
          <p:nvPr/>
        </p:nvCxnSpPr>
        <p:spPr>
          <a:xfrm>
            <a:off x="838200" y="1186774"/>
            <a:ext cx="9964918" cy="17066"/>
          </a:xfrm>
          <a:prstGeom prst="straightConnector1">
            <a:avLst/>
          </a:prstGeom>
          <a:noFill/>
          <a:ln w="25400" cap="flat" cmpd="sng">
            <a:solidFill>
              <a:schemeClr val="dk1"/>
            </a:solidFill>
            <a:prstDash val="solid"/>
            <a:round/>
            <a:headEnd type="none" w="sm" len="sm"/>
            <a:tailEnd type="none" w="sm" len="sm"/>
          </a:ln>
        </p:spPr>
      </p:cxnSp>
      <p:pic>
        <p:nvPicPr>
          <p:cNvPr id="4" name="Picture 3" descr="A close up of a logo&#10;&#10;Description automatically generated">
            <a:extLst>
              <a:ext uri="{FF2B5EF4-FFF2-40B4-BE49-F238E27FC236}">
                <a16:creationId xmlns:a16="http://schemas.microsoft.com/office/drawing/2014/main" id="{94963FD5-4328-42C4-9855-1CC6EF995B7A}"/>
              </a:ext>
            </a:extLst>
          </p:cNvPr>
          <p:cNvPicPr>
            <a:picLocks noChangeAspect="1"/>
          </p:cNvPicPr>
          <p:nvPr/>
        </p:nvPicPr>
        <p:blipFill>
          <a:blip r:embed="rId2"/>
          <a:stretch>
            <a:fillRect/>
          </a:stretch>
        </p:blipFill>
        <p:spPr>
          <a:xfrm>
            <a:off x="10858312" y="190184"/>
            <a:ext cx="1095401" cy="416380"/>
          </a:xfrm>
          <a:prstGeom prst="rect">
            <a:avLst/>
          </a:prstGeom>
        </p:spPr>
      </p:pic>
      <p:sp>
        <p:nvSpPr>
          <p:cNvPr id="7" name="TextBox 6">
            <a:extLst>
              <a:ext uri="{FF2B5EF4-FFF2-40B4-BE49-F238E27FC236}">
                <a16:creationId xmlns:a16="http://schemas.microsoft.com/office/drawing/2014/main" id="{81CBAE67-6F00-4FAB-8039-10A4ED9AB66B}"/>
              </a:ext>
            </a:extLst>
          </p:cNvPr>
          <p:cNvSpPr txBox="1"/>
          <p:nvPr/>
        </p:nvSpPr>
        <p:spPr>
          <a:xfrm>
            <a:off x="602974" y="1244201"/>
            <a:ext cx="10986052" cy="4524315"/>
          </a:xfrm>
          <a:prstGeom prst="rect">
            <a:avLst/>
          </a:prstGeom>
          <a:noFill/>
        </p:spPr>
        <p:txBody>
          <a:bodyPr wrap="square">
            <a:spAutoFit/>
          </a:bodyPr>
          <a:lstStyle/>
          <a:p>
            <a:r>
              <a:rPr lang="en-GB" b="1" i="0" u="sng" dirty="0">
                <a:solidFill>
                  <a:srgbClr val="343434"/>
                </a:solidFill>
                <a:effectLst/>
                <a:latin typeface="roboto" panose="02000000000000000000" pitchFamily="2" charset="0"/>
              </a:rPr>
              <a:t>Problem Statement No. 5</a:t>
            </a:r>
          </a:p>
          <a:p>
            <a:endParaRPr lang="en-GB" b="1" i="0" u="sng" dirty="0">
              <a:solidFill>
                <a:srgbClr val="343434"/>
              </a:solidFill>
              <a:effectLst/>
              <a:latin typeface="roboto" panose="02000000000000000000" pitchFamily="2" charset="0"/>
            </a:endParaRPr>
          </a:p>
          <a:p>
            <a:r>
              <a:rPr lang="en-GB" b="0" i="0" dirty="0">
                <a:solidFill>
                  <a:srgbClr val="343434"/>
                </a:solidFill>
                <a:effectLst/>
                <a:latin typeface="roboto" panose="02000000000000000000" pitchFamily="2" charset="0"/>
              </a:rPr>
              <a:t>Some prime numbers can be expressed as a sum of other consecutive prime numbers.</a:t>
            </a:r>
          </a:p>
          <a:p>
            <a:pPr>
              <a:buFont typeface="Arial" panose="020B0604020202020204" pitchFamily="34" charset="0"/>
              <a:buChar char="•"/>
            </a:pPr>
            <a:r>
              <a:rPr lang="en-GB" b="1" i="0" dirty="0">
                <a:solidFill>
                  <a:srgbClr val="343434"/>
                </a:solidFill>
                <a:effectLst/>
                <a:latin typeface="roboto" panose="02000000000000000000" pitchFamily="2" charset="0"/>
              </a:rPr>
              <a:t>For example</a:t>
            </a:r>
            <a:br>
              <a:rPr lang="en-GB" b="0" i="0" dirty="0">
                <a:solidFill>
                  <a:srgbClr val="343434"/>
                </a:solidFill>
                <a:effectLst/>
                <a:latin typeface="roboto" panose="02000000000000000000" pitchFamily="2" charset="0"/>
              </a:rPr>
            </a:br>
            <a:endParaRPr lang="en-GB" b="0" i="0" dirty="0">
              <a:solidFill>
                <a:srgbClr val="343434"/>
              </a:solidFill>
              <a:effectLst/>
              <a:latin typeface="roboto" panose="02000000000000000000" pitchFamily="2" charset="0"/>
            </a:endParaRPr>
          </a:p>
          <a:p>
            <a:pPr marL="742950" lvl="1" indent="-285750">
              <a:buFont typeface="Arial" panose="020B0604020202020204" pitchFamily="34" charset="0"/>
              <a:buChar char="•"/>
            </a:pPr>
            <a:r>
              <a:rPr lang="en-GB" b="0" i="0" dirty="0">
                <a:solidFill>
                  <a:srgbClr val="343434"/>
                </a:solidFill>
                <a:effectLst/>
                <a:latin typeface="roboto" panose="02000000000000000000" pitchFamily="2" charset="0"/>
              </a:rPr>
              <a:t>5 = 2 + 3,</a:t>
            </a:r>
          </a:p>
          <a:p>
            <a:pPr marL="742950" lvl="1" indent="-285750">
              <a:buFont typeface="Arial" panose="020B0604020202020204" pitchFamily="34" charset="0"/>
              <a:buChar char="•"/>
            </a:pPr>
            <a:r>
              <a:rPr lang="en-GB" b="0" i="0" dirty="0">
                <a:solidFill>
                  <a:srgbClr val="343434"/>
                </a:solidFill>
                <a:effectLst/>
                <a:latin typeface="roboto" panose="02000000000000000000" pitchFamily="2" charset="0"/>
              </a:rPr>
              <a:t>17 = 2 + 3 + 5 + 7,</a:t>
            </a:r>
          </a:p>
          <a:p>
            <a:pPr marL="742950" lvl="1" indent="-285750">
              <a:buFont typeface="Arial" panose="020B0604020202020204" pitchFamily="34" charset="0"/>
              <a:buChar char="•"/>
            </a:pPr>
            <a:r>
              <a:rPr lang="en-GB" b="0" i="0" dirty="0">
                <a:solidFill>
                  <a:srgbClr val="343434"/>
                </a:solidFill>
                <a:effectLst/>
                <a:latin typeface="roboto" panose="02000000000000000000" pitchFamily="2" charset="0"/>
              </a:rPr>
              <a:t>41 = 2 + 3 + 5 + 7 + 11 + 13.</a:t>
            </a:r>
            <a:br>
              <a:rPr lang="en-GB" b="0" i="0" dirty="0">
                <a:solidFill>
                  <a:srgbClr val="343434"/>
                </a:solidFill>
                <a:effectLst/>
                <a:latin typeface="roboto" panose="02000000000000000000" pitchFamily="2" charset="0"/>
              </a:rPr>
            </a:br>
            <a:r>
              <a:rPr lang="en-GB" b="0" i="0" dirty="0">
                <a:solidFill>
                  <a:srgbClr val="343434"/>
                </a:solidFill>
                <a:effectLst/>
                <a:latin typeface="roboto" panose="02000000000000000000" pitchFamily="2" charset="0"/>
              </a:rPr>
              <a:t>Your task is to find out how many prime numbers which satisfy this property are present in the range 3 to N subject to a constraint that summation should always start with number 2.</a:t>
            </a:r>
          </a:p>
          <a:p>
            <a:r>
              <a:rPr lang="en-GB" b="0" i="0" dirty="0">
                <a:solidFill>
                  <a:srgbClr val="343434"/>
                </a:solidFill>
                <a:effectLst/>
                <a:latin typeface="roboto" panose="02000000000000000000" pitchFamily="2" charset="0"/>
              </a:rPr>
              <a:t>Write code to find out the number of prime numbers that satisfy the above-mentioned property in a given range.</a:t>
            </a:r>
          </a:p>
          <a:p>
            <a:r>
              <a:rPr lang="en-GB" b="1" i="0" dirty="0">
                <a:solidFill>
                  <a:srgbClr val="343434"/>
                </a:solidFill>
                <a:effectLst/>
                <a:latin typeface="roboto" panose="02000000000000000000" pitchFamily="2" charset="0"/>
              </a:rPr>
              <a:t>Input Format:</a:t>
            </a:r>
            <a:r>
              <a:rPr lang="en-GB" b="0" i="0" dirty="0">
                <a:solidFill>
                  <a:srgbClr val="343434"/>
                </a:solidFill>
                <a:effectLst/>
                <a:latin typeface="roboto" panose="02000000000000000000" pitchFamily="2" charset="0"/>
              </a:rPr>
              <a:t> The first line contains a number N</a:t>
            </a:r>
          </a:p>
          <a:p>
            <a:r>
              <a:rPr lang="en-GB" b="1" i="0" dirty="0">
                <a:solidFill>
                  <a:srgbClr val="343434"/>
                </a:solidFill>
                <a:effectLst/>
                <a:latin typeface="roboto" panose="02000000000000000000" pitchFamily="2" charset="0"/>
              </a:rPr>
              <a:t>Output Format:</a:t>
            </a:r>
            <a:r>
              <a:rPr lang="en-GB" b="0" i="0" dirty="0">
                <a:solidFill>
                  <a:srgbClr val="343434"/>
                </a:solidFill>
                <a:effectLst/>
                <a:latin typeface="roboto" panose="02000000000000000000" pitchFamily="2" charset="0"/>
              </a:rPr>
              <a:t> Print the total number of all such prime numbers which are less than or equal to N.</a:t>
            </a:r>
          </a:p>
          <a:p>
            <a:r>
              <a:rPr lang="en-GB" b="1" i="0" dirty="0">
                <a:solidFill>
                  <a:srgbClr val="343434"/>
                </a:solidFill>
                <a:effectLst/>
                <a:latin typeface="roboto" panose="02000000000000000000" pitchFamily="2" charset="0"/>
              </a:rPr>
              <a:t>Constraints:</a:t>
            </a:r>
            <a:r>
              <a:rPr lang="en-GB" b="0" i="0" dirty="0">
                <a:solidFill>
                  <a:srgbClr val="343434"/>
                </a:solidFill>
                <a:effectLst/>
                <a:latin typeface="roboto" panose="02000000000000000000" pitchFamily="2" charset="0"/>
              </a:rPr>
              <a:t> 2&lt;N&lt;=12,000,000,000</a:t>
            </a:r>
          </a:p>
          <a:p>
            <a:endParaRPr lang="en-GB" b="0" i="0" dirty="0">
              <a:solidFill>
                <a:srgbClr val="343434"/>
              </a:solidFill>
              <a:effectLst/>
              <a:latin typeface="roboto" panose="02000000000000000000" pitchFamily="2" charset="0"/>
            </a:endParaRPr>
          </a:p>
        </p:txBody>
      </p:sp>
    </p:spTree>
    <p:extLst>
      <p:ext uri="{BB962C8B-B14F-4D97-AF65-F5344CB8AC3E}">
        <p14:creationId xmlns:p14="http://schemas.microsoft.com/office/powerpoint/2010/main" val="16479119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DC43B05-D266-4257-98DE-FF9D8CEDAE76}">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8435A0B9-5F49-415F-9BEE-591FDACE98D1}">
  <ds:schemaRefs>
    <ds:schemaRef ds:uri="http://schemas.microsoft.com/sharepoint/v3/contenttype/forms"/>
  </ds:schemaRefs>
</ds:datastoreItem>
</file>

<file path=customXml/itemProps3.xml><?xml version="1.0" encoding="utf-8"?>
<ds:datastoreItem xmlns:ds="http://schemas.openxmlformats.org/officeDocument/2006/customXml" ds:itemID="{D76AEDE5-E9AF-4E9F-97C3-19B848D35A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3802</Words>
  <Application>Microsoft Office PowerPoint</Application>
  <PresentationFormat>Widescreen</PresentationFormat>
  <Paragraphs>364</Paragraphs>
  <Slides>27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Helvetica Light</vt:lpstr>
      <vt:lpstr>Muli</vt:lpstr>
      <vt:lpstr>Roboto</vt:lpstr>
      <vt:lpstr>Roboto</vt:lpstr>
      <vt:lpstr>Wingdings 2</vt:lpstr>
      <vt:lpstr>Office Theme</vt:lpstr>
      <vt:lpstr> Data Structures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2020-01-09T14:55:02Z</dcterms:created>
  <dcterms:modified xsi:type="dcterms:W3CDTF">2022-02-24T13:24:05Z</dcterms:modified>
</cp:coreProperties>
</file>