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4" r:id="rId6"/>
    <p:sldId id="259" r:id="rId7"/>
    <p:sldId id="261" r:id="rId8"/>
    <p:sldId id="260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AC"/>
    <a:srgbClr val="FF66CC"/>
    <a:srgbClr val="CC0099"/>
    <a:srgbClr val="FFDC47"/>
    <a:srgbClr val="5EEC3C"/>
    <a:srgbClr val="CCCC00"/>
    <a:srgbClr val="FFCC66"/>
    <a:srgbClr val="007033"/>
    <a:srgbClr val="99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-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03C38-F0E7-4842-A5E1-C73D33C856B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3F2D1-D4E7-4AE8-8D26-BD0D20835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182569"/>
            <a:ext cx="8551479" cy="89756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066" y="4098800"/>
            <a:ext cx="8533868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6DF87F76-7669-4DDD-876D-C5D6570A6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054095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3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3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6C4251-217F-4AD0-8F8B-FB088BF92DA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455" y="2724455"/>
            <a:ext cx="8551479" cy="897561"/>
          </a:xfrm>
        </p:spPr>
        <p:txBody>
          <a:bodyPr>
            <a:normAutofit/>
          </a:bodyPr>
          <a:lstStyle/>
          <a:p>
            <a:r>
              <a:rPr lang="en-US" dirty="0" smtClean="0"/>
              <a:t>Land Registration System using </a:t>
            </a:r>
            <a:r>
              <a:rPr lang="en-US" dirty="0" err="1" smtClean="0"/>
              <a:t>Aadhar</a:t>
            </a:r>
            <a:r>
              <a:rPr lang="en-US" dirty="0" smtClean="0"/>
              <a:t> Card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793390"/>
            <a:ext cx="8533868" cy="61082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Theme: 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655520"/>
            <a:ext cx="8398775" cy="10099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020965" y="3640685"/>
            <a:ext cx="4123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    By : Team ChainWay</a:t>
            </a:r>
          </a:p>
          <a:p>
            <a:pPr lvl="1"/>
            <a:r>
              <a:rPr lang="en-US" sz="1600" dirty="0" smtClean="0"/>
              <a:t>      	        Ajay Saxena</a:t>
            </a:r>
          </a:p>
          <a:p>
            <a:pPr lvl="1"/>
            <a:r>
              <a:rPr lang="en-US" sz="1600" dirty="0" smtClean="0"/>
              <a:t>                  Devesh Saini</a:t>
            </a:r>
          </a:p>
          <a:p>
            <a:pPr lvl="1"/>
            <a:r>
              <a:rPr lang="en-US" sz="1600" smtClean="0"/>
              <a:t>                  </a:t>
            </a:r>
            <a:r>
              <a:rPr lang="en-US" sz="1600" dirty="0" smtClean="0"/>
              <a:t>Digvijay Singh</a:t>
            </a:r>
          </a:p>
          <a:p>
            <a:pPr lvl="2"/>
            <a:endParaRPr lang="en-US" sz="2400" dirty="0" smtClean="0"/>
          </a:p>
          <a:p>
            <a:pPr lvl="3"/>
            <a:r>
              <a:rPr lang="en-US" sz="2400" dirty="0" smtClean="0"/>
              <a:t>     		</a:t>
            </a:r>
          </a:p>
        </p:txBody>
      </p:sp>
    </p:spTree>
    <p:extLst>
      <p:ext uri="{BB962C8B-B14F-4D97-AF65-F5344CB8AC3E}">
        <p14:creationId xmlns:p14="http://schemas.microsoft.com/office/powerpoint/2010/main" val="9275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W</a:t>
            </a:r>
            <a:r>
              <a:rPr lang="en-US" b="1" dirty="0" smtClean="0">
                <a:effectLst/>
              </a:rPr>
              <a:t>hy </a:t>
            </a:r>
            <a:r>
              <a:rPr lang="en-US" b="1" dirty="0">
                <a:effectLst/>
              </a:rPr>
              <a:t>W</a:t>
            </a:r>
            <a:r>
              <a:rPr lang="en-US" b="1" dirty="0" smtClean="0">
                <a:effectLst/>
              </a:rPr>
              <a:t>e Have </a:t>
            </a:r>
            <a:r>
              <a:rPr lang="en-US" b="1" dirty="0">
                <a:effectLst/>
              </a:rPr>
              <a:t>a </a:t>
            </a:r>
            <a:r>
              <a:rPr lang="en-US" b="1" dirty="0" smtClean="0">
                <a:effectLst/>
              </a:rPr>
              <a:t>Land </a:t>
            </a:r>
            <a:r>
              <a:rPr lang="en-US" b="1" dirty="0">
                <a:effectLst/>
              </a:rPr>
              <a:t>T</a:t>
            </a:r>
            <a:r>
              <a:rPr lang="en-US" b="1" dirty="0" smtClean="0">
                <a:effectLst/>
              </a:rPr>
              <a:t>itling </a:t>
            </a:r>
            <a:r>
              <a:rPr lang="en-US" b="1" dirty="0">
                <a:effectLst/>
              </a:rPr>
              <a:t>P</a:t>
            </a:r>
            <a:r>
              <a:rPr lang="en-US" b="1" dirty="0" smtClean="0">
                <a:effectLst/>
              </a:rPr>
              <a:t>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10"/>
            <a:ext cx="8246070" cy="305409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dirty="0" smtClean="0"/>
              <a:t>A </a:t>
            </a:r>
            <a:r>
              <a:rPr lang="en-US" dirty="0"/>
              <a:t>registration in India is a mere record of the sales </a:t>
            </a:r>
            <a:r>
              <a:rPr lang="en-US" dirty="0" smtClean="0"/>
              <a:t>transaction that allows only ‘presumptive’ ownership and </a:t>
            </a:r>
            <a:r>
              <a:rPr lang="en-US" dirty="0"/>
              <a:t>is liable to be challenged in </a:t>
            </a:r>
            <a:r>
              <a:rPr lang="en-US" dirty="0" smtClean="0"/>
              <a:t>courts.</a:t>
            </a:r>
          </a:p>
          <a:p>
            <a:pPr marL="0" indent="0" algn="l">
              <a:buNone/>
            </a:pPr>
            <a:r>
              <a:rPr lang="en-US" dirty="0" smtClean="0"/>
              <a:t>Why </a:t>
            </a:r>
            <a:r>
              <a:rPr lang="en-US" dirty="0"/>
              <a:t>cannot a ‘confirmed ownership’ be conferred, one may ask? Because nobody can be certain as to how many ‘hands’ a piece of land has passed through. Put simply, 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It’s </a:t>
            </a:r>
            <a:r>
              <a:rPr lang="en-US" dirty="0"/>
              <a:t>an </a:t>
            </a:r>
            <a:r>
              <a:rPr lang="en-US" b="1" dirty="0"/>
              <a:t>information problem</a:t>
            </a:r>
            <a:r>
              <a:rPr lang="en-US" dirty="0"/>
              <a:t>, which makes verification of ownership and assignment of a unique identification prohibitively </a:t>
            </a:r>
            <a:r>
              <a:rPr lang="en-US" dirty="0" smtClean="0"/>
              <a:t>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281175"/>
            <a:ext cx="8246070" cy="610820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effectLst/>
              </a:rPr>
              <a:t>So What We Need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1855" y="1439485"/>
            <a:ext cx="9009595" cy="36649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Therefore, two remedies are needed: first, titling of a land unit needs to be confirmed with one owner. Second, there needs to be a clear trail and record of all transactions done regarding the </a:t>
            </a:r>
            <a:r>
              <a:rPr lang="en-US" dirty="0" smtClean="0"/>
              <a:t>unit</a:t>
            </a:r>
          </a:p>
          <a:p>
            <a:pPr algn="l"/>
            <a:r>
              <a:rPr lang="en-US" dirty="0"/>
              <a:t>The current government has recently renewed the push for making all land records and titling digital through </a:t>
            </a:r>
            <a:r>
              <a:rPr lang="en-US" b="1" dirty="0" smtClean="0"/>
              <a:t>E-PANJIYAN</a:t>
            </a:r>
            <a:r>
              <a:rPr lang="en-US" dirty="0" smtClean="0"/>
              <a:t>. </a:t>
            </a:r>
            <a:r>
              <a:rPr lang="en-US" dirty="0"/>
              <a:t>While a digital footprint is certainly an improvement over a physical ledger of records, certain vulnerabilities will persist such as </a:t>
            </a:r>
            <a:r>
              <a:rPr lang="en-US" b="1" dirty="0"/>
              <a:t>conflicting claims </a:t>
            </a:r>
            <a:r>
              <a:rPr lang="en-US" dirty="0"/>
              <a:t>on ownership; </a:t>
            </a:r>
            <a:r>
              <a:rPr lang="en-US" b="1" dirty="0"/>
              <a:t>bribery</a:t>
            </a:r>
            <a:r>
              <a:rPr lang="en-US" dirty="0"/>
              <a:t> and </a:t>
            </a:r>
            <a:r>
              <a:rPr lang="en-US" b="1" dirty="0"/>
              <a:t>corruption</a:t>
            </a:r>
            <a:r>
              <a:rPr lang="en-US" dirty="0"/>
              <a:t> in altering registered data; bureaucracies around third-party vetting; and </a:t>
            </a:r>
            <a:r>
              <a:rPr lang="en-US" b="1" dirty="0"/>
              <a:t>cyber-attacks and data theft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>Our solution </a:t>
            </a:r>
            <a:r>
              <a:rPr lang="en-US" sz="6000" b="1" dirty="0"/>
              <a:t>i</a:t>
            </a:r>
            <a:r>
              <a:rPr lang="en-US" sz="6000" b="1" dirty="0" smtClean="0"/>
              <a:t>s…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831" y="1655520"/>
            <a:ext cx="10075662" cy="2748690"/>
          </a:xfrm>
        </p:spPr>
      </p:pic>
    </p:spTree>
    <p:extLst>
      <p:ext uri="{BB962C8B-B14F-4D97-AF65-F5344CB8AC3E}">
        <p14:creationId xmlns:p14="http://schemas.microsoft.com/office/powerpoint/2010/main" val="39225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Introduction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10"/>
            <a:ext cx="8246070" cy="305409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The goal of the project is to </a:t>
            </a:r>
            <a:r>
              <a:rPr lang="en-IN" dirty="0" smtClean="0"/>
              <a:t>renovate the Land registry system of Rajasthan , with even moving ahead from the traditional digital system to a </a:t>
            </a:r>
            <a:r>
              <a:rPr lang="en-IN" b="1" dirty="0" smtClean="0"/>
              <a:t>decentralized </a:t>
            </a:r>
            <a:r>
              <a:rPr lang="en-IN" b="1" dirty="0"/>
              <a:t>ownership </a:t>
            </a:r>
            <a:r>
              <a:rPr lang="en-IN" b="1" dirty="0" smtClean="0"/>
              <a:t>registration system </a:t>
            </a:r>
            <a:r>
              <a:rPr lang="en-IN" dirty="0" smtClean="0"/>
              <a:t>which also proves </a:t>
            </a:r>
            <a:r>
              <a:rPr lang="en-IN" dirty="0"/>
              <a:t>the viability and usability of blockchain technology for such a system in real life situations. The system will be based on </a:t>
            </a:r>
            <a:r>
              <a:rPr lang="en-IN" b="1" dirty="0" smtClean="0"/>
              <a:t>unique biometric identifications(AADHAR) </a:t>
            </a:r>
            <a:r>
              <a:rPr lang="en-IN" dirty="0" smtClean="0"/>
              <a:t>with immutable land ownership </a:t>
            </a:r>
            <a:r>
              <a:rPr lang="en-IN" dirty="0"/>
              <a:t>registrations on the </a:t>
            </a:r>
            <a:r>
              <a:rPr lang="en-IN" dirty="0" smtClean="0"/>
              <a:t>blockchain.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87292" y="128470"/>
            <a:ext cx="6108200" cy="57264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effectLst/>
              </a:rPr>
              <a:t>The </a:t>
            </a:r>
            <a:r>
              <a:rPr lang="en-IN" dirty="0">
                <a:effectLst/>
              </a:rPr>
              <a:t>Problems That Blockchain Will </a:t>
            </a:r>
            <a:r>
              <a:rPr lang="en-IN" dirty="0" smtClean="0">
                <a:effectLst/>
              </a:rPr>
              <a:t>Solve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1882" y="739290"/>
            <a:ext cx="6413610" cy="4275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#1 Digital Units Shouldn’t Be Easy To </a:t>
            </a:r>
            <a:r>
              <a:rPr lang="en-IN" sz="1400" b="1" dirty="0" smtClean="0"/>
              <a:t>Replicate:-</a:t>
            </a:r>
            <a:r>
              <a:rPr lang="en-IN" sz="1400" dirty="0"/>
              <a:t> It is essential that </a:t>
            </a:r>
            <a:r>
              <a:rPr lang="en-IN" sz="1400" dirty="0"/>
              <a:t>confidential documents like land registry papers</a:t>
            </a:r>
            <a:r>
              <a:rPr lang="en-IN" sz="1400" dirty="0" smtClean="0"/>
              <a:t> which </a:t>
            </a:r>
            <a:r>
              <a:rPr lang="en-IN" sz="1400" dirty="0"/>
              <a:t>is of immense value should be extremely hard to </a:t>
            </a:r>
            <a:r>
              <a:rPr lang="en-IN" sz="1400" dirty="0" smtClean="0"/>
              <a:t>replicate. It </a:t>
            </a:r>
            <a:r>
              <a:rPr lang="en-IN" sz="1400" dirty="0"/>
              <a:t>shouldn’t be possible for someone to have two copies of the same registry but with different details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#2 Digital Files Should Be Tamper </a:t>
            </a:r>
            <a:r>
              <a:rPr lang="en-IN" sz="1400" b="1" dirty="0" smtClean="0"/>
              <a:t>Proof:-</a:t>
            </a:r>
            <a:r>
              <a:rPr lang="en-IN" sz="1400" dirty="0"/>
              <a:t> Back in the day all these files used to be physically stored in registers, this obviously brought in a host of </a:t>
            </a:r>
            <a:r>
              <a:rPr lang="en-IN" sz="1400" dirty="0" smtClean="0"/>
              <a:t>problems.</a:t>
            </a:r>
            <a:endParaRPr lang="en-US" sz="1400" dirty="0"/>
          </a:p>
          <a:p>
            <a:r>
              <a:rPr lang="en-IN" sz="1200" dirty="0" smtClean="0"/>
              <a:t>Anyone </a:t>
            </a:r>
            <a:r>
              <a:rPr lang="en-IN" sz="1200" dirty="0"/>
              <a:t>can steal the registers.</a:t>
            </a:r>
            <a:endParaRPr lang="en-US" sz="1200" dirty="0"/>
          </a:p>
          <a:p>
            <a:r>
              <a:rPr lang="en-IN" sz="1200" dirty="0"/>
              <a:t>It is very simple to bribe someone to tamper with the records.</a:t>
            </a:r>
            <a:endParaRPr lang="en-US" sz="1200" dirty="0"/>
          </a:p>
          <a:p>
            <a:r>
              <a:rPr lang="en-IN" sz="1200" dirty="0"/>
              <a:t>Registers are susceptible to wear and tear</a:t>
            </a:r>
            <a:endParaRPr lang="en-IN" sz="12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200" b="1" dirty="0" smtClean="0"/>
              <a:t>Even </a:t>
            </a:r>
            <a:r>
              <a:rPr lang="en-IN" sz="1200" b="1" dirty="0"/>
              <a:t>when the system was made digital, certain problems still persisted.</a:t>
            </a:r>
          </a:p>
          <a:p>
            <a:r>
              <a:rPr lang="en-IN" sz="1200" dirty="0" smtClean="0"/>
              <a:t>The </a:t>
            </a:r>
            <a:r>
              <a:rPr lang="en-IN" sz="1200" dirty="0"/>
              <a:t>system could always be hacked.</a:t>
            </a:r>
            <a:endParaRPr lang="en-US" sz="1200" dirty="0"/>
          </a:p>
          <a:p>
            <a:r>
              <a:rPr lang="en-IN" sz="1200" dirty="0" smtClean="0"/>
              <a:t>The </a:t>
            </a:r>
            <a:r>
              <a:rPr lang="en-IN" sz="1200" dirty="0"/>
              <a:t>bribe angle still remained. Anyone could bribe an official  and make them change the records</a:t>
            </a:r>
            <a:endParaRPr lang="en-US" sz="1200" b="1" dirty="0"/>
          </a:p>
          <a:p>
            <a:pPr marL="0" indent="0">
              <a:buNone/>
            </a:pPr>
            <a:r>
              <a:rPr lang="en-IN" sz="1400" b="1" dirty="0" smtClean="0"/>
              <a:t>#3 </a:t>
            </a:r>
            <a:r>
              <a:rPr lang="en-IN" sz="1400" b="1" dirty="0"/>
              <a:t>Digital Processes Should Be Tamper </a:t>
            </a:r>
            <a:r>
              <a:rPr lang="en-IN" sz="1400" b="1" dirty="0" smtClean="0"/>
              <a:t>Proof:-</a:t>
            </a:r>
            <a:r>
              <a:rPr lang="en-IN" sz="1400" dirty="0"/>
              <a:t> </a:t>
            </a:r>
            <a:r>
              <a:rPr lang="en-IN" sz="1200" dirty="0"/>
              <a:t>Every official institution has a process for each and every activity but they may not be strictly adhered to. This could happen for a </a:t>
            </a:r>
            <a:r>
              <a:rPr lang="en-IN" sz="1200" dirty="0" smtClean="0"/>
              <a:t>General </a:t>
            </a:r>
            <a:r>
              <a:rPr lang="en-IN" sz="1200" dirty="0"/>
              <a:t>human </a:t>
            </a:r>
            <a:r>
              <a:rPr lang="en-IN" sz="1200" dirty="0" smtClean="0"/>
              <a:t>negligence or Malicious intent .As </a:t>
            </a:r>
            <a:r>
              <a:rPr lang="en-IN" sz="1200" dirty="0"/>
              <a:t>you can see, these problems are both human </a:t>
            </a:r>
            <a:r>
              <a:rPr lang="en-IN" sz="1200" dirty="0" smtClean="0"/>
              <a:t>related so</a:t>
            </a:r>
            <a:endParaRPr lang="en-IN" sz="1200" dirty="0"/>
          </a:p>
          <a:p>
            <a:r>
              <a:rPr lang="en-IN" sz="1200" dirty="0" smtClean="0"/>
              <a:t>The </a:t>
            </a:r>
            <a:r>
              <a:rPr lang="en-IN" sz="1200" dirty="0"/>
              <a:t>blockchain pretty much solved this problem a long time back through “consensus mechanism”. </a:t>
            </a:r>
            <a:r>
              <a:rPr lang="en-IN" sz="1200" dirty="0" smtClean="0"/>
              <a:t>As </a:t>
            </a:r>
            <a:r>
              <a:rPr lang="en-IN" sz="1200" dirty="0"/>
              <a:t>a blockchain is a distributed system with a large number of actors. In order to make any decision, all these people need to come to a majority consensus</a:t>
            </a:r>
            <a:endParaRPr lang="en-US" sz="1200" dirty="0"/>
          </a:p>
          <a:p>
            <a:endParaRPr lang="en-IN" sz="1400" b="1" dirty="0"/>
          </a:p>
          <a:p>
            <a:pPr marL="0" indent="0">
              <a:buNone/>
            </a:pPr>
            <a:r>
              <a:rPr lang="en-IN" sz="1400" b="1" dirty="0" smtClean="0"/>
              <a:t> </a:t>
            </a:r>
            <a:endParaRPr lang="en-US" sz="1400" b="1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965" y="1350110"/>
            <a:ext cx="702443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dirty="0" smtClean="0"/>
              <a:t>State</a:t>
            </a:r>
            <a:r>
              <a:rPr lang="en-IN" sz="2400" dirty="0"/>
              <a:t>= Rajasthan. Rajasthan is realistic and probably suitable.</a:t>
            </a:r>
            <a:endParaRPr lang="en-US" sz="2400" dirty="0"/>
          </a:p>
          <a:p>
            <a:pPr lvl="0"/>
            <a:r>
              <a:rPr lang="en-IN" sz="2400" dirty="0"/>
              <a:t>Immovable property = parcel, small piece of land in Rajasthan, identified with a unique code </a:t>
            </a:r>
            <a:endParaRPr lang="en-US" sz="2400" dirty="0"/>
          </a:p>
          <a:p>
            <a:pPr lvl="0"/>
            <a:r>
              <a:rPr lang="en-IN" sz="2400" dirty="0"/>
              <a:t>Roles:</a:t>
            </a:r>
            <a:endParaRPr lang="en-US" sz="2400" dirty="0"/>
          </a:p>
          <a:p>
            <a:pPr lvl="1"/>
            <a:r>
              <a:rPr lang="en-IN" sz="2400" dirty="0"/>
              <a:t>Govt.= </a:t>
            </a:r>
            <a:r>
              <a:rPr lang="en-IN" sz="2400" dirty="0" smtClean="0"/>
              <a:t>GARP(</a:t>
            </a:r>
            <a:r>
              <a:rPr lang="en-US" sz="2400" dirty="0"/>
              <a:t>Growth At A Reasonable Price</a:t>
            </a:r>
            <a:r>
              <a:rPr lang="en-IN" sz="2400" dirty="0" smtClean="0"/>
              <a:t>)</a:t>
            </a:r>
            <a:endParaRPr lang="en-US" sz="2400" dirty="0"/>
          </a:p>
          <a:p>
            <a:pPr lvl="1"/>
            <a:r>
              <a:rPr lang="en-IN" sz="2400" dirty="0"/>
              <a:t>Citizens: Initial owner </a:t>
            </a:r>
            <a:endParaRPr lang="en-US" sz="2400" dirty="0"/>
          </a:p>
          <a:p>
            <a:r>
              <a:rPr lang="en-IN" dirty="0"/>
              <a:t> 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3310" y="149781"/>
            <a:ext cx="5344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Example for the use </a:t>
            </a:r>
            <a:r>
              <a:rPr lang="en-IN" sz="3600" b="1" dirty="0" smtClean="0">
                <a:solidFill>
                  <a:schemeClr val="bg1"/>
                </a:solidFill>
              </a:rPr>
              <a:t>cases 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IN" sz="3600" b="1" dirty="0">
                <a:solidFill>
                  <a:schemeClr val="bg1"/>
                </a:solidFill>
              </a:rPr>
              <a:t> 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92447" y="1000300"/>
            <a:ext cx="3041859" cy="2672338"/>
          </a:xfrm>
          <a:prstGeom prst="can">
            <a:avLst/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7" r="23829"/>
          <a:stretch/>
        </p:blipFill>
        <p:spPr>
          <a:xfrm>
            <a:off x="272867" y="1000300"/>
            <a:ext cx="3041859" cy="2642119"/>
          </a:xfrm>
          <a:prstGeom prst="can">
            <a:avLst/>
          </a:prstGeom>
        </p:spPr>
      </p:pic>
      <p:sp>
        <p:nvSpPr>
          <p:cNvPr id="7" name="Can 6"/>
          <p:cNvSpPr/>
          <p:nvPr/>
        </p:nvSpPr>
        <p:spPr>
          <a:xfrm>
            <a:off x="5504283" y="1731486"/>
            <a:ext cx="2595985" cy="763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Verification</a:t>
            </a:r>
            <a:endParaRPr lang="en-US" sz="3200" b="1" dirty="0"/>
          </a:p>
        </p:txBody>
      </p:sp>
      <p:sp>
        <p:nvSpPr>
          <p:cNvPr id="8" name="Right Arrow 7"/>
          <p:cNvSpPr/>
          <p:nvPr/>
        </p:nvSpPr>
        <p:spPr>
          <a:xfrm>
            <a:off x="3865247" y="1907621"/>
            <a:ext cx="1068935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9514" y="3487980"/>
            <a:ext cx="1773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92771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an initial stage, the database of </a:t>
            </a:r>
            <a:r>
              <a:rPr lang="en-IN" dirty="0" smtClean="0"/>
              <a:t>“</a:t>
            </a:r>
            <a:r>
              <a:rPr lang="en-IN" b="1" u="sng" dirty="0" smtClean="0">
                <a:solidFill>
                  <a:schemeClr val="tx2"/>
                </a:solidFill>
              </a:rPr>
              <a:t>E-PANJIAN</a:t>
            </a:r>
            <a:r>
              <a:rPr lang="en-IN" dirty="0" smtClean="0"/>
              <a:t>” remains </a:t>
            </a:r>
            <a:r>
              <a:rPr lang="en-IN" dirty="0"/>
              <a:t>intact. </a:t>
            </a:r>
            <a:r>
              <a:rPr lang="en-IN" dirty="0" smtClean="0"/>
              <a:t>Updates</a:t>
            </a:r>
            <a:r>
              <a:rPr lang="en-US" dirty="0" smtClean="0"/>
              <a:t> </a:t>
            </a:r>
            <a:r>
              <a:rPr lang="en-IN" dirty="0" smtClean="0"/>
              <a:t>to </a:t>
            </a:r>
            <a:r>
              <a:rPr lang="en-IN" dirty="0"/>
              <a:t>the land registry are retrieved from the </a:t>
            </a:r>
            <a:r>
              <a:rPr lang="en-IN" dirty="0" smtClean="0"/>
              <a:t>Blockchain </a:t>
            </a:r>
            <a:r>
              <a:rPr lang="en-IN" dirty="0"/>
              <a:t>and are then </a:t>
            </a:r>
            <a:r>
              <a:rPr lang="en-IN" dirty="0" smtClean="0"/>
              <a:t>also</a:t>
            </a:r>
            <a:r>
              <a:rPr lang="en-US" dirty="0" smtClean="0"/>
              <a:t> </a:t>
            </a:r>
            <a:r>
              <a:rPr lang="en-IN" dirty="0" smtClean="0"/>
              <a:t>checked </a:t>
            </a:r>
            <a:r>
              <a:rPr lang="en-IN" dirty="0"/>
              <a:t>by </a:t>
            </a:r>
            <a:r>
              <a:rPr lang="en-IN" dirty="0" smtClean="0"/>
              <a:t>Registration Department</a:t>
            </a:r>
            <a:r>
              <a:rPr lang="en-IN" dirty="0"/>
              <a:t>. Registration in the B</a:t>
            </a:r>
            <a:r>
              <a:rPr lang="en-IN" dirty="0" smtClean="0"/>
              <a:t>lockchain </a:t>
            </a:r>
            <a:r>
              <a:rPr lang="en-IN" dirty="0"/>
              <a:t>is digital and </a:t>
            </a:r>
            <a:r>
              <a:rPr lang="en-IN" dirty="0" smtClean="0"/>
              <a:t>based </a:t>
            </a:r>
            <a:r>
              <a:rPr lang="en-IN" dirty="0"/>
              <a:t>on the legal requirements, which minimizes errors in the information.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502815"/>
            <a:ext cx="6515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456</Words>
  <Application>Microsoft Office PowerPoint</Application>
  <PresentationFormat>On-screen Show (16:9)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Land Registration System using Aadhar Card</vt:lpstr>
      <vt:lpstr>Why We Have a Land Titling Problem</vt:lpstr>
      <vt:lpstr>So What We Need</vt:lpstr>
      <vt:lpstr>Our solution is…</vt:lpstr>
      <vt:lpstr>Introduction</vt:lpstr>
      <vt:lpstr>The Problems That Blockchain Will Solve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Amit</cp:lastModifiedBy>
  <cp:revision>148</cp:revision>
  <dcterms:created xsi:type="dcterms:W3CDTF">2013-08-21T19:17:07Z</dcterms:created>
  <dcterms:modified xsi:type="dcterms:W3CDTF">2018-03-21T00:13:09Z</dcterms:modified>
</cp:coreProperties>
</file>