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57" r:id="rId7"/>
    <p:sldId id="258" r:id="rId8"/>
    <p:sldId id="276" r:id="rId9"/>
    <p:sldId id="270" r:id="rId10"/>
    <p:sldId id="281" r:id="rId11"/>
    <p:sldId id="283" r:id="rId12"/>
    <p:sldId id="273" r:id="rId13"/>
    <p:sldId id="274" r:id="rId14"/>
    <p:sldId id="282" r:id="rId15"/>
    <p:sldId id="284" r:id="rId16"/>
    <p:sldId id="268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BA"/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0" autoAdjust="0"/>
    <p:restoredTop sz="95226" autoAdjust="0"/>
  </p:normalViewPr>
  <p:slideViewPr>
    <p:cSldViewPr snapToGrid="0">
      <p:cViewPr varScale="1">
        <p:scale>
          <a:sx n="118" d="100"/>
          <a:sy n="118" d="100"/>
        </p:scale>
        <p:origin x="5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DED7303-2948-434F-8BDA-8942E247AFF2}" type="datetime1">
              <a:rPr lang="ru-RU" smtClean="0"/>
              <a:t>02.12.2024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BE0EF92D-82DD-4142-BCE8-036B91487D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F2D1DC8-47EB-4B40-9E89-7841CF7BB8D0}" type="datetime1">
              <a:rPr lang="ru-RU" smtClean="0"/>
              <a:t>02.12.2024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58EC616-C518-4358-9496-6C33B2F5FA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5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AFE8B-CA5E-2639-1C88-E29085BD3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6AAB8AA-A5BF-B15C-D8E0-B2E4E39E0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4ED401C-E8E5-BCE2-A2F4-D37CB272F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500A8F-4CFD-B7F0-3234-5ECF6AA46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55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44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A2CA4-6F53-83C0-EC67-3502D43B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C4A3DBD-1CC7-E970-8B7F-670D5A888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75D7322-4AAB-5CF4-BA29-249CB5DF6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A29F23-5FE3-A38F-ED29-51A705929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24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72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4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C228-30F2-EF51-7D19-8404A9F1D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81F9C17-D6EA-F2E1-7C36-03C9523C0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6B418CC-C8F3-BAB4-B9B3-03396F5AC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DA821-4264-908B-0E31-3F125DB98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91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7746-589B-B184-9041-FFB21C421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9C1744D-9AD9-8AD4-CA96-E03B2BB94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89AD244-5FA1-D70F-EF72-47451B4D4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966273-1AF3-B91F-7B78-C2B90B646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6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4803B-EC2D-B461-983A-0A5DBA7BD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661E345-5929-E2D4-E5B7-18251AC83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82ABD63-CBE8-F109-4CBB-11A662DF2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DA09D9-DF45-CA2F-5914-2FDFB36C1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91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7369-5CD4-B0DF-39E3-CECFE490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F299CD-DB87-05FF-6D81-172B07821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E5D08FA-4945-8C9E-65DE-B0274912E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B55903-973D-1AC0-2950-F45C762BA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58EC616-C518-4358-9496-6C33B2F5FA5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917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8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rtlCol="0" anchor="b"/>
          <a:lstStyle>
            <a:lvl1pPr>
              <a:lnSpc>
                <a:spcPct val="100000"/>
              </a:lnSpc>
              <a:defRPr lang="ru-RU" sz="5000" cap="all" spc="2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lang="ru-RU" sz="2000" b="0" i="0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пуск продукта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 rtlCol="0"/>
          <a:lstStyle>
            <a:lvl1pPr algn="ctr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ru-RU" sz="2000" cap="all" normalizeH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ru-RU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ru-RU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ru-RU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ru-RU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 rtlCol="0"/>
          <a:lstStyle>
            <a:lvl1pPr algn="ctr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екст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ru-RU"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/>
              <a:t>Добавьте текст</a:t>
            </a: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ата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толб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rtlCol="0" anchor="ctr"/>
          <a:lstStyle>
            <a:lvl1pPr algn="r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lang="ru-RU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подзаголовок здесь </a:t>
            </a:r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ru-RU" sz="1400" spc="50" baseline="0"/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lang="ru-RU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подзаголовок здесь </a:t>
            </a:r>
          </a:p>
        </p:txBody>
      </p:sp>
      <p:sp>
        <p:nvSpPr>
          <p:cNvPr id="12" name="Текст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ru-RU" sz="1400" spc="50" baseline="0"/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толбц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rtlCol="0" anchor="ctr"/>
          <a:lstStyle>
            <a:lvl1pPr algn="r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ru-RU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подзаголовок здесь </a:t>
            </a:r>
          </a:p>
        </p:txBody>
      </p:sp>
      <p:sp>
        <p:nvSpPr>
          <p:cNvPr id="14" name="Текст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ru-RU" sz="1400" spc="50" baseline="0"/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ru-RU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подзаголовок здесь </a:t>
            </a:r>
          </a:p>
        </p:txBody>
      </p:sp>
      <p:sp>
        <p:nvSpPr>
          <p:cNvPr id="23" name="Текст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ru-RU" sz="1400" spc="50" baseline="0"/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ru-RU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подзаголовок здесь </a:t>
            </a:r>
          </a:p>
        </p:txBody>
      </p:sp>
      <p:sp>
        <p:nvSpPr>
          <p:cNvPr id="27" name="Текст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ru-RU" sz="1400" spc="50" baseline="0"/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rtlCol="0" anchor="ctr"/>
          <a:lstStyle>
            <a:lvl1pPr algn="l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ru-RU" sz="1400" cap="none" spc="50" baseline="0"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91729D4-A164-47A3-830D-E792BCE699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rtlCol="0" anchor="b"/>
          <a:lstStyle>
            <a:lvl1pPr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lang="ru-RU" sz="2000" b="0" i="0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rtlCol="0" anchor="b"/>
          <a:lstStyle>
            <a:lvl1pPr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lang="ru-RU"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rtlCol="0" anchor="b"/>
          <a:lstStyle>
            <a:lvl1pPr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ru-RU" sz="1400" cap="none" spc="50" baseline="0"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ые 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rtlCol="0" anchor="ctr" anchorCtr="0"/>
          <a:lstStyle>
            <a:lvl1pPr>
              <a:defRPr lang="ru-RU"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rtlCol="0" anchor="ctr"/>
          <a:lstStyle>
            <a:lvl1pPr marL="0" indent="0" algn="l">
              <a:buNone/>
              <a:defRPr lang="ru-RU"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ртальная производите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 rtlCol="0"/>
          <a:lstStyle>
            <a:lvl1pPr algn="ctr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асти ро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 rtlCol="0"/>
          <a:lstStyle>
            <a:lvl1pPr algn="ctr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pc="400" baseline="0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rtlCol="0" anchor="b"/>
          <a:lstStyle>
            <a:lvl1pPr>
              <a:defRPr lang="ru-RU" sz="3200" cap="all" spc="200" baseline="0" dirty="0"/>
            </a:lvl1pPr>
          </a:lstStyle>
          <a:p>
            <a:pPr marL="0" lvl="0" rtl="0"/>
            <a:r>
              <a:rPr lang="ru-RU"/>
              <a:t>Заголовок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rtlCol="0" anchor="t"/>
          <a:lstStyle>
            <a:lvl1pPr marL="0" indent="0">
              <a:buNone/>
              <a:defRPr lang="ru-RU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добавить имя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91729D4-A164-47A3-830D-E792BCE699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rtlCol="0" anchor="b"/>
          <a:lstStyle>
            <a:lvl1pPr algn="ctr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1" name="Рисунок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52" name="Текст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53" name="Текст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z="1200" b="0" i="0" cap="none" spc="200" baseline="0"/>
            </a:lvl1pPr>
          </a:lstStyle>
          <a:p>
            <a:pPr lvl="0" rtl="0"/>
            <a:r>
              <a:rPr lang="ru-RU"/>
              <a:t>Щелкните заголовок</a:t>
            </a:r>
          </a:p>
        </p:txBody>
      </p:sp>
      <p:sp>
        <p:nvSpPr>
          <p:cNvPr id="54" name="Рисунок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55" name="Текст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56" name="Текст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z="1200" b="0" i="0" cap="none" spc="200" baseline="0"/>
            </a:lvl1pPr>
          </a:lstStyle>
          <a:p>
            <a:pPr lvl="0" rtl="0"/>
            <a:r>
              <a:rPr lang="ru-RU"/>
              <a:t>Щелкните заголовок</a:t>
            </a:r>
          </a:p>
        </p:txBody>
      </p:sp>
      <p:sp>
        <p:nvSpPr>
          <p:cNvPr id="57" name="Рисунок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58" name="Текст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59" name="Текст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200" b="0" i="0" cap="none" spc="200" baseline="0"/>
            </a:lvl1pPr>
          </a:lstStyle>
          <a:p>
            <a:pPr lvl="0" rtl="0"/>
            <a:r>
              <a:rPr lang="ru-RU"/>
              <a:t>Щелкните заголовок</a:t>
            </a:r>
          </a:p>
        </p:txBody>
      </p:sp>
      <p:sp>
        <p:nvSpPr>
          <p:cNvPr id="60" name="Рисунок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61" name="Текст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62" name="Текст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 sz="1200" b="0" i="0" cap="none" spc="200" baseline="0"/>
            </a:lvl1pPr>
          </a:lstStyle>
          <a:p>
            <a:pPr lvl="0" rtl="0"/>
            <a:r>
              <a:rPr lang="ru-RU"/>
              <a:t>Щелкните заголовок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rtlCol="0" anchor="b"/>
          <a:lstStyle>
            <a:lvl1pPr algn="ctr">
              <a:defRPr lang="ru-RU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ru-RU" sz="1100" b="0" i="0" cap="none" spc="200" baseline="0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12" name="Текст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ru-RU" sz="1100" b="0" i="0" cap="none" spc="200" baseline="0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29" name="Рисунок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14" name="Текст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15" name="Текст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ru-RU" sz="1100" b="0" i="0" cap="none" spc="200" baseline="0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7" name="Рисунок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3" name="Текст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34" name="Текст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ru-RU" sz="1100" b="0" i="0" cap="none" spc="200" baseline="0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17" name="Текст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ru-RU" sz="1100" b="0" i="0" cap="none" spc="200" baseline="0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23" name="Текст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ru-RU" sz="1100" b="0" i="0" cap="none" spc="200" baseline="0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5" name="Текст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26" name="Текст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ru-RU" sz="1100" b="0" i="0" cap="none" spc="200" baseline="0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5" name="Текст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ru-RU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/>
              <a:t>Щелкните, чтобы добавить имя</a:t>
            </a:r>
          </a:p>
        </p:txBody>
      </p:sp>
      <p:sp>
        <p:nvSpPr>
          <p:cNvPr id="36" name="Текст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ru-RU" sz="1100" b="0" i="0" cap="none" spc="200" baseline="0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1729D4-A164-47A3-830D-E792BCE699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5" y="1813945"/>
            <a:ext cx="5854865" cy="28622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3600" dirty="0" err="1">
                <a:solidFill>
                  <a:schemeClr val="accent4"/>
                </a:solidFill>
              </a:rPr>
              <a:t>Поведенческие</a:t>
            </a:r>
            <a:r>
              <a:rPr lang="en-US" sz="3600" dirty="0">
                <a:solidFill>
                  <a:schemeClr val="accent4"/>
                </a:solidFill>
              </a:rPr>
              <a:t> </a:t>
            </a:r>
            <a:r>
              <a:rPr lang="en-US" sz="3600" dirty="0" err="1">
                <a:solidFill>
                  <a:schemeClr val="accent4"/>
                </a:solidFill>
              </a:rPr>
              <a:t>паттерны</a:t>
            </a:r>
            <a:r>
              <a:rPr lang="en-US" sz="3600" dirty="0">
                <a:solidFill>
                  <a:schemeClr val="accent4"/>
                </a:solidFill>
              </a:rPr>
              <a:t>:</a:t>
            </a:r>
            <a:br>
              <a:rPr lang="en-US" sz="3600" dirty="0">
                <a:solidFill>
                  <a:schemeClr val="accent4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Strategy, Template Method</a:t>
            </a:r>
            <a:r>
              <a:rPr lang="ru-RU" sz="3600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5" y="5592965"/>
            <a:ext cx="6010440" cy="6181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Выполнили студенты группы </a:t>
            </a:r>
            <a:r>
              <a:rPr lang="nn-N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5030102/20401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Конькова Александра, Тыщенко Анастасия</a:t>
            </a:r>
            <a:endParaRPr lang="nn-NO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028" name="Picture 4" descr="Применение шаблонов Java. Библиотека профессионала">
            <a:extLst>
              <a:ext uri="{FF2B5EF4-FFF2-40B4-BE49-F238E27FC236}">
                <a16:creationId xmlns:a16="http://schemas.microsoft.com/office/drawing/2014/main" id="{2D3358CB-6A34-8A7B-DE1D-A9D3C7ABD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t="36944" r="47849" b="20555"/>
          <a:stretch/>
        </p:blipFill>
        <p:spPr bwMode="auto">
          <a:xfrm>
            <a:off x="8143875" y="955964"/>
            <a:ext cx="3200401" cy="4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2D47-5BDC-BC35-D453-252A469CE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D806DEF6-28AD-7F36-94D3-0360EDED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98" y="1311907"/>
            <a:ext cx="4941501" cy="5270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Когда использовать: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6C8197B-9860-8D4B-A115-B55E4996F1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1148" y="2199572"/>
            <a:ext cx="4749800" cy="3064578"/>
          </a:xfrm>
        </p:spPr>
        <p:txBody>
          <a:bodyPr rtlCol="0"/>
          <a:lstStyle>
            <a:defPPr>
              <a:defRPr lang="ru-RU"/>
            </a:defPPr>
          </a:lstStyle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Требуется получить базовый метод, позволив переопределять его части конкретным подклассам;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Необходимо централизовать функциональность метода, которая остается единой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для всех подклассов, но в каждом подклассе она может выполняться по-своему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ru-RU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Нужно управлять операциями, которые могут быть перекрыты подклассами.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2BBED1-B638-8E4E-634D-9016C32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B8551F0-1991-FC62-6D2D-7D6227891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2796" y="0"/>
            <a:ext cx="23495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D6B3D5-18F2-674B-A8AD-62BC6225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98" y="1687930"/>
            <a:ext cx="5721952" cy="357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91729D4-A164-47A3-830D-E792BCE699E4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4" y="909546"/>
            <a:ext cx="5324475" cy="278892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94" y="3734026"/>
            <a:ext cx="5325110" cy="289306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174" y="909546"/>
            <a:ext cx="5081270" cy="388493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174" y="4860516"/>
            <a:ext cx="5081270" cy="1765935"/>
          </a:xfrm>
          <a:prstGeom prst="rect">
            <a:avLst/>
          </a:prstGeom>
        </p:spPr>
      </p:pic>
      <p:sp>
        <p:nvSpPr>
          <p:cNvPr id="2" name="Заголовок 18">
            <a:extLst>
              <a:ext uri="{FF2B5EF4-FFF2-40B4-BE49-F238E27FC236}">
                <a16:creationId xmlns:a16="http://schemas.microsoft.com/office/drawing/2014/main" id="{CA9761A1-19F5-F8A7-69F9-9420A7EA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94" y="230914"/>
            <a:ext cx="4985951" cy="5270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Пример: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7D053-99FD-FC22-0D47-0FAB97082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мещающий номер слайда 5">
            <a:extLst>
              <a:ext uri="{FF2B5EF4-FFF2-40B4-BE49-F238E27FC236}">
                <a16:creationId xmlns:a16="http://schemas.microsoft.com/office/drawing/2014/main" id="{10AD1752-2FF5-C83C-97E0-224091F3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91729D4-A164-47A3-830D-E792BCE699E4}" type="slidenum">
              <a:rPr lang="ru-RU" smtClean="0"/>
              <a:t>12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A2B6B5-2C9F-FBCB-8735-B4C975B54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85" y="1225636"/>
            <a:ext cx="7521829" cy="44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8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496E66-3A4B-4617-8D7C-D91AD354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 rtl="0"/>
              <a:t>13</a:t>
            </a:fld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510E4F-18C4-6718-0C19-E776C2EC7927}"/>
              </a:ext>
            </a:extLst>
          </p:cNvPr>
          <p:cNvSpPr/>
          <p:nvPr/>
        </p:nvSpPr>
        <p:spPr>
          <a:xfrm>
            <a:off x="0" y="2369127"/>
            <a:ext cx="12192000" cy="211974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Заголовок 36">
            <a:extLst>
              <a:ext uri="{FF2B5EF4-FFF2-40B4-BE49-F238E27FC236}">
                <a16:creationId xmlns:a16="http://schemas.microsoft.com/office/drawing/2014/main" id="{DD48C8EC-56C5-4A2A-BB21-811BC510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0" y="2939795"/>
            <a:ext cx="5105400" cy="97840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>
                <a:solidFill>
                  <a:schemeClr val="accent4">
                    <a:lumMod val="50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C789-C01A-D4FC-9C99-661821007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BEF29E75-6D1E-C16E-271F-61C2F7B8E6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8225" y="2502565"/>
            <a:ext cx="5278537" cy="2796575"/>
          </a:xfrm>
        </p:spPr>
        <p:txBody>
          <a:bodyPr rtlCol="0"/>
          <a:lstStyle>
            <a:defPPr>
              <a:defRPr lang="ru-RU"/>
            </a:def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ru-RU" sz="1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Segoe UI Light (Основной текст)"/>
              </a:rPr>
              <a:t>Набор типовых проблем и их решений</a:t>
            </a:r>
            <a:r>
              <a:rPr lang="en-US" sz="1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Segoe UI Light (Основной текст)"/>
              </a:rPr>
              <a:t>;</a:t>
            </a:r>
            <a:endParaRPr lang="ru-RU" sz="1600" b="0" i="0" u="none" strike="noStrike" dirty="0">
              <a:solidFill>
                <a:schemeClr val="accent4">
                  <a:lumMod val="75000"/>
                </a:schemeClr>
              </a:solidFill>
              <a:effectLst/>
              <a:latin typeface="Segoe UI Light (Основной текст)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Манипулирование на уровне абстракций, а не конкретных объектов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;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Segoe UI Light (Основной текст)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egoe UI Light (Основной текст)"/>
              </a:rPr>
              <a:t>Повторное использование, доработка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egoe UI Light (Основной текст)"/>
              </a:rPr>
              <a:t>;</a:t>
            </a:r>
            <a:endParaRPr lang="ru-RU" sz="1600" b="0" i="0" dirty="0">
              <a:solidFill>
                <a:schemeClr val="accent4">
                  <a:lumMod val="75000"/>
                </a:schemeClr>
              </a:solidFill>
              <a:effectLst/>
              <a:latin typeface="Segoe UI Light (Основной текст)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Коммуникация между программистами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.</a:t>
            </a:r>
            <a:endParaRPr lang="ru-RU" sz="1600" b="0" i="0" dirty="0">
              <a:solidFill>
                <a:schemeClr val="accent4">
                  <a:lumMod val="75000"/>
                </a:schemeClr>
              </a:solidFill>
              <a:effectLst/>
              <a:latin typeface="Segoe UI Light (Основной текст)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42F3D8-E2D7-00E9-B6B7-2B5DBE7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3" name="Заголовок 18">
            <a:extLst>
              <a:ext uri="{FF2B5EF4-FFF2-40B4-BE49-F238E27FC236}">
                <a16:creationId xmlns:a16="http://schemas.microsoft.com/office/drawing/2014/main" id="{4DBBDAB1-4961-4D8D-B594-866F4ED4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225" y="1574822"/>
            <a:ext cx="5154079" cy="5270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Паттерны (шаблоны):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622B0A-4606-DAD0-D6FC-9EAB62EAA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01" y="1701179"/>
            <a:ext cx="5886109" cy="345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66AFBD-DDA1-FC1D-B210-2B1C2898B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14414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90456" y="1169092"/>
            <a:ext cx="5278537" cy="5403158"/>
          </a:xfrm>
        </p:spPr>
        <p:txBody>
          <a:bodyPr rtlCol="0"/>
          <a:lstStyle>
            <a:defPPr>
              <a:defRPr lang="ru-RU"/>
            </a:defPPr>
          </a:lstStyle>
          <a:p>
            <a:pPr marL="228600" indent="-228600" algn="l">
              <a:buFont typeface="+mj-lt"/>
              <a:buAutoNum type="arabicPeriod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Производящие шаблоны</a:t>
            </a:r>
            <a:r>
              <a:rPr lang="ru-RU" sz="1600" u="none" strike="noStrike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 – созда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ние объектов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;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Segoe UI Light (Основной текст)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Segoe UI Light (Основной текст)"/>
              </a:rPr>
              <a:t>Структурные</a:t>
            </a:r>
            <a:r>
              <a:rPr lang="ru-RU" sz="1600" u="none" strike="noStrike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 – изменение и доработка существующих интерфейсов</a:t>
            </a:r>
            <a:r>
              <a:rPr lang="en-US" sz="1600" u="none" strike="noStrike" dirty="0">
                <a:solidFill>
                  <a:schemeClr val="accent4">
                    <a:lumMod val="75000"/>
                  </a:schemeClr>
                </a:solidFill>
                <a:latin typeface="Segoe UI Light (Основной текст)"/>
              </a:rPr>
              <a:t>;</a:t>
            </a:r>
            <a:endParaRPr lang="ru-RU" sz="1600" u="none" strike="noStrike" dirty="0">
              <a:solidFill>
                <a:schemeClr val="accent4">
                  <a:lumMod val="75000"/>
                </a:schemeClr>
              </a:solidFill>
              <a:latin typeface="Segoe UI Light (Основной текст)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ru-RU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egoe UI Light (Основной текст)"/>
              </a:rPr>
              <a:t>Поведенческие — взаимодействие между объектами, уменьшение связей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egoe UI Light (Основной текст)"/>
              </a:rPr>
              <a:t>.</a:t>
            </a:r>
            <a:endParaRPr lang="ru-RU" sz="1600" b="0" i="0" dirty="0">
              <a:solidFill>
                <a:schemeClr val="accent4">
                  <a:lumMod val="75000"/>
                </a:schemeClr>
              </a:solidFill>
              <a:effectLst/>
              <a:latin typeface="Segoe UI Light (Основной текст)"/>
            </a:endParaRPr>
          </a:p>
          <a:p>
            <a:pPr algn="l"/>
            <a:r>
              <a:rPr lang="ru-RU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egoe UI Light (Основной текст)"/>
              </a:rPr>
              <a:t>Поведенческие шаблоны связаны с распределением обязанностей между объектами. Их отличие от структурных шаблонов заключается в том, что они не просто описывают структуру, но также описывают шаблоны для передачи сообщений / связи между ними.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6" name="Заголовок 18">
            <a:extLst>
              <a:ext uri="{FF2B5EF4-FFF2-40B4-BE49-F238E27FC236}">
                <a16:creationId xmlns:a16="http://schemas.microsoft.com/office/drawing/2014/main" id="{0E1B6D6D-C475-41F8-DA93-F7DD36BE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56" y="560654"/>
            <a:ext cx="5154079" cy="5270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Типы шаблонов:</a:t>
            </a:r>
          </a:p>
        </p:txBody>
      </p:sp>
      <p:pic>
        <p:nvPicPr>
          <p:cNvPr id="2050" name="Picture 2" descr="java design patterns">
            <a:extLst>
              <a:ext uri="{FF2B5EF4-FFF2-40B4-BE49-F238E27FC236}">
                <a16:creationId xmlns:a16="http://schemas.microsoft.com/office/drawing/2014/main" id="{16433B1A-7E67-CE64-E548-47259AF78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0" r="15169"/>
          <a:stretch/>
        </p:blipFill>
        <p:spPr bwMode="auto">
          <a:xfrm>
            <a:off x="6451600" y="1346200"/>
            <a:ext cx="5147691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F89735A-8A4F-211A-4AFC-20BEBDE3B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46500" y="0"/>
            <a:ext cx="23495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1453471"/>
            <a:ext cx="4749800" cy="5270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Стратегия (</a:t>
            </a:r>
            <a:r>
              <a:rPr lang="en-US" sz="3000" dirty="0"/>
              <a:t>Strategy)</a:t>
            </a:r>
            <a:endParaRPr lang="ru-RU" sz="3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1900" y="2536401"/>
            <a:ext cx="4749800" cy="27081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Стратегия — поведенческий шаблон проектирования, предназначенный для определения семейства алгоритмов, инкапсуляции каждого из них и обеспечения их взаимозаменяемости. Это позволяет выбирать алгоритм путём определения соответствующего класса. Шаблон Strategy позволяет менять выбранный алгоритм независимо от объектов-клиентов, которые его используют.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18897B-3E64-D038-7F3B-DC20A2BF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39407"/>
            <a:ext cx="5278869" cy="32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C5F1A-01E5-308B-F52C-434EC9DD8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DE66BC3-B856-2D0D-2932-64481362F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071540"/>
            <a:ext cx="12192000" cy="18111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993EB0-786A-1258-7C9E-4E456B6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C43C4B2-1F91-9361-D542-BA94923EE56A}"/>
              </a:ext>
            </a:extLst>
          </p:cNvPr>
          <p:cNvSpPr/>
          <p:nvPr/>
        </p:nvSpPr>
        <p:spPr>
          <a:xfrm>
            <a:off x="1137415" y="1534562"/>
            <a:ext cx="3346455" cy="16901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B3485-0EE9-C455-E116-6C2B6B9BE147}"/>
              </a:ext>
            </a:extLst>
          </p:cNvPr>
          <p:cNvSpPr txBox="1"/>
          <p:nvPr/>
        </p:nvSpPr>
        <p:spPr>
          <a:xfrm>
            <a:off x="2046650" y="154352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StrategyClient</a:t>
            </a:r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D3839C1-B673-39BF-5AF8-6C734B4BE0DC}"/>
              </a:ext>
            </a:extLst>
          </p:cNvPr>
          <p:cNvCxnSpPr>
            <a:cxnSpLocks/>
          </p:cNvCxnSpPr>
          <p:nvPr/>
        </p:nvCxnSpPr>
        <p:spPr>
          <a:xfrm flipV="1">
            <a:off x="1137415" y="1948343"/>
            <a:ext cx="3346455" cy="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09C20D2-7951-9772-CB24-384EE0E64CA3}"/>
              </a:ext>
            </a:extLst>
          </p:cNvPr>
          <p:cNvCxnSpPr>
            <a:cxnSpLocks/>
          </p:cNvCxnSpPr>
          <p:nvPr/>
        </p:nvCxnSpPr>
        <p:spPr>
          <a:xfrm flipV="1">
            <a:off x="1137415" y="2273952"/>
            <a:ext cx="3346455" cy="838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1A03E4-82E7-B4B0-26B2-8D04680197A8}"/>
              </a:ext>
            </a:extLst>
          </p:cNvPr>
          <p:cNvSpPr txBox="1"/>
          <p:nvPr/>
        </p:nvSpPr>
        <p:spPr>
          <a:xfrm>
            <a:off x="1316411" y="2346833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void </a:t>
            </a:r>
            <a:r>
              <a:rPr lang="en-US" dirty="0" err="1"/>
              <a:t>setStrategy</a:t>
            </a:r>
            <a:r>
              <a:rPr lang="en-US" dirty="0"/>
              <a:t> (Strategy s)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38BB4C-55A2-63D7-6E76-B02C75C01D50}"/>
              </a:ext>
            </a:extLst>
          </p:cNvPr>
          <p:cNvSpPr/>
          <p:nvPr/>
        </p:nvSpPr>
        <p:spPr>
          <a:xfrm>
            <a:off x="6431203" y="1885877"/>
            <a:ext cx="3346454" cy="102332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EDFF1-5D49-E4D5-3FC4-35EAF03B74AC}"/>
              </a:ext>
            </a:extLst>
          </p:cNvPr>
          <p:cNvSpPr txBox="1"/>
          <p:nvPr/>
        </p:nvSpPr>
        <p:spPr>
          <a:xfrm>
            <a:off x="7131681" y="1916589"/>
            <a:ext cx="194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interface</a:t>
            </a:r>
            <a:r>
              <a:rPr lang="ru-RU" dirty="0"/>
              <a:t> </a:t>
            </a:r>
            <a:r>
              <a:rPr lang="en-US" dirty="0"/>
              <a:t>Strategy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2EAD4-8AA8-D258-B18A-8026A32D9510}"/>
              </a:ext>
            </a:extLst>
          </p:cNvPr>
          <p:cNvSpPr txBox="1"/>
          <p:nvPr/>
        </p:nvSpPr>
        <p:spPr>
          <a:xfrm>
            <a:off x="6593742" y="2488022"/>
            <a:ext cx="225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void operation</a:t>
            </a:r>
            <a:r>
              <a:rPr lang="ru-RU" dirty="0"/>
              <a:t> </a:t>
            </a:r>
            <a:r>
              <a:rPr lang="en-US" dirty="0"/>
              <a:t>( )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8B08A3E-5DFB-9A98-E262-95F166CEE901}"/>
              </a:ext>
            </a:extLst>
          </p:cNvPr>
          <p:cNvCxnSpPr>
            <a:cxnSpLocks/>
          </p:cNvCxnSpPr>
          <p:nvPr/>
        </p:nvCxnSpPr>
        <p:spPr>
          <a:xfrm>
            <a:off x="6431203" y="2308545"/>
            <a:ext cx="33464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631C639-F6A6-3379-FC4B-EDB33E6ADCDA}"/>
              </a:ext>
            </a:extLst>
          </p:cNvPr>
          <p:cNvCxnSpPr>
            <a:cxnSpLocks/>
          </p:cNvCxnSpPr>
          <p:nvPr/>
        </p:nvCxnSpPr>
        <p:spPr>
          <a:xfrm>
            <a:off x="6431203" y="2412648"/>
            <a:ext cx="33464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7A5670-A467-A347-74FB-513028C03E3B}"/>
              </a:ext>
            </a:extLst>
          </p:cNvPr>
          <p:cNvSpPr txBox="1"/>
          <p:nvPr/>
        </p:nvSpPr>
        <p:spPr>
          <a:xfrm>
            <a:off x="1239020" y="1924364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Strategy </a:t>
            </a:r>
            <a:r>
              <a:rPr lang="en-US" dirty="0" err="1"/>
              <a:t>strategy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A72FE4-987F-C86F-8D33-DB278E7D8EFD}"/>
              </a:ext>
            </a:extLst>
          </p:cNvPr>
          <p:cNvSpPr txBox="1"/>
          <p:nvPr/>
        </p:nvSpPr>
        <p:spPr>
          <a:xfrm>
            <a:off x="1316411" y="2721456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void </a:t>
            </a:r>
            <a:r>
              <a:rPr lang="en-US" dirty="0" err="1"/>
              <a:t>performOperation</a:t>
            </a:r>
            <a:r>
              <a:rPr lang="en-US" dirty="0"/>
              <a:t> ( )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EBDB363-44EA-B4CA-BEEC-163DB034D7D6}"/>
              </a:ext>
            </a:extLst>
          </p:cNvPr>
          <p:cNvSpPr/>
          <p:nvPr/>
        </p:nvSpPr>
        <p:spPr>
          <a:xfrm>
            <a:off x="4964206" y="4631353"/>
            <a:ext cx="2971801" cy="8814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D84AD-605D-F539-07F4-0A2031D51572}"/>
              </a:ext>
            </a:extLst>
          </p:cNvPr>
          <p:cNvSpPr txBox="1"/>
          <p:nvPr/>
        </p:nvSpPr>
        <p:spPr>
          <a:xfrm>
            <a:off x="5431474" y="4629694"/>
            <a:ext cx="19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ConcreteStrategyA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A6158-0A55-AC05-8D19-3B943F2BE407}"/>
              </a:ext>
            </a:extLst>
          </p:cNvPr>
          <p:cNvSpPr txBox="1"/>
          <p:nvPr/>
        </p:nvSpPr>
        <p:spPr>
          <a:xfrm>
            <a:off x="5109346" y="5095836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void operation ( )</a:t>
            </a:r>
            <a:endParaRPr lang="ru-RU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C926E23-8DEF-5011-845D-6CC56E451B5D}"/>
              </a:ext>
            </a:extLst>
          </p:cNvPr>
          <p:cNvCxnSpPr>
            <a:cxnSpLocks/>
          </p:cNvCxnSpPr>
          <p:nvPr/>
        </p:nvCxnSpPr>
        <p:spPr>
          <a:xfrm>
            <a:off x="4964206" y="4995327"/>
            <a:ext cx="29718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4F90521-AB43-40D6-DA68-CFB25A439173}"/>
              </a:ext>
            </a:extLst>
          </p:cNvPr>
          <p:cNvCxnSpPr>
            <a:cxnSpLocks/>
          </p:cNvCxnSpPr>
          <p:nvPr/>
        </p:nvCxnSpPr>
        <p:spPr>
          <a:xfrm>
            <a:off x="4955705" y="5098514"/>
            <a:ext cx="29718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B8E2D74-B6FF-3E1D-1F1D-C12A406A5507}"/>
              </a:ext>
            </a:extLst>
          </p:cNvPr>
          <p:cNvSpPr/>
          <p:nvPr/>
        </p:nvSpPr>
        <p:spPr>
          <a:xfrm>
            <a:off x="8324506" y="4634508"/>
            <a:ext cx="2971801" cy="8841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60D9C7-65A3-2BDA-4B3B-97A314827C5B}"/>
              </a:ext>
            </a:extLst>
          </p:cNvPr>
          <p:cNvSpPr txBox="1"/>
          <p:nvPr/>
        </p:nvSpPr>
        <p:spPr>
          <a:xfrm>
            <a:off x="8876295" y="4633095"/>
            <a:ext cx="19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ConcreteStrategyB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3CC5E6-EAF9-441D-7BEF-C5DAD7CBA721}"/>
              </a:ext>
            </a:extLst>
          </p:cNvPr>
          <p:cNvSpPr txBox="1"/>
          <p:nvPr/>
        </p:nvSpPr>
        <p:spPr>
          <a:xfrm>
            <a:off x="8453521" y="510702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void operation ( )</a:t>
            </a:r>
            <a:endParaRPr lang="ru-RU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DD4B04E-F030-A9B8-D63A-117C20A7C8D7}"/>
              </a:ext>
            </a:extLst>
          </p:cNvPr>
          <p:cNvCxnSpPr>
            <a:cxnSpLocks/>
          </p:cNvCxnSpPr>
          <p:nvPr/>
        </p:nvCxnSpPr>
        <p:spPr>
          <a:xfrm>
            <a:off x="8324506" y="5003766"/>
            <a:ext cx="29718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6CAD0CD3-A738-5E09-CB74-35884389078D}"/>
              </a:ext>
            </a:extLst>
          </p:cNvPr>
          <p:cNvCxnSpPr>
            <a:cxnSpLocks/>
          </p:cNvCxnSpPr>
          <p:nvPr/>
        </p:nvCxnSpPr>
        <p:spPr>
          <a:xfrm>
            <a:off x="8324506" y="5104348"/>
            <a:ext cx="29718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A3775F-DA0C-7427-52F8-65369AE16D3B}"/>
              </a:ext>
            </a:extLst>
          </p:cNvPr>
          <p:cNvSpPr/>
          <p:nvPr/>
        </p:nvSpPr>
        <p:spPr>
          <a:xfrm>
            <a:off x="1137416" y="3815995"/>
            <a:ext cx="3346454" cy="4460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FF35-599E-595E-DDC5-714032A5D52E}"/>
              </a:ext>
            </a:extLst>
          </p:cNvPr>
          <p:cNvSpPr txBox="1"/>
          <p:nvPr/>
        </p:nvSpPr>
        <p:spPr>
          <a:xfrm>
            <a:off x="1316411" y="3854342"/>
            <a:ext cx="23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strategy.operation</a:t>
            </a:r>
            <a:r>
              <a:rPr lang="en-US" dirty="0"/>
              <a:t> ( );</a:t>
            </a:r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4C5BB28-7744-7C06-D9AA-2B87E7593FE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431203" y="4183668"/>
            <a:ext cx="0" cy="4460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7BB3A93-7057-6CC3-28B8-73BA5FA9DA70}"/>
              </a:ext>
            </a:extLst>
          </p:cNvPr>
          <p:cNvCxnSpPr>
            <a:stCxn id="42" idx="0"/>
          </p:cNvCxnSpPr>
          <p:nvPr/>
        </p:nvCxnSpPr>
        <p:spPr>
          <a:xfrm flipV="1">
            <a:off x="9865605" y="4183914"/>
            <a:ext cx="0" cy="44918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FE581F96-B0D3-0D3C-ED89-5C92CEC49E5E}"/>
              </a:ext>
            </a:extLst>
          </p:cNvPr>
          <p:cNvCxnSpPr>
            <a:cxnSpLocks/>
          </p:cNvCxnSpPr>
          <p:nvPr/>
        </p:nvCxnSpPr>
        <p:spPr>
          <a:xfrm>
            <a:off x="6431203" y="4182648"/>
            <a:ext cx="343440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8AE7E719-1222-2021-B501-96F5C468CBF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104430" y="2909203"/>
            <a:ext cx="0" cy="12707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FE5009D9-3E36-DE4A-6970-5277A309A3D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483870" y="2379627"/>
            <a:ext cx="1947333" cy="179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20B7818-6202-49EE-709B-E4D80B323FB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10643" y="3224691"/>
            <a:ext cx="0" cy="5913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Заголовок 18">
            <a:extLst>
              <a:ext uri="{FF2B5EF4-FFF2-40B4-BE49-F238E27FC236}">
                <a16:creationId xmlns:a16="http://schemas.microsoft.com/office/drawing/2014/main" id="{8A0105DB-E846-2B66-EEB3-EE51D2F5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48" y="436860"/>
            <a:ext cx="4985951" cy="5270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Реализация:</a:t>
            </a:r>
          </a:p>
        </p:txBody>
      </p:sp>
    </p:spTree>
    <p:extLst>
      <p:ext uri="{BB962C8B-B14F-4D97-AF65-F5344CB8AC3E}">
        <p14:creationId xmlns:p14="http://schemas.microsoft.com/office/powerpoint/2010/main" val="174535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EB6FD-8677-3FAE-8D25-32C54B8B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FF59DEA3-A648-8415-5694-2E822B49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49" y="908050"/>
            <a:ext cx="4985951" cy="5270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Когда использовать: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B2F43EE-DBA2-C494-F706-050825D183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0049" y="1757011"/>
            <a:ext cx="5849057" cy="4289226"/>
          </a:xfrm>
        </p:spPr>
        <p:txBody>
          <a:bodyPr rtlCol="0"/>
          <a:lstStyle>
            <a:defPPr>
              <a:defRPr lang="ru-RU"/>
            </a:defPPr>
          </a:lstStyle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Имеется несколько возможных способов выполнения операций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ru-RU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При разработке программы не всегда известно, какой способ будет наилучшим во время работы приложения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 Необходимо обеспечить простоту добавления новых способов выполнения операций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Необходимо сохранить простоту исходного кода независимо от объема добавляемой функциональности.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3292CF-D5BA-B26D-CE1B-AA36B57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C287587-8BFE-11E0-6C24-17CF9FA3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68" y="0"/>
            <a:ext cx="2349500" cy="687018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77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91729D4-A164-47A3-830D-E792BCE699E4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94" y="957889"/>
            <a:ext cx="6115050" cy="104775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4" y="2033579"/>
            <a:ext cx="6115050" cy="141097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94" y="3472489"/>
            <a:ext cx="6115050" cy="146367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94" y="4964104"/>
            <a:ext cx="6114415" cy="153416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769" y="957889"/>
            <a:ext cx="5544820" cy="211074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769" y="3128954"/>
            <a:ext cx="5544820" cy="2480310"/>
          </a:xfrm>
          <a:prstGeom prst="rect">
            <a:avLst/>
          </a:prstGeom>
        </p:spPr>
      </p:pic>
      <p:sp>
        <p:nvSpPr>
          <p:cNvPr id="4" name="Заголовок 18">
            <a:extLst>
              <a:ext uri="{FF2B5EF4-FFF2-40B4-BE49-F238E27FC236}">
                <a16:creationId xmlns:a16="http://schemas.microsoft.com/office/drawing/2014/main" id="{995665BB-8937-8E40-22A4-7D1BC23E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94" y="230914"/>
            <a:ext cx="4985951" cy="5270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Пример: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4E4B-0D03-7711-8744-5671DF642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мещающий номер слайда 5">
            <a:extLst>
              <a:ext uri="{FF2B5EF4-FFF2-40B4-BE49-F238E27FC236}">
                <a16:creationId xmlns:a16="http://schemas.microsoft.com/office/drawing/2014/main" id="{8365716F-CD32-1F9D-D87D-C62C867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91729D4-A164-47A3-830D-E792BCE699E4}" type="slidenum">
              <a:rPr lang="ru-RU" smtClean="0"/>
              <a:t>8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77354A-3829-28D5-0B9C-757101D0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433517"/>
            <a:ext cx="64389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BB55-1FE7-4BEF-3D59-8CF962DC8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CA955C0-D322-E7B0-E5A3-BA892FD8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08749"/>
            <a:ext cx="12192000" cy="18111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9005A5A1-5BC4-4830-1B03-D3B134F1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54660"/>
            <a:ext cx="4749800" cy="9623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000" dirty="0"/>
              <a:t>Шаблонный метод (</a:t>
            </a:r>
            <a:r>
              <a:rPr lang="en-US" sz="3000" dirty="0"/>
              <a:t>Template Method)</a:t>
            </a:r>
            <a:endParaRPr lang="ru-RU" sz="3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B0ACF16-536A-1FD8-3874-BB55929245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695151"/>
            <a:ext cx="4749800" cy="27081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Шаблонный метод — поведенческий шаблон проектирования, определяющий основу алгоритма и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позволяющий наследникам переопределять некоторые шаги алгоритма, не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изменяя его структуру в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целом.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719F6A-A729-FF6B-8C1D-63C7090B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91729D4-A164-47A3-830D-E792BCE699E4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B30FA4-36F0-0320-7938-CB4C88AF5831}"/>
              </a:ext>
            </a:extLst>
          </p:cNvPr>
          <p:cNvSpPr/>
          <p:nvPr/>
        </p:nvSpPr>
        <p:spPr>
          <a:xfrm>
            <a:off x="1536699" y="1320798"/>
            <a:ext cx="2971801" cy="160655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4C5F5-FEEF-F1DC-923B-3290AEEA4683}"/>
              </a:ext>
            </a:extLst>
          </p:cNvPr>
          <p:cNvSpPr txBox="1"/>
          <p:nvPr/>
        </p:nvSpPr>
        <p:spPr>
          <a:xfrm>
            <a:off x="2289863" y="135831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AbstractClass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4E91319-1F49-075F-3C5D-80DDD5209995}"/>
              </a:ext>
            </a:extLst>
          </p:cNvPr>
          <p:cNvCxnSpPr>
            <a:cxnSpLocks/>
          </p:cNvCxnSpPr>
          <p:nvPr/>
        </p:nvCxnSpPr>
        <p:spPr>
          <a:xfrm>
            <a:off x="1536700" y="1747282"/>
            <a:ext cx="29718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34E3298-2E83-F1B0-FB60-58BDD26F3356}"/>
              </a:ext>
            </a:extLst>
          </p:cNvPr>
          <p:cNvCxnSpPr>
            <a:cxnSpLocks/>
          </p:cNvCxnSpPr>
          <p:nvPr/>
        </p:nvCxnSpPr>
        <p:spPr>
          <a:xfrm>
            <a:off x="1536700" y="1817132"/>
            <a:ext cx="29718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014BAA-83DC-C714-E0F6-C4656A6D2A4E}"/>
              </a:ext>
            </a:extLst>
          </p:cNvPr>
          <p:cNvSpPr txBox="1"/>
          <p:nvPr/>
        </p:nvSpPr>
        <p:spPr>
          <a:xfrm>
            <a:off x="1651067" y="184370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templateMethod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 )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A57B9-BE7E-B9E2-BC1F-93115D45AAF0}"/>
              </a:ext>
            </a:extLst>
          </p:cNvPr>
          <p:cNvSpPr txBox="1"/>
          <p:nvPr/>
        </p:nvSpPr>
        <p:spPr>
          <a:xfrm>
            <a:off x="1651068" y="2173764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void subOperation1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 )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675E7-795A-8060-2318-1269120AA0F5}"/>
              </a:ext>
            </a:extLst>
          </p:cNvPr>
          <p:cNvSpPr txBox="1"/>
          <p:nvPr/>
        </p:nvSpPr>
        <p:spPr>
          <a:xfrm>
            <a:off x="1651069" y="2498506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void subOperation2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 )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CD8F7DD-CC9C-1ADF-F402-5270958B7A7D}"/>
              </a:ext>
            </a:extLst>
          </p:cNvPr>
          <p:cNvSpPr/>
          <p:nvPr/>
        </p:nvSpPr>
        <p:spPr>
          <a:xfrm>
            <a:off x="1536699" y="3568702"/>
            <a:ext cx="2971801" cy="139796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13FC0-41C1-597B-0532-789DE8483DA0}"/>
              </a:ext>
            </a:extLst>
          </p:cNvPr>
          <p:cNvSpPr txBox="1"/>
          <p:nvPr/>
        </p:nvSpPr>
        <p:spPr>
          <a:xfrm>
            <a:off x="2289867" y="3632417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ConcreteClass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593D2-801C-8FA2-BC81-6A058305D3D5}"/>
              </a:ext>
            </a:extLst>
          </p:cNvPr>
          <p:cNvSpPr txBox="1"/>
          <p:nvPr/>
        </p:nvSpPr>
        <p:spPr>
          <a:xfrm>
            <a:off x="1715691" y="417073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void subOperation1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 )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A34B3-0A9E-0F16-FBEB-2D65813EC2D2}"/>
              </a:ext>
            </a:extLst>
          </p:cNvPr>
          <p:cNvSpPr txBox="1"/>
          <p:nvPr/>
        </p:nvSpPr>
        <p:spPr>
          <a:xfrm>
            <a:off x="1715691" y="452437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void subOperation2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 )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101044D-9C7A-0FCD-26BE-4D9DFCA7722E}"/>
              </a:ext>
            </a:extLst>
          </p:cNvPr>
          <p:cNvCxnSpPr>
            <a:cxnSpLocks/>
          </p:cNvCxnSpPr>
          <p:nvPr/>
        </p:nvCxnSpPr>
        <p:spPr>
          <a:xfrm>
            <a:off x="1536699" y="4022786"/>
            <a:ext cx="29718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CD24B5F-07B4-57CB-BB7D-9115383A9936}"/>
              </a:ext>
            </a:extLst>
          </p:cNvPr>
          <p:cNvCxnSpPr>
            <a:cxnSpLocks/>
          </p:cNvCxnSpPr>
          <p:nvPr/>
        </p:nvCxnSpPr>
        <p:spPr>
          <a:xfrm>
            <a:off x="1536699" y="4102042"/>
            <a:ext cx="29718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9572B50-0C6B-590D-21F3-9FB9381118BF}"/>
              </a:ext>
            </a:extLst>
          </p:cNvPr>
          <p:cNvCxnSpPr>
            <a:stCxn id="17" idx="0"/>
            <a:endCxn id="2" idx="2"/>
          </p:cNvCxnSpPr>
          <p:nvPr/>
        </p:nvCxnSpPr>
        <p:spPr>
          <a:xfrm flipV="1">
            <a:off x="3022600" y="2927349"/>
            <a:ext cx="0" cy="64135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78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5CC0C496-FD8A-42BF-932F-4FD62E56F269}" vid="{DBEAE538-0105-45CF-A6D4-E0B303E187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AF5DA8-6387-4138-BF96-B65D39F2FC2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3EF380A-18DE-4A59-8A28-3F29B5D0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Широкоэкранный</PresentationFormat>
  <Paragraphs>70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Segoe UI Light</vt:lpstr>
      <vt:lpstr>Segoe UI Light (Основной текст)</vt:lpstr>
      <vt:lpstr>Тема Office</vt:lpstr>
      <vt:lpstr>Поведенческие паттерны: Strategy, Template Method.</vt:lpstr>
      <vt:lpstr>Паттерны (шаблоны):</vt:lpstr>
      <vt:lpstr>Типы шаблонов:</vt:lpstr>
      <vt:lpstr>Стратегия (Strategy)</vt:lpstr>
      <vt:lpstr>Реализация:</vt:lpstr>
      <vt:lpstr>Когда использовать:</vt:lpstr>
      <vt:lpstr>Пример:</vt:lpstr>
      <vt:lpstr>Презентация PowerPoint</vt:lpstr>
      <vt:lpstr>Шаблонный метод (Template Method)</vt:lpstr>
      <vt:lpstr>Когда использовать:</vt:lpstr>
      <vt:lpstr>Пример: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2021-05-30T14:58:49Z</dcterms:created>
  <dcterms:modified xsi:type="dcterms:W3CDTF">2024-12-02T04:58:30Z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