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114" d="100"/>
          <a:sy n="114" d="100"/>
        </p:scale>
        <p:origin x="47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E1A06-8754-4870-9E44-E39BADAD98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527F020-BBC3-49BB-91C2-5B2CBD64B3C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67C0C22-EBDA-4130-87AE-CB28BC19B077}"/>
              </a:ext>
            </a:extLst>
          </p:cNvPr>
          <p:cNvSpPr>
            <a:spLocks noGrp="1"/>
          </p:cNvSpPr>
          <p:nvPr>
            <p:ph type="dt" sz="half" idx="10"/>
          </p:nvPr>
        </p:nvSpPr>
        <p:spPr/>
        <p:txBody>
          <a:bodyPr/>
          <a:lstStyle/>
          <a:p>
            <a:fld id="{82EDB8D0-98ED-4B86-9D5F-E61ADC70144D}" type="datetimeFigureOut">
              <a:rPr lang="en-US" smtClean="0"/>
              <a:t>6/20/2021</a:t>
            </a:fld>
            <a:endParaRPr lang="en-US" dirty="0"/>
          </a:p>
        </p:txBody>
      </p:sp>
      <p:sp>
        <p:nvSpPr>
          <p:cNvPr id="5" name="Footer Placeholder 4">
            <a:extLst>
              <a:ext uri="{FF2B5EF4-FFF2-40B4-BE49-F238E27FC236}">
                <a16:creationId xmlns:a16="http://schemas.microsoft.com/office/drawing/2014/main" id="{E2A419A8-07CA-4A4C-AEC2-C40D4D50AF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FA7B86-E610-42EA-B4DC-C2F447785273}"/>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8A7BA06D-B3FF-4E91-8639-B4569AE3AA23}"/>
              </a:ext>
            </a:extLst>
          </p:cNvPr>
          <p:cNvSpPr/>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Arc 7">
            <a:extLst>
              <a:ext uri="{FF2B5EF4-FFF2-40B4-BE49-F238E27FC236}">
                <a16:creationId xmlns:a16="http://schemas.microsoft.com/office/drawing/2014/main" id="{2B30C86D-5A07-48BC-9C9D-6F9A2DB1E9E1}"/>
              </a:ext>
            </a:extLst>
          </p:cNvPr>
          <p:cNvSpPr/>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418393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6E5D1-6D19-4E7F-9B4E-42326B7716F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AD2A06C-F91A-4ADC-9CD2-61F0A4D7EE1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43AA9A-2280-4F63-8B3D-20742AE6901F}"/>
              </a:ext>
            </a:extLst>
          </p:cNvPr>
          <p:cNvSpPr>
            <a:spLocks noGrp="1"/>
          </p:cNvSpPr>
          <p:nvPr>
            <p:ph type="dt" sz="half" idx="10"/>
          </p:nvPr>
        </p:nvSpPr>
        <p:spPr/>
        <p:txBody>
          <a:bodyPr/>
          <a:lstStyle/>
          <a:p>
            <a:fld id="{82EDB8D0-98ED-4B86-9D5F-E61ADC70144D}" type="datetimeFigureOut">
              <a:rPr lang="en-US" smtClean="0"/>
              <a:t>6/20/2021</a:t>
            </a:fld>
            <a:endParaRPr lang="en-US"/>
          </a:p>
        </p:txBody>
      </p:sp>
      <p:sp>
        <p:nvSpPr>
          <p:cNvPr id="5" name="Footer Placeholder 4">
            <a:extLst>
              <a:ext uri="{FF2B5EF4-FFF2-40B4-BE49-F238E27FC236}">
                <a16:creationId xmlns:a16="http://schemas.microsoft.com/office/drawing/2014/main" id="{E40D986B-E58E-43B6-8A80-FFA9D8F748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140D36-2E71-4F27-967F-7A3E4C6EE197}"/>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C1609904-5327-4D2C-A445-B270A00F3B5F}"/>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30FC7BEC-08C5-4D95-9C84-B48BC8AD1C9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313509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81FEA3D-0C7F-45CD-B6A0-942F707B363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E8B8A12-BCE6-4D03-A637-1DEC8924BEF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749755-9FF4-428A-AEB7-1A6477466741}"/>
              </a:ext>
            </a:extLst>
          </p:cNvPr>
          <p:cNvSpPr>
            <a:spLocks noGrp="1"/>
          </p:cNvSpPr>
          <p:nvPr>
            <p:ph type="dt" sz="half" idx="10"/>
          </p:nvPr>
        </p:nvSpPr>
        <p:spPr/>
        <p:txBody>
          <a:bodyPr/>
          <a:lstStyle/>
          <a:p>
            <a:fld id="{82EDB8D0-98ED-4B86-9D5F-E61ADC70144D}" type="datetimeFigureOut">
              <a:rPr lang="en-US" smtClean="0"/>
              <a:t>6/20/2021</a:t>
            </a:fld>
            <a:endParaRPr lang="en-US"/>
          </a:p>
        </p:txBody>
      </p:sp>
      <p:sp>
        <p:nvSpPr>
          <p:cNvPr id="5" name="Footer Placeholder 4">
            <a:extLst>
              <a:ext uri="{FF2B5EF4-FFF2-40B4-BE49-F238E27FC236}">
                <a16:creationId xmlns:a16="http://schemas.microsoft.com/office/drawing/2014/main" id="{A5141836-11E2-49FD-877D-53B74514A9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D24C42-4B05-4EEF-BE14-29041EC9C0E5}"/>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5BADDEB1-F604-408B-B02A-A2814606E6AF}"/>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D8DF7987-332F-4D6C-81C3-990F39C76C96}"/>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474826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FF209-11EE-4A3F-9685-A155FECD0DC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A47AF11-F208-4FDA-9E19-D6CA3472134E}"/>
              </a:ext>
            </a:extLst>
          </p:cNvPr>
          <p:cNvSpPr>
            <a:spLocks noGrp="1"/>
          </p:cNvSpPr>
          <p:nvPr>
            <p:ph idx="1"/>
          </p:nvPr>
        </p:nvSpPr>
        <p:spPr>
          <a:xfrm>
            <a:off x="838200" y="1825625"/>
            <a:ext cx="10515600" cy="38597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E82FA1-02B7-467E-9F16-D178149407C5}"/>
              </a:ext>
            </a:extLst>
          </p:cNvPr>
          <p:cNvSpPr>
            <a:spLocks noGrp="1"/>
          </p:cNvSpPr>
          <p:nvPr>
            <p:ph type="dt" sz="half" idx="10"/>
          </p:nvPr>
        </p:nvSpPr>
        <p:spPr/>
        <p:txBody>
          <a:bodyPr/>
          <a:lstStyle/>
          <a:p>
            <a:fld id="{82EDB8D0-98ED-4B86-9D5F-E61ADC70144D}" type="datetimeFigureOut">
              <a:rPr lang="en-US" smtClean="0"/>
              <a:t>6/20/2021</a:t>
            </a:fld>
            <a:endParaRPr lang="en-US" dirty="0"/>
          </a:p>
        </p:txBody>
      </p:sp>
      <p:sp>
        <p:nvSpPr>
          <p:cNvPr id="5" name="Footer Placeholder 4">
            <a:extLst>
              <a:ext uri="{FF2B5EF4-FFF2-40B4-BE49-F238E27FC236}">
                <a16:creationId xmlns:a16="http://schemas.microsoft.com/office/drawing/2014/main" id="{6D389247-FB8A-4494-859B-B3754B02A5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23DA7759-3209-4FE2-96D1-4EEDD81E9EA0}"/>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41460DAD-8769-4C9F-9C8C-BB0443909D76}"/>
              </a:ext>
            </a:extLst>
          </p:cNvPr>
          <p:cNvSpPr/>
          <p:nvPr/>
        </p:nvSpPr>
        <p:spPr>
          <a:xfrm flipH="1">
            <a:off x="12353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333996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C0001-5D76-45A0-A9F4-7172BDDD5D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E1462C4-0E4B-4DB7-A8BF-FE55142760A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AA5F313-1240-47AE-A026-7F349292B5CA}"/>
              </a:ext>
            </a:extLst>
          </p:cNvPr>
          <p:cNvSpPr>
            <a:spLocks noGrp="1"/>
          </p:cNvSpPr>
          <p:nvPr>
            <p:ph type="dt" sz="half" idx="10"/>
          </p:nvPr>
        </p:nvSpPr>
        <p:spPr/>
        <p:txBody>
          <a:bodyPr/>
          <a:lstStyle/>
          <a:p>
            <a:fld id="{82EDB8D0-98ED-4B86-9D5F-E61ADC70144D}" type="datetimeFigureOut">
              <a:rPr lang="en-US" smtClean="0"/>
              <a:t>6/20/2021</a:t>
            </a:fld>
            <a:endParaRPr lang="en-US"/>
          </a:p>
        </p:txBody>
      </p:sp>
      <p:sp>
        <p:nvSpPr>
          <p:cNvPr id="5" name="Footer Placeholder 4">
            <a:extLst>
              <a:ext uri="{FF2B5EF4-FFF2-40B4-BE49-F238E27FC236}">
                <a16:creationId xmlns:a16="http://schemas.microsoft.com/office/drawing/2014/main" id="{22448158-6132-4335-B8E1-F6A8963837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94C5B6-1598-48B4-9B3A-3078FDBE90B7}"/>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9" name="Freeform: Shape 8">
            <a:extLst>
              <a:ext uri="{FF2B5EF4-FFF2-40B4-BE49-F238E27FC236}">
                <a16:creationId xmlns:a16="http://schemas.microsoft.com/office/drawing/2014/main" id="{FEDBDD32-D3EE-4848-A112-BA814D4631CD}"/>
              </a:ext>
            </a:extLst>
          </p:cNvPr>
          <p:cNvSpPr/>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Arc 9">
            <a:extLst>
              <a:ext uri="{FF2B5EF4-FFF2-40B4-BE49-F238E27FC236}">
                <a16:creationId xmlns:a16="http://schemas.microsoft.com/office/drawing/2014/main" id="{61350361-843C-49D0-BD6A-ECDBA3842BA0}"/>
              </a:ext>
            </a:extLst>
          </p:cNvPr>
          <p:cNvSpPr/>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098008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BFD05-2CB2-4A7E-89E7-57615BA82B4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F9532B8-D460-476D-816F-725E8D96C0A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6F7120F-70AF-4ED5-B364-3AA55C6B44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3D8B65F-F709-469F-9961-4D01896CAA12}"/>
              </a:ext>
            </a:extLst>
          </p:cNvPr>
          <p:cNvSpPr>
            <a:spLocks noGrp="1"/>
          </p:cNvSpPr>
          <p:nvPr>
            <p:ph type="dt" sz="half" idx="10"/>
          </p:nvPr>
        </p:nvSpPr>
        <p:spPr/>
        <p:txBody>
          <a:bodyPr/>
          <a:lstStyle/>
          <a:p>
            <a:fld id="{82EDB8D0-98ED-4B86-9D5F-E61ADC70144D}" type="datetimeFigureOut">
              <a:rPr lang="en-US" smtClean="0"/>
              <a:t>6/20/2021</a:t>
            </a:fld>
            <a:endParaRPr lang="en-US"/>
          </a:p>
        </p:txBody>
      </p:sp>
      <p:sp>
        <p:nvSpPr>
          <p:cNvPr id="6" name="Footer Placeholder 5">
            <a:extLst>
              <a:ext uri="{FF2B5EF4-FFF2-40B4-BE49-F238E27FC236}">
                <a16:creationId xmlns:a16="http://schemas.microsoft.com/office/drawing/2014/main" id="{B781C6BC-B23D-48BC-AD44-654DDB8D01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00D60B-86A1-479D-BCE8-06D2C3DBC94E}"/>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B4EC5136-99DA-40B5-8F79-5C3A56D38BA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4F8FB775-26C4-41BA-837C-4478D48D215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837870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2983E-E761-4429-9203-7FE8B2DB67E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921E9B7-62BE-49BA-AC6B-55250D6627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C41A3FD-B90A-4C31-BD6B-581F9E2E0E5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60D1D55-B722-4968-B171-AF3B462DDA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1085A8-02C2-4E7F-935E-5AEECBAD19B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A8A5018-8A77-40E8-B159-4894ECF228B1}"/>
              </a:ext>
            </a:extLst>
          </p:cNvPr>
          <p:cNvSpPr>
            <a:spLocks noGrp="1"/>
          </p:cNvSpPr>
          <p:nvPr>
            <p:ph type="dt" sz="half" idx="10"/>
          </p:nvPr>
        </p:nvSpPr>
        <p:spPr/>
        <p:txBody>
          <a:bodyPr/>
          <a:lstStyle/>
          <a:p>
            <a:fld id="{82EDB8D0-98ED-4B86-9D5F-E61ADC70144D}" type="datetimeFigureOut">
              <a:rPr lang="en-US" smtClean="0"/>
              <a:t>6/20/2021</a:t>
            </a:fld>
            <a:endParaRPr lang="en-US"/>
          </a:p>
        </p:txBody>
      </p:sp>
      <p:sp>
        <p:nvSpPr>
          <p:cNvPr id="8" name="Footer Placeholder 7">
            <a:extLst>
              <a:ext uri="{FF2B5EF4-FFF2-40B4-BE49-F238E27FC236}">
                <a16:creationId xmlns:a16="http://schemas.microsoft.com/office/drawing/2014/main" id="{8AD79441-8908-4461-9FDD-BCE63883709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8D29F7D-B101-4950-A2C0-F350FB26D45F}"/>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10" name="Freeform: Shape 9">
            <a:extLst>
              <a:ext uri="{FF2B5EF4-FFF2-40B4-BE49-F238E27FC236}">
                <a16:creationId xmlns:a16="http://schemas.microsoft.com/office/drawing/2014/main" id="{862D7398-9A79-4B24-9C7D-F0DEED57C70B}"/>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C07F28CD-1873-4E36-A064-2D25E0A8501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76858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11BF3-02E8-4EB7-818E-652B82CF2C9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54D3190-B78C-42F1-9D62-F523886BBE51}"/>
              </a:ext>
            </a:extLst>
          </p:cNvPr>
          <p:cNvSpPr>
            <a:spLocks noGrp="1"/>
          </p:cNvSpPr>
          <p:nvPr>
            <p:ph type="dt" sz="half" idx="10"/>
          </p:nvPr>
        </p:nvSpPr>
        <p:spPr/>
        <p:txBody>
          <a:bodyPr/>
          <a:lstStyle/>
          <a:p>
            <a:fld id="{82EDB8D0-98ED-4B86-9D5F-E61ADC70144D}" type="datetimeFigureOut">
              <a:rPr lang="en-US" smtClean="0"/>
              <a:t>6/20/2021</a:t>
            </a:fld>
            <a:endParaRPr lang="en-US"/>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6" name="Freeform: Shape 5">
            <a:extLst>
              <a:ext uri="{FF2B5EF4-FFF2-40B4-BE49-F238E27FC236}">
                <a16:creationId xmlns:a16="http://schemas.microsoft.com/office/drawing/2014/main" id="{DC13EF9C-0B5A-4364-91AA-E5DD5B536E54}"/>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Freeform: Shape 6">
            <a:extLst>
              <a:ext uri="{FF2B5EF4-FFF2-40B4-BE49-F238E27FC236}">
                <a16:creationId xmlns:a16="http://schemas.microsoft.com/office/drawing/2014/main" id="{8F674475-6327-490A-BD7F-084F5C07F2E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994187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024287-C9B9-48AC-8E4D-A282DE2F44F5}"/>
              </a:ext>
            </a:extLst>
          </p:cNvPr>
          <p:cNvSpPr>
            <a:spLocks noGrp="1"/>
          </p:cNvSpPr>
          <p:nvPr>
            <p:ph type="dt" sz="half" idx="10"/>
          </p:nvPr>
        </p:nvSpPr>
        <p:spPr/>
        <p:txBody>
          <a:bodyPr/>
          <a:lstStyle/>
          <a:p>
            <a:fld id="{82EDB8D0-98ED-4B86-9D5F-E61ADC70144D}" type="datetimeFigureOut">
              <a:rPr lang="en-US" smtClean="0"/>
              <a:t>6/20/2021</a:t>
            </a:fld>
            <a:endParaRPr lang="en-US"/>
          </a:p>
        </p:txBody>
      </p:sp>
      <p:sp>
        <p:nvSpPr>
          <p:cNvPr id="3" name="Footer Placeholder 2">
            <a:extLst>
              <a:ext uri="{FF2B5EF4-FFF2-40B4-BE49-F238E27FC236}">
                <a16:creationId xmlns:a16="http://schemas.microsoft.com/office/drawing/2014/main" id="{2D34C9A2-75A7-4164-B3B8-E6A9D60BA0B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CBE73CE-2859-4D49-A9EC-26AF3FBDF6A3}"/>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5" name="Freeform: Shape 4">
            <a:extLst>
              <a:ext uri="{FF2B5EF4-FFF2-40B4-BE49-F238E27FC236}">
                <a16:creationId xmlns:a16="http://schemas.microsoft.com/office/drawing/2014/main" id="{AA5ED585-FEBB-4DAD-84C0-97BEE6C360C3}"/>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Freeform: Shape 5">
            <a:extLst>
              <a:ext uri="{FF2B5EF4-FFF2-40B4-BE49-F238E27FC236}">
                <a16:creationId xmlns:a16="http://schemas.microsoft.com/office/drawing/2014/main" id="{EF6AC352-A720-4DB3-87CA-A33B0607CA2F}"/>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261305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FC812-4DB6-4F98-9404-29C191D3BA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2F0855E-0CD6-47DD-B648-4C84C783D7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D50082B-17D7-4D61-8AEB-81517D85D2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70783-FF31-4C4E-9196-EB169B209747}"/>
              </a:ext>
            </a:extLst>
          </p:cNvPr>
          <p:cNvSpPr>
            <a:spLocks noGrp="1"/>
          </p:cNvSpPr>
          <p:nvPr>
            <p:ph type="dt" sz="half" idx="10"/>
          </p:nvPr>
        </p:nvSpPr>
        <p:spPr/>
        <p:txBody>
          <a:bodyPr/>
          <a:lstStyle/>
          <a:p>
            <a:fld id="{82EDB8D0-98ED-4B86-9D5F-E61ADC70144D}" type="datetimeFigureOut">
              <a:rPr lang="en-US" smtClean="0"/>
              <a:t>6/20/2021</a:t>
            </a:fld>
            <a:endParaRPr lang="en-US"/>
          </a:p>
        </p:txBody>
      </p:sp>
      <p:sp>
        <p:nvSpPr>
          <p:cNvPr id="6" name="Footer Placeholder 5">
            <a:extLst>
              <a:ext uri="{FF2B5EF4-FFF2-40B4-BE49-F238E27FC236}">
                <a16:creationId xmlns:a16="http://schemas.microsoft.com/office/drawing/2014/main" id="{7D92E260-747D-40FD-A062-9DD5E6835A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7E50A0-1E05-49C5-88C9-46267751201F}"/>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2C155C63-9F58-4422-B669-F9748628067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385DBA62-0EDB-47AA-86C7-90463BC9B308}"/>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113418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D7521-E43D-41D1-B458-26B20DC6DD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2472CF2-2653-4B98-A416-D7A0A860EC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6EF87F5-0B10-4AC7-9599-F088C5E796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A07CB7-0520-4D64-B76C-C31AC557832D}"/>
              </a:ext>
            </a:extLst>
          </p:cNvPr>
          <p:cNvSpPr>
            <a:spLocks noGrp="1"/>
          </p:cNvSpPr>
          <p:nvPr>
            <p:ph type="dt" sz="half" idx="10"/>
          </p:nvPr>
        </p:nvSpPr>
        <p:spPr/>
        <p:txBody>
          <a:bodyPr/>
          <a:lstStyle/>
          <a:p>
            <a:fld id="{82EDB8D0-98ED-4B86-9D5F-E61ADC70144D}" type="datetimeFigureOut">
              <a:rPr lang="en-US" smtClean="0"/>
              <a:t>6/20/2021</a:t>
            </a:fld>
            <a:endParaRPr lang="en-US"/>
          </a:p>
        </p:txBody>
      </p:sp>
      <p:sp>
        <p:nvSpPr>
          <p:cNvPr id="6" name="Footer Placeholder 5">
            <a:extLst>
              <a:ext uri="{FF2B5EF4-FFF2-40B4-BE49-F238E27FC236}">
                <a16:creationId xmlns:a16="http://schemas.microsoft.com/office/drawing/2014/main" id="{92EEB226-AD45-45DF-AAB5-5513AE732A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E96AEB-9481-4CCE-B110-FEDD334835B8}"/>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6BA9707F-7BCE-464F-BF45-E216527084EE}"/>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BC589723-2CC8-49D1-B4E1-36FECED6A2D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6074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EC5685-19F1-49DA-ADE5-D5D32F1659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FFC0A4D-22A1-4554-B5DE-887974F4DF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9D5CDC-F2CE-410E-AD13-DDC235C71C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cap="none" spc="0" baseline="0">
                <a:solidFill>
                  <a:schemeClr val="tx1">
                    <a:tint val="75000"/>
                  </a:schemeClr>
                </a:solidFill>
                <a:latin typeface="+mn-lt"/>
              </a:defRPr>
            </a:lvl1pPr>
          </a:lstStyle>
          <a:p>
            <a:fld id="{82EDB8D0-98ED-4B86-9D5F-E61ADC70144D}" type="datetimeFigureOut">
              <a:rPr lang="en-US" smtClean="0"/>
              <a:pPr/>
              <a:t>6/20/2021</a:t>
            </a:fld>
            <a:endParaRPr lang="en-US" dirty="0"/>
          </a:p>
        </p:txBody>
      </p:sp>
      <p:sp>
        <p:nvSpPr>
          <p:cNvPr id="5" name="Footer Placeholder 4">
            <a:extLst>
              <a:ext uri="{FF2B5EF4-FFF2-40B4-BE49-F238E27FC236}">
                <a16:creationId xmlns:a16="http://schemas.microsoft.com/office/drawing/2014/main" id="{9340CD45-794A-4BB0-A427-0CE61AEAF4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cap="none" spc="0" baseline="0">
                <a:solidFill>
                  <a:schemeClr val="tx1">
                    <a:tint val="75000"/>
                  </a:schemeClr>
                </a:solidFill>
                <a:latin typeface="+mn-lt"/>
              </a:defRPr>
            </a:lvl1pPr>
          </a:lstStyle>
          <a:p>
            <a:endParaRPr lang="en-US"/>
          </a:p>
        </p:txBody>
      </p:sp>
      <p:sp>
        <p:nvSpPr>
          <p:cNvPr id="6" name="Slide Number Placeholder 5">
            <a:extLst>
              <a:ext uri="{FF2B5EF4-FFF2-40B4-BE49-F238E27FC236}">
                <a16:creationId xmlns:a16="http://schemas.microsoft.com/office/drawing/2014/main" id="{FCB3AB91-9588-4071-92D2-364F4A6ED0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cap="none" spc="0" baseline="0">
                <a:solidFill>
                  <a:schemeClr val="tx1">
                    <a:tint val="75000"/>
                  </a:schemeClr>
                </a:solidFill>
                <a:latin typeface="+mn-lt"/>
              </a:defRPr>
            </a:lvl1pPr>
          </a:lstStyle>
          <a:p>
            <a:fld id="{4854181D-6920-4594-9A5D-6CE56DC9F8B2}" type="slidenum">
              <a:rPr lang="en-US" smtClean="0"/>
              <a:pPr/>
              <a:t>‹#›</a:t>
            </a:fld>
            <a:endParaRPr lang="en-US"/>
          </a:p>
        </p:txBody>
      </p:sp>
    </p:spTree>
    <p:extLst>
      <p:ext uri="{BB962C8B-B14F-4D97-AF65-F5344CB8AC3E}">
        <p14:creationId xmlns:p14="http://schemas.microsoft.com/office/powerpoint/2010/main" val="3833682506"/>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62" r:id="rId5"/>
    <p:sldLayoutId id="2147483667" r:id="rId6"/>
    <p:sldLayoutId id="2147483663" r:id="rId7"/>
    <p:sldLayoutId id="2147483664" r:id="rId8"/>
    <p:sldLayoutId id="2147483665" r:id="rId9"/>
    <p:sldLayoutId id="2147483666" r:id="rId10"/>
    <p:sldLayoutId id="2147483668" r:id="rId11"/>
  </p:sldLayoutIdLst>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1D7EC86-7CB9-431D-8AC3-8AAF0440B1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D4B9777F-B610-419B-9193-80306388F3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 name="!!Arc">
            <a:extLst>
              <a:ext uri="{FF2B5EF4-FFF2-40B4-BE49-F238E27FC236}">
                <a16:creationId xmlns:a16="http://schemas.microsoft.com/office/drawing/2014/main" id="{311F016A-A753-449B-9EA6-322199B711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427715">
            <a:off x="1108520" y="775849"/>
            <a:ext cx="2987899" cy="2987899"/>
          </a:xfrm>
          <a:prstGeom prst="arc">
            <a:avLst>
              <a:gd name="adj1" fmla="val 16200000"/>
              <a:gd name="adj2" fmla="val 2287352"/>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7ED0C75-FB30-4EC4-9FB9-9B5D769450E5}"/>
              </a:ext>
            </a:extLst>
          </p:cNvPr>
          <p:cNvSpPr>
            <a:spLocks noGrp="1"/>
          </p:cNvSpPr>
          <p:nvPr>
            <p:ph type="ctrTitle"/>
          </p:nvPr>
        </p:nvSpPr>
        <p:spPr>
          <a:xfrm>
            <a:off x="860742" y="1124988"/>
            <a:ext cx="4425962" cy="2387600"/>
          </a:xfrm>
        </p:spPr>
        <p:txBody>
          <a:bodyPr>
            <a:normAutofit fontScale="90000"/>
          </a:bodyPr>
          <a:lstStyle/>
          <a:p>
            <a:pPr algn="l"/>
            <a:r>
              <a:rPr lang="en-US" dirty="0"/>
              <a:t>7-1 Agile Presentation</a:t>
            </a:r>
          </a:p>
        </p:txBody>
      </p:sp>
      <p:sp>
        <p:nvSpPr>
          <p:cNvPr id="3" name="Subtitle 2">
            <a:extLst>
              <a:ext uri="{FF2B5EF4-FFF2-40B4-BE49-F238E27FC236}">
                <a16:creationId xmlns:a16="http://schemas.microsoft.com/office/drawing/2014/main" id="{B1B8F578-1275-4E57-BFDE-5BA95519DB90}"/>
              </a:ext>
            </a:extLst>
          </p:cNvPr>
          <p:cNvSpPr>
            <a:spLocks noGrp="1"/>
          </p:cNvSpPr>
          <p:nvPr>
            <p:ph type="subTitle" idx="1"/>
          </p:nvPr>
        </p:nvSpPr>
        <p:spPr>
          <a:xfrm>
            <a:off x="860742" y="3633691"/>
            <a:ext cx="4425962" cy="1655762"/>
          </a:xfrm>
        </p:spPr>
        <p:txBody>
          <a:bodyPr>
            <a:normAutofit/>
          </a:bodyPr>
          <a:lstStyle/>
          <a:p>
            <a:pPr algn="l"/>
            <a:r>
              <a:rPr lang="en-US" dirty="0"/>
              <a:t>By Diego Vasquez</a:t>
            </a:r>
          </a:p>
        </p:txBody>
      </p:sp>
      <p:pic>
        <p:nvPicPr>
          <p:cNvPr id="4" name="Picture 3">
            <a:extLst>
              <a:ext uri="{FF2B5EF4-FFF2-40B4-BE49-F238E27FC236}">
                <a16:creationId xmlns:a16="http://schemas.microsoft.com/office/drawing/2014/main" id="{20B2DCFC-F811-4B5C-A3FD-892A58216516}"/>
              </a:ext>
            </a:extLst>
          </p:cNvPr>
          <p:cNvPicPr>
            <a:picLocks noChangeAspect="1"/>
          </p:cNvPicPr>
          <p:nvPr/>
        </p:nvPicPr>
        <p:blipFill rotWithShape="1">
          <a:blip r:embed="rId2"/>
          <a:srcRect r="37140" b="-2"/>
          <a:stretch/>
        </p:blipFill>
        <p:spPr>
          <a:xfrm>
            <a:off x="5733768" y="-1"/>
            <a:ext cx="6458232" cy="6858001"/>
          </a:xfrm>
          <a:custGeom>
            <a:avLst/>
            <a:gdLst/>
            <a:ahLst/>
            <a:cxnLst/>
            <a:rect l="l" t="t" r="r" b="b"/>
            <a:pathLst>
              <a:path w="6458232" h="6858001">
                <a:moveTo>
                  <a:pt x="2209000" y="0"/>
                </a:moveTo>
                <a:lnTo>
                  <a:pt x="6458232" y="0"/>
                </a:lnTo>
                <a:lnTo>
                  <a:pt x="6458232" y="6858001"/>
                </a:lnTo>
                <a:lnTo>
                  <a:pt x="651045" y="6858001"/>
                </a:lnTo>
                <a:lnTo>
                  <a:pt x="635146" y="6830200"/>
                </a:lnTo>
                <a:cubicBezTo>
                  <a:pt x="230085" y="6080469"/>
                  <a:pt x="0" y="5221296"/>
                  <a:pt x="0" y="4308089"/>
                </a:cubicBezTo>
                <a:cubicBezTo>
                  <a:pt x="0" y="2572997"/>
                  <a:pt x="830606" y="1032965"/>
                  <a:pt x="2113832" y="68046"/>
                </a:cubicBezTo>
                <a:close/>
              </a:path>
            </a:pathLst>
          </a:custGeom>
        </p:spPr>
      </p:pic>
      <p:sp>
        <p:nvSpPr>
          <p:cNvPr id="15" name="!!Rectangle">
            <a:extLst>
              <a:ext uri="{FF2B5EF4-FFF2-40B4-BE49-F238E27FC236}">
                <a16:creationId xmlns:a16="http://schemas.microsoft.com/office/drawing/2014/main" id="{95106A28-883A-4993-BF9E-C403B81A8D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94269" y="4274457"/>
            <a:ext cx="825256" cy="825256"/>
          </a:xfrm>
          <a:prstGeom prst="rect">
            <a:avLst/>
          </a:prstGeom>
          <a:noFill/>
          <a:ln w="127000">
            <a:solidFill>
              <a:schemeClr val="accent6"/>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7" name="!!Oval">
            <a:extLst>
              <a:ext uri="{FF2B5EF4-FFF2-40B4-BE49-F238E27FC236}">
                <a16:creationId xmlns:a16="http://schemas.microsoft.com/office/drawing/2014/main" id="{F5AE4E4F-9F4C-43ED-8299-9BD63B74E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742" y="5649686"/>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388825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73542F-5B5D-43D1-B188-94CAD82C2A05}"/>
              </a:ext>
            </a:extLst>
          </p:cNvPr>
          <p:cNvSpPr>
            <a:spLocks noGrp="1"/>
          </p:cNvSpPr>
          <p:nvPr>
            <p:ph type="title"/>
          </p:nvPr>
        </p:nvSpPr>
        <p:spPr/>
        <p:txBody>
          <a:bodyPr/>
          <a:lstStyle/>
          <a:p>
            <a:r>
              <a:rPr lang="en-US" dirty="0"/>
              <a:t>Coding</a:t>
            </a:r>
          </a:p>
        </p:txBody>
      </p:sp>
      <p:sp>
        <p:nvSpPr>
          <p:cNvPr id="3" name="Content Placeholder 2">
            <a:extLst>
              <a:ext uri="{FF2B5EF4-FFF2-40B4-BE49-F238E27FC236}">
                <a16:creationId xmlns:a16="http://schemas.microsoft.com/office/drawing/2014/main" id="{EE20C224-9F66-4F03-8BFF-EA4B2C738CC8}"/>
              </a:ext>
            </a:extLst>
          </p:cNvPr>
          <p:cNvSpPr>
            <a:spLocks noGrp="1"/>
          </p:cNvSpPr>
          <p:nvPr>
            <p:ph idx="1"/>
          </p:nvPr>
        </p:nvSpPr>
        <p:spPr/>
        <p:txBody>
          <a:bodyPr/>
          <a:lstStyle/>
          <a:p>
            <a:r>
              <a:rPr lang="en-US" dirty="0"/>
              <a:t>Actual implementation of features per the software requirement specification document and the design document.</a:t>
            </a:r>
          </a:p>
          <a:p>
            <a:r>
              <a:rPr lang="en-US" dirty="0"/>
              <a:t>Big tasks usually divided into smaller, more manageable tasks to be completed by several developers. </a:t>
            </a:r>
          </a:p>
        </p:txBody>
      </p:sp>
    </p:spTree>
    <p:extLst>
      <p:ext uri="{BB962C8B-B14F-4D97-AF65-F5344CB8AC3E}">
        <p14:creationId xmlns:p14="http://schemas.microsoft.com/office/powerpoint/2010/main" val="27238799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AC40E-A822-43CE-9286-41816EB9A52E}"/>
              </a:ext>
            </a:extLst>
          </p:cNvPr>
          <p:cNvSpPr>
            <a:spLocks noGrp="1"/>
          </p:cNvSpPr>
          <p:nvPr>
            <p:ph type="title"/>
          </p:nvPr>
        </p:nvSpPr>
        <p:spPr/>
        <p:txBody>
          <a:bodyPr/>
          <a:lstStyle/>
          <a:p>
            <a:r>
              <a:rPr lang="en-US" dirty="0"/>
              <a:t>Testing</a:t>
            </a:r>
          </a:p>
        </p:txBody>
      </p:sp>
      <p:sp>
        <p:nvSpPr>
          <p:cNvPr id="3" name="Content Placeholder 2">
            <a:extLst>
              <a:ext uri="{FF2B5EF4-FFF2-40B4-BE49-F238E27FC236}">
                <a16:creationId xmlns:a16="http://schemas.microsoft.com/office/drawing/2014/main" id="{FA606FB7-859A-488D-8BCE-3403F861B16E}"/>
              </a:ext>
            </a:extLst>
          </p:cNvPr>
          <p:cNvSpPr>
            <a:spLocks noGrp="1"/>
          </p:cNvSpPr>
          <p:nvPr>
            <p:ph idx="1"/>
          </p:nvPr>
        </p:nvSpPr>
        <p:spPr/>
        <p:txBody>
          <a:bodyPr/>
          <a:lstStyle/>
          <a:p>
            <a:r>
              <a:rPr lang="en-US" dirty="0"/>
              <a:t>Process that involves writing code that tests application functionality and security as well as modularity.</a:t>
            </a:r>
          </a:p>
          <a:p>
            <a:r>
              <a:rPr lang="en-US" dirty="0"/>
              <a:t>Ensures that code is both fast, secure, and scalable.</a:t>
            </a:r>
          </a:p>
        </p:txBody>
      </p:sp>
    </p:spTree>
    <p:extLst>
      <p:ext uri="{BB962C8B-B14F-4D97-AF65-F5344CB8AC3E}">
        <p14:creationId xmlns:p14="http://schemas.microsoft.com/office/powerpoint/2010/main" val="27240488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C1BBC-31F5-4FB5-80C4-992BFEFD4824}"/>
              </a:ext>
            </a:extLst>
          </p:cNvPr>
          <p:cNvSpPr>
            <a:spLocks noGrp="1"/>
          </p:cNvSpPr>
          <p:nvPr>
            <p:ph type="title"/>
          </p:nvPr>
        </p:nvSpPr>
        <p:spPr/>
        <p:txBody>
          <a:bodyPr/>
          <a:lstStyle/>
          <a:p>
            <a:r>
              <a:rPr lang="en-US" dirty="0"/>
              <a:t>Installation/Deployment</a:t>
            </a:r>
          </a:p>
        </p:txBody>
      </p:sp>
      <p:sp>
        <p:nvSpPr>
          <p:cNvPr id="3" name="Content Placeholder 2">
            <a:extLst>
              <a:ext uri="{FF2B5EF4-FFF2-40B4-BE49-F238E27FC236}">
                <a16:creationId xmlns:a16="http://schemas.microsoft.com/office/drawing/2014/main" id="{A52B0098-6957-4FD7-AAD7-9EC3BB1DEA44}"/>
              </a:ext>
            </a:extLst>
          </p:cNvPr>
          <p:cNvSpPr>
            <a:spLocks noGrp="1"/>
          </p:cNvSpPr>
          <p:nvPr>
            <p:ph idx="1"/>
          </p:nvPr>
        </p:nvSpPr>
        <p:spPr/>
        <p:txBody>
          <a:bodyPr/>
          <a:lstStyle/>
          <a:p>
            <a:r>
              <a:rPr lang="en-US" dirty="0"/>
              <a:t>Actual release of finished product after approval.</a:t>
            </a:r>
          </a:p>
          <a:p>
            <a:r>
              <a:rPr lang="en-US" dirty="0"/>
              <a:t>If web application, a server may be involved in sending back the user interface as well as any authentication required.</a:t>
            </a:r>
          </a:p>
          <a:p>
            <a:r>
              <a:rPr lang="en-US" dirty="0"/>
              <a:t>If desktop/mobile app, the software may be deployed online as an installer or on an app store.</a:t>
            </a:r>
          </a:p>
        </p:txBody>
      </p:sp>
    </p:spTree>
    <p:extLst>
      <p:ext uri="{BB962C8B-B14F-4D97-AF65-F5344CB8AC3E}">
        <p14:creationId xmlns:p14="http://schemas.microsoft.com/office/powerpoint/2010/main" val="26310418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851CD-6BF5-4A84-B135-D52486DAEDDF}"/>
              </a:ext>
            </a:extLst>
          </p:cNvPr>
          <p:cNvSpPr>
            <a:spLocks noGrp="1"/>
          </p:cNvSpPr>
          <p:nvPr>
            <p:ph type="title"/>
          </p:nvPr>
        </p:nvSpPr>
        <p:spPr/>
        <p:txBody>
          <a:bodyPr/>
          <a:lstStyle/>
          <a:p>
            <a:r>
              <a:rPr lang="en-US" dirty="0"/>
              <a:t>Waterfall Approach (What if?)</a:t>
            </a:r>
          </a:p>
        </p:txBody>
      </p:sp>
      <p:sp>
        <p:nvSpPr>
          <p:cNvPr id="3" name="Content Placeholder 2">
            <a:extLst>
              <a:ext uri="{FF2B5EF4-FFF2-40B4-BE49-F238E27FC236}">
                <a16:creationId xmlns:a16="http://schemas.microsoft.com/office/drawing/2014/main" id="{62250576-F22E-4ED1-B8DB-CA34AAF55FE2}"/>
              </a:ext>
            </a:extLst>
          </p:cNvPr>
          <p:cNvSpPr>
            <a:spLocks noGrp="1"/>
          </p:cNvSpPr>
          <p:nvPr>
            <p:ph idx="1"/>
          </p:nvPr>
        </p:nvSpPr>
        <p:spPr/>
        <p:txBody>
          <a:bodyPr/>
          <a:lstStyle/>
          <a:p>
            <a:r>
              <a:rPr lang="en-US" dirty="0"/>
              <a:t>A waterfall approach would mean that, installation or deployment would not be done until testing is fully completed, that is, a finished, large codebase being tested rigorously. This would obviously slow down the process if for example, issues found in codebase were found and major refactoring was needed, interrupting the testing process and in turn, prolonging deployment even more.</a:t>
            </a:r>
          </a:p>
        </p:txBody>
      </p:sp>
    </p:spTree>
    <p:extLst>
      <p:ext uri="{BB962C8B-B14F-4D97-AF65-F5344CB8AC3E}">
        <p14:creationId xmlns:p14="http://schemas.microsoft.com/office/powerpoint/2010/main" val="18793383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3EFDA-2FB2-4A2D-95F8-8AF22286857A}"/>
              </a:ext>
            </a:extLst>
          </p:cNvPr>
          <p:cNvSpPr>
            <a:spLocks noGrp="1"/>
          </p:cNvSpPr>
          <p:nvPr>
            <p:ph type="title"/>
          </p:nvPr>
        </p:nvSpPr>
        <p:spPr/>
        <p:txBody>
          <a:bodyPr/>
          <a:lstStyle/>
          <a:p>
            <a:r>
              <a:rPr lang="en-US" dirty="0"/>
              <a:t>Waterfall vs Agile</a:t>
            </a:r>
          </a:p>
        </p:txBody>
      </p:sp>
      <p:sp>
        <p:nvSpPr>
          <p:cNvPr id="3" name="Content Placeholder 2">
            <a:extLst>
              <a:ext uri="{FF2B5EF4-FFF2-40B4-BE49-F238E27FC236}">
                <a16:creationId xmlns:a16="http://schemas.microsoft.com/office/drawing/2014/main" id="{5D0811FE-2639-4451-932E-C7239B2D2A25}"/>
              </a:ext>
            </a:extLst>
          </p:cNvPr>
          <p:cNvSpPr>
            <a:spLocks noGrp="1"/>
          </p:cNvSpPr>
          <p:nvPr>
            <p:ph idx="1"/>
          </p:nvPr>
        </p:nvSpPr>
        <p:spPr/>
        <p:txBody>
          <a:bodyPr/>
          <a:lstStyle/>
          <a:p>
            <a:r>
              <a:rPr lang="en-US" dirty="0"/>
              <a:t>In my honest opinion, I see no issue with rigorous testing of a completed application if the application’s code base is not very large and that its functionality doesn’t change too often. In other words, I would consider the waterfall approach to simple applications.</a:t>
            </a:r>
          </a:p>
          <a:p>
            <a:r>
              <a:rPr lang="en-US" dirty="0"/>
              <a:t>If the application is meant to scale, and adapt to new requirements and competition from other similar software, I would consider the agile approach as it encourages adaptability.</a:t>
            </a:r>
          </a:p>
        </p:txBody>
      </p:sp>
    </p:spTree>
    <p:extLst>
      <p:ext uri="{BB962C8B-B14F-4D97-AF65-F5344CB8AC3E}">
        <p14:creationId xmlns:p14="http://schemas.microsoft.com/office/powerpoint/2010/main" val="27635356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F83E8-AC11-4729-9365-87F3B36EB318}"/>
              </a:ext>
            </a:extLst>
          </p:cNvPr>
          <p:cNvSpPr>
            <a:spLocks noGrp="1"/>
          </p:cNvSpPr>
          <p:nvPr>
            <p:ph type="title"/>
          </p:nvPr>
        </p:nvSpPr>
        <p:spPr/>
        <p:txBody>
          <a:bodyPr/>
          <a:lstStyle/>
          <a:p>
            <a:r>
              <a:rPr lang="en-US"/>
              <a:t>Works Cited Page</a:t>
            </a:r>
            <a:endParaRPr lang="en-US" dirty="0"/>
          </a:p>
        </p:txBody>
      </p:sp>
      <p:sp>
        <p:nvSpPr>
          <p:cNvPr id="3" name="Content Placeholder 2">
            <a:extLst>
              <a:ext uri="{FF2B5EF4-FFF2-40B4-BE49-F238E27FC236}">
                <a16:creationId xmlns:a16="http://schemas.microsoft.com/office/drawing/2014/main" id="{8E0AAFA2-B46A-4951-84A6-AA87D2CA5A1C}"/>
              </a:ext>
            </a:extLst>
          </p:cNvPr>
          <p:cNvSpPr>
            <a:spLocks noGrp="1"/>
          </p:cNvSpPr>
          <p:nvPr>
            <p:ph idx="1"/>
          </p:nvPr>
        </p:nvSpPr>
        <p:spPr/>
        <p:txBody>
          <a:bodyPr/>
          <a:lstStyle/>
          <a:p>
            <a:r>
              <a:rPr lang="en-US" dirty="0"/>
              <a:t>“Scrum Roles Demystified [0.25 SEU].” Scrum Alliance Resources, resources.scrumalliance.org/Article/scrum-roles-demystified. </a:t>
            </a:r>
          </a:p>
        </p:txBody>
      </p:sp>
    </p:spTree>
    <p:extLst>
      <p:ext uri="{BB962C8B-B14F-4D97-AF65-F5344CB8AC3E}">
        <p14:creationId xmlns:p14="http://schemas.microsoft.com/office/powerpoint/2010/main" val="19123967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B9F471-158B-4B08-A574-82E303D8F836}"/>
              </a:ext>
            </a:extLst>
          </p:cNvPr>
          <p:cNvSpPr>
            <a:spLocks noGrp="1"/>
          </p:cNvSpPr>
          <p:nvPr>
            <p:ph type="title"/>
          </p:nvPr>
        </p:nvSpPr>
        <p:spPr/>
        <p:txBody>
          <a:bodyPr/>
          <a:lstStyle/>
          <a:p>
            <a:r>
              <a:rPr lang="en-US" dirty="0"/>
              <a:t>Scrum-Agile Roles</a:t>
            </a:r>
          </a:p>
        </p:txBody>
      </p:sp>
      <p:sp>
        <p:nvSpPr>
          <p:cNvPr id="3" name="Content Placeholder 2">
            <a:extLst>
              <a:ext uri="{FF2B5EF4-FFF2-40B4-BE49-F238E27FC236}">
                <a16:creationId xmlns:a16="http://schemas.microsoft.com/office/drawing/2014/main" id="{DFC9367A-CDE1-4CD2-83D8-C1FAEC6DAD36}"/>
              </a:ext>
            </a:extLst>
          </p:cNvPr>
          <p:cNvSpPr>
            <a:spLocks noGrp="1"/>
          </p:cNvSpPr>
          <p:nvPr>
            <p:ph idx="1"/>
          </p:nvPr>
        </p:nvSpPr>
        <p:spPr/>
        <p:txBody>
          <a:bodyPr/>
          <a:lstStyle/>
          <a:p>
            <a:r>
              <a:rPr lang="en-US" dirty="0"/>
              <a:t>Product Owner</a:t>
            </a:r>
          </a:p>
          <a:p>
            <a:r>
              <a:rPr lang="en-US" dirty="0"/>
              <a:t>ScrumMaster</a:t>
            </a:r>
          </a:p>
          <a:p>
            <a:r>
              <a:rPr lang="en-US" dirty="0"/>
              <a:t>The Development Team</a:t>
            </a:r>
          </a:p>
          <a:p>
            <a:endParaRPr lang="en-US" dirty="0"/>
          </a:p>
          <a:p>
            <a:endParaRPr lang="en-US" dirty="0"/>
          </a:p>
        </p:txBody>
      </p:sp>
    </p:spTree>
    <p:extLst>
      <p:ext uri="{BB962C8B-B14F-4D97-AF65-F5344CB8AC3E}">
        <p14:creationId xmlns:p14="http://schemas.microsoft.com/office/powerpoint/2010/main" val="1654739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9C59E-7181-47A4-9171-1EDCBC7E642F}"/>
              </a:ext>
            </a:extLst>
          </p:cNvPr>
          <p:cNvSpPr>
            <a:spLocks noGrp="1"/>
          </p:cNvSpPr>
          <p:nvPr>
            <p:ph type="title"/>
          </p:nvPr>
        </p:nvSpPr>
        <p:spPr/>
        <p:txBody>
          <a:bodyPr/>
          <a:lstStyle/>
          <a:p>
            <a:r>
              <a:rPr lang="en-US" dirty="0"/>
              <a:t>Product Owner</a:t>
            </a:r>
          </a:p>
        </p:txBody>
      </p:sp>
      <p:sp>
        <p:nvSpPr>
          <p:cNvPr id="3" name="Content Placeholder 2">
            <a:extLst>
              <a:ext uri="{FF2B5EF4-FFF2-40B4-BE49-F238E27FC236}">
                <a16:creationId xmlns:a16="http://schemas.microsoft.com/office/drawing/2014/main" id="{5CF942B0-7EBE-4C0B-83C1-852F85B0629B}"/>
              </a:ext>
            </a:extLst>
          </p:cNvPr>
          <p:cNvSpPr>
            <a:spLocks noGrp="1"/>
          </p:cNvSpPr>
          <p:nvPr>
            <p:ph idx="1"/>
          </p:nvPr>
        </p:nvSpPr>
        <p:spPr/>
        <p:txBody>
          <a:bodyPr/>
          <a:lstStyle/>
          <a:p>
            <a:r>
              <a:rPr lang="en-US" dirty="0"/>
              <a:t>The responsibility of the product owner is to define the assignments needed to be completed and prioritizing them accordingly.</a:t>
            </a:r>
          </a:p>
          <a:p>
            <a:r>
              <a:rPr lang="en-US" dirty="0"/>
              <a:t>The product owner oversees that work prioritized tasks are completed in a timely manner.</a:t>
            </a:r>
          </a:p>
        </p:txBody>
      </p:sp>
    </p:spTree>
    <p:extLst>
      <p:ext uri="{BB962C8B-B14F-4D97-AF65-F5344CB8AC3E}">
        <p14:creationId xmlns:p14="http://schemas.microsoft.com/office/powerpoint/2010/main" val="23443006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ACAEB-CAAC-49B2-B989-5E1AA94D53C8}"/>
              </a:ext>
            </a:extLst>
          </p:cNvPr>
          <p:cNvSpPr>
            <a:spLocks noGrp="1"/>
          </p:cNvSpPr>
          <p:nvPr>
            <p:ph type="title"/>
          </p:nvPr>
        </p:nvSpPr>
        <p:spPr/>
        <p:txBody>
          <a:bodyPr/>
          <a:lstStyle/>
          <a:p>
            <a:r>
              <a:rPr lang="en-US" dirty="0"/>
              <a:t>ScrumMaster</a:t>
            </a:r>
          </a:p>
        </p:txBody>
      </p:sp>
      <p:sp>
        <p:nvSpPr>
          <p:cNvPr id="3" name="Content Placeholder 2">
            <a:extLst>
              <a:ext uri="{FF2B5EF4-FFF2-40B4-BE49-F238E27FC236}">
                <a16:creationId xmlns:a16="http://schemas.microsoft.com/office/drawing/2014/main" id="{9080964B-2CD2-438F-B409-C23D67D8BD98}"/>
              </a:ext>
            </a:extLst>
          </p:cNvPr>
          <p:cNvSpPr>
            <a:spLocks noGrp="1"/>
          </p:cNvSpPr>
          <p:nvPr>
            <p:ph idx="1"/>
          </p:nvPr>
        </p:nvSpPr>
        <p:spPr/>
        <p:txBody>
          <a:bodyPr/>
          <a:lstStyle/>
          <a:p>
            <a:r>
              <a:rPr lang="en-US" dirty="0"/>
              <a:t>The ScrumMaster helps the rest of the team focus on prioritized tasks without distractions.</a:t>
            </a:r>
          </a:p>
          <a:p>
            <a:r>
              <a:rPr lang="en-US" dirty="0"/>
              <a:t>The ScrumMaster oversees the scrum process and coaches other team members on how to use the scrum process.</a:t>
            </a:r>
          </a:p>
          <a:p>
            <a:endParaRPr lang="en-US" dirty="0"/>
          </a:p>
        </p:txBody>
      </p:sp>
    </p:spTree>
    <p:extLst>
      <p:ext uri="{BB962C8B-B14F-4D97-AF65-F5344CB8AC3E}">
        <p14:creationId xmlns:p14="http://schemas.microsoft.com/office/powerpoint/2010/main" val="7510607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1A1FA-A041-4E02-AC84-2D441C46879D}"/>
              </a:ext>
            </a:extLst>
          </p:cNvPr>
          <p:cNvSpPr>
            <a:spLocks noGrp="1"/>
          </p:cNvSpPr>
          <p:nvPr>
            <p:ph type="title"/>
          </p:nvPr>
        </p:nvSpPr>
        <p:spPr/>
        <p:txBody>
          <a:bodyPr/>
          <a:lstStyle/>
          <a:p>
            <a:r>
              <a:rPr lang="en-US" dirty="0"/>
              <a:t>The Development Team</a:t>
            </a:r>
          </a:p>
        </p:txBody>
      </p:sp>
      <p:sp>
        <p:nvSpPr>
          <p:cNvPr id="3" name="Content Placeholder 2">
            <a:extLst>
              <a:ext uri="{FF2B5EF4-FFF2-40B4-BE49-F238E27FC236}">
                <a16:creationId xmlns:a16="http://schemas.microsoft.com/office/drawing/2014/main" id="{B222BB6B-5845-4D0D-9A68-86C84104FBA4}"/>
              </a:ext>
            </a:extLst>
          </p:cNvPr>
          <p:cNvSpPr>
            <a:spLocks noGrp="1"/>
          </p:cNvSpPr>
          <p:nvPr>
            <p:ph idx="1"/>
          </p:nvPr>
        </p:nvSpPr>
        <p:spPr/>
        <p:txBody>
          <a:bodyPr/>
          <a:lstStyle/>
          <a:p>
            <a:r>
              <a:rPr lang="en-US" dirty="0"/>
              <a:t>Consists usually of developers and testers.</a:t>
            </a:r>
          </a:p>
          <a:p>
            <a:r>
              <a:rPr lang="en-US" dirty="0"/>
              <a:t>Developers implement user stories into actual application features.</a:t>
            </a:r>
          </a:p>
          <a:p>
            <a:r>
              <a:rPr lang="en-US" dirty="0"/>
              <a:t>Testers write code that tests features so that the deliverable is secure, modular, and performs the tasks required.</a:t>
            </a:r>
          </a:p>
        </p:txBody>
      </p:sp>
    </p:spTree>
    <p:extLst>
      <p:ext uri="{BB962C8B-B14F-4D97-AF65-F5344CB8AC3E}">
        <p14:creationId xmlns:p14="http://schemas.microsoft.com/office/powerpoint/2010/main" val="30247216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738EA5-A925-4FF1-AAD6-878AD7F8D6E8}"/>
              </a:ext>
            </a:extLst>
          </p:cNvPr>
          <p:cNvSpPr>
            <a:spLocks noGrp="1"/>
          </p:cNvSpPr>
          <p:nvPr>
            <p:ph type="title"/>
          </p:nvPr>
        </p:nvSpPr>
        <p:spPr/>
        <p:txBody>
          <a:bodyPr/>
          <a:lstStyle/>
          <a:p>
            <a:r>
              <a:rPr lang="en-US" dirty="0"/>
              <a:t>SDLC Phases</a:t>
            </a:r>
          </a:p>
        </p:txBody>
      </p:sp>
      <p:sp>
        <p:nvSpPr>
          <p:cNvPr id="3" name="Content Placeholder 2">
            <a:extLst>
              <a:ext uri="{FF2B5EF4-FFF2-40B4-BE49-F238E27FC236}">
                <a16:creationId xmlns:a16="http://schemas.microsoft.com/office/drawing/2014/main" id="{AAC9126E-3CFD-42FB-B5E0-342C166207FF}"/>
              </a:ext>
            </a:extLst>
          </p:cNvPr>
          <p:cNvSpPr>
            <a:spLocks noGrp="1"/>
          </p:cNvSpPr>
          <p:nvPr>
            <p:ph idx="1"/>
          </p:nvPr>
        </p:nvSpPr>
        <p:spPr/>
        <p:txBody>
          <a:bodyPr/>
          <a:lstStyle/>
          <a:p>
            <a:r>
              <a:rPr lang="en-US" dirty="0"/>
              <a:t>Requirement Analysis</a:t>
            </a:r>
          </a:p>
          <a:p>
            <a:r>
              <a:rPr lang="en-US" dirty="0"/>
              <a:t>Feasibility Study</a:t>
            </a:r>
          </a:p>
          <a:p>
            <a:r>
              <a:rPr lang="en-US" dirty="0"/>
              <a:t>Design</a:t>
            </a:r>
          </a:p>
          <a:p>
            <a:r>
              <a:rPr lang="en-US" dirty="0"/>
              <a:t>Coding</a:t>
            </a:r>
          </a:p>
          <a:p>
            <a:r>
              <a:rPr lang="en-US" dirty="0"/>
              <a:t>Testing</a:t>
            </a:r>
          </a:p>
          <a:p>
            <a:r>
              <a:rPr lang="en-US" dirty="0"/>
              <a:t>Installation/Deployment</a:t>
            </a:r>
          </a:p>
          <a:p>
            <a:r>
              <a:rPr lang="en-US" dirty="0"/>
              <a:t>Maintenance</a:t>
            </a:r>
          </a:p>
          <a:p>
            <a:endParaRPr lang="en-US" dirty="0"/>
          </a:p>
        </p:txBody>
      </p:sp>
    </p:spTree>
    <p:extLst>
      <p:ext uri="{BB962C8B-B14F-4D97-AF65-F5344CB8AC3E}">
        <p14:creationId xmlns:p14="http://schemas.microsoft.com/office/powerpoint/2010/main" val="22663832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8A1B83-63E9-439F-992D-FCA82D204812}"/>
              </a:ext>
            </a:extLst>
          </p:cNvPr>
          <p:cNvSpPr>
            <a:spLocks noGrp="1"/>
          </p:cNvSpPr>
          <p:nvPr>
            <p:ph type="title"/>
          </p:nvPr>
        </p:nvSpPr>
        <p:spPr/>
        <p:txBody>
          <a:bodyPr/>
          <a:lstStyle/>
          <a:p>
            <a:r>
              <a:rPr lang="en-US" dirty="0"/>
              <a:t>Requirement Analysis</a:t>
            </a:r>
          </a:p>
        </p:txBody>
      </p:sp>
      <p:sp>
        <p:nvSpPr>
          <p:cNvPr id="3" name="Content Placeholder 2">
            <a:extLst>
              <a:ext uri="{FF2B5EF4-FFF2-40B4-BE49-F238E27FC236}">
                <a16:creationId xmlns:a16="http://schemas.microsoft.com/office/drawing/2014/main" id="{DAF41526-F4B5-43FD-8816-B0B0E4B9DD31}"/>
              </a:ext>
            </a:extLst>
          </p:cNvPr>
          <p:cNvSpPr>
            <a:spLocks noGrp="1"/>
          </p:cNvSpPr>
          <p:nvPr>
            <p:ph idx="1"/>
          </p:nvPr>
        </p:nvSpPr>
        <p:spPr/>
        <p:txBody>
          <a:bodyPr/>
          <a:lstStyle/>
          <a:p>
            <a:r>
              <a:rPr lang="en-US" dirty="0"/>
              <a:t>Usually conducted by senior staff and stakeholders knowledgeable in the industry the application is involved.</a:t>
            </a:r>
          </a:p>
          <a:p>
            <a:r>
              <a:rPr lang="en-US" dirty="0"/>
              <a:t>Sets scope of project and possible risks in development.</a:t>
            </a:r>
          </a:p>
        </p:txBody>
      </p:sp>
    </p:spTree>
    <p:extLst>
      <p:ext uri="{BB962C8B-B14F-4D97-AF65-F5344CB8AC3E}">
        <p14:creationId xmlns:p14="http://schemas.microsoft.com/office/powerpoint/2010/main" val="20774277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7417BA-3C58-4473-80A5-CDEF5E85D7BA}"/>
              </a:ext>
            </a:extLst>
          </p:cNvPr>
          <p:cNvSpPr>
            <a:spLocks noGrp="1"/>
          </p:cNvSpPr>
          <p:nvPr>
            <p:ph type="title"/>
          </p:nvPr>
        </p:nvSpPr>
        <p:spPr/>
        <p:txBody>
          <a:bodyPr/>
          <a:lstStyle/>
          <a:p>
            <a:r>
              <a:rPr lang="en-US" dirty="0"/>
              <a:t>Feasibility Study</a:t>
            </a:r>
          </a:p>
        </p:txBody>
      </p:sp>
      <p:sp>
        <p:nvSpPr>
          <p:cNvPr id="3" name="Content Placeholder 2">
            <a:extLst>
              <a:ext uri="{FF2B5EF4-FFF2-40B4-BE49-F238E27FC236}">
                <a16:creationId xmlns:a16="http://schemas.microsoft.com/office/drawing/2014/main" id="{E649E2C7-B338-450F-80B6-CA9DA4C96B0B}"/>
              </a:ext>
            </a:extLst>
          </p:cNvPr>
          <p:cNvSpPr>
            <a:spLocks noGrp="1"/>
          </p:cNvSpPr>
          <p:nvPr>
            <p:ph idx="1"/>
          </p:nvPr>
        </p:nvSpPr>
        <p:spPr/>
        <p:txBody>
          <a:bodyPr/>
          <a:lstStyle/>
          <a:p>
            <a:r>
              <a:rPr lang="en-US" dirty="0"/>
              <a:t>Involves the creation of a software requirement specification document.</a:t>
            </a:r>
          </a:p>
          <a:p>
            <a:r>
              <a:rPr lang="en-US" dirty="0"/>
              <a:t>Describes “end state” of application through project life cycle.</a:t>
            </a:r>
          </a:p>
        </p:txBody>
      </p:sp>
    </p:spTree>
    <p:extLst>
      <p:ext uri="{BB962C8B-B14F-4D97-AF65-F5344CB8AC3E}">
        <p14:creationId xmlns:p14="http://schemas.microsoft.com/office/powerpoint/2010/main" val="28648975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5D7D0F-6741-4121-9690-345B3063502D}"/>
              </a:ext>
            </a:extLst>
          </p:cNvPr>
          <p:cNvSpPr>
            <a:spLocks noGrp="1"/>
          </p:cNvSpPr>
          <p:nvPr>
            <p:ph type="title"/>
          </p:nvPr>
        </p:nvSpPr>
        <p:spPr/>
        <p:txBody>
          <a:bodyPr/>
          <a:lstStyle/>
          <a:p>
            <a:r>
              <a:rPr lang="en-US" dirty="0"/>
              <a:t>Design</a:t>
            </a:r>
          </a:p>
        </p:txBody>
      </p:sp>
      <p:sp>
        <p:nvSpPr>
          <p:cNvPr id="3" name="Content Placeholder 2">
            <a:extLst>
              <a:ext uri="{FF2B5EF4-FFF2-40B4-BE49-F238E27FC236}">
                <a16:creationId xmlns:a16="http://schemas.microsoft.com/office/drawing/2014/main" id="{F1806F87-4E93-4B57-A7A2-03696BD9D994}"/>
              </a:ext>
            </a:extLst>
          </p:cNvPr>
          <p:cNvSpPr>
            <a:spLocks noGrp="1"/>
          </p:cNvSpPr>
          <p:nvPr>
            <p:ph idx="1"/>
          </p:nvPr>
        </p:nvSpPr>
        <p:spPr/>
        <p:txBody>
          <a:bodyPr/>
          <a:lstStyle/>
          <a:p>
            <a:r>
              <a:rPr lang="en-US" dirty="0"/>
              <a:t>Designs and describes application logic architecture, whether it is high or low level.</a:t>
            </a:r>
          </a:p>
          <a:p>
            <a:r>
              <a:rPr lang="en-US" dirty="0"/>
              <a:t>In object-oriented programming, this includes describing classes, variables, methods, and relationships between classes.</a:t>
            </a:r>
          </a:p>
        </p:txBody>
      </p:sp>
    </p:spTree>
    <p:extLst>
      <p:ext uri="{BB962C8B-B14F-4D97-AF65-F5344CB8AC3E}">
        <p14:creationId xmlns:p14="http://schemas.microsoft.com/office/powerpoint/2010/main" val="1403825977"/>
      </p:ext>
    </p:extLst>
  </p:cSld>
  <p:clrMapOvr>
    <a:masterClrMapping/>
  </p:clrMapOvr>
</p:sld>
</file>

<file path=ppt/theme/theme1.xml><?xml version="1.0" encoding="utf-8"?>
<a:theme xmlns:a="http://schemas.openxmlformats.org/drawingml/2006/main" name="ShapesVTI">
  <a:themeElements>
    <a:clrScheme name="Office">
      <a:dk1>
        <a:srgbClr val="000000"/>
      </a:dk1>
      <a:lt1>
        <a:srgbClr val="FFFFFF"/>
      </a:lt1>
      <a:dk2>
        <a:srgbClr val="1D242E"/>
      </a:dk2>
      <a:lt2>
        <a:srgbClr val="F2F1F1"/>
      </a:lt2>
      <a:accent1>
        <a:srgbClr val="4472C4"/>
      </a:accent1>
      <a:accent2>
        <a:srgbClr val="ED7D31"/>
      </a:accent2>
      <a:accent3>
        <a:srgbClr val="A3A3A3"/>
      </a:accent3>
      <a:accent4>
        <a:srgbClr val="CF9B00"/>
      </a:accent4>
      <a:accent5>
        <a:srgbClr val="5B9BD5"/>
      </a:accent5>
      <a:accent6>
        <a:srgbClr val="70AD47"/>
      </a:accent6>
      <a:hlink>
        <a:srgbClr val="D26012"/>
      </a:hlink>
      <a:folHlink>
        <a:srgbClr val="9A5879"/>
      </a:folHlink>
    </a:clrScheme>
    <a:fontScheme name="Festival">
      <a:majorFont>
        <a:latin typeface="Aharoni"/>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hapesVTI" id="{C78D20FD-A872-4243-8597-B534C62538FF}" vid="{7CAFCCF9-7834-41D6-B6AB-7D225A18A4E9}"/>
    </a:ext>
  </a:extLst>
</a:theme>
</file>

<file path=docProps/app.xml><?xml version="1.0" encoding="utf-8"?>
<Properties xmlns="http://schemas.openxmlformats.org/officeDocument/2006/extended-properties" xmlns:vt="http://schemas.openxmlformats.org/officeDocument/2006/docPropsVTypes">
  <TotalTime>53</TotalTime>
  <Words>522</Words>
  <Application>Microsoft Office PowerPoint</Application>
  <PresentationFormat>Widescreen</PresentationFormat>
  <Paragraphs>50</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Aharoni</vt:lpstr>
      <vt:lpstr>Arial</vt:lpstr>
      <vt:lpstr>Avenir Next LT Pro</vt:lpstr>
      <vt:lpstr>Calibri</vt:lpstr>
      <vt:lpstr>ShapesVTI</vt:lpstr>
      <vt:lpstr>7-1 Agile Presentation</vt:lpstr>
      <vt:lpstr>Scrum-Agile Roles</vt:lpstr>
      <vt:lpstr>Product Owner</vt:lpstr>
      <vt:lpstr>ScrumMaster</vt:lpstr>
      <vt:lpstr>The Development Team</vt:lpstr>
      <vt:lpstr>SDLC Phases</vt:lpstr>
      <vt:lpstr>Requirement Analysis</vt:lpstr>
      <vt:lpstr>Feasibility Study</vt:lpstr>
      <vt:lpstr>Design</vt:lpstr>
      <vt:lpstr>Coding</vt:lpstr>
      <vt:lpstr>Testing</vt:lpstr>
      <vt:lpstr>Installation/Deployment</vt:lpstr>
      <vt:lpstr>Waterfall Approach (What if?)</vt:lpstr>
      <vt:lpstr>Waterfall vs Agile</vt:lpstr>
      <vt:lpstr>Works Cited Page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7-1 Agile Presentation</dc:title>
  <dc:creator>Vasquez, Diego</dc:creator>
  <cp:lastModifiedBy>Vasquez, Diego</cp:lastModifiedBy>
  <cp:revision>12</cp:revision>
  <dcterms:created xsi:type="dcterms:W3CDTF">2021-06-21T01:14:50Z</dcterms:created>
  <dcterms:modified xsi:type="dcterms:W3CDTF">2021-06-21T02:08:13Z</dcterms:modified>
</cp:coreProperties>
</file>