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3004800" cy="9753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952560" y="5886720"/>
            <a:ext cx="1109916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63984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95256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562840" y="2603160"/>
            <a:ext cx="7878240" cy="62859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562840" y="2603160"/>
            <a:ext cx="7878240" cy="6285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952560" y="444600"/>
            <a:ext cx="11099160" cy="1000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95256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63984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952560" y="5886720"/>
            <a:ext cx="1109916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952560" y="5886720"/>
            <a:ext cx="1109916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63984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95256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562840" y="2603160"/>
            <a:ext cx="7878240" cy="628596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2562840" y="2603160"/>
            <a:ext cx="7878240" cy="6285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952560" y="444600"/>
            <a:ext cx="11099160" cy="1000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95256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63984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952560" y="5886720"/>
            <a:ext cx="1109916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952560" y="5886720"/>
            <a:ext cx="1109916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63984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95256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2562840" y="2603160"/>
            <a:ext cx="7878240" cy="628596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2562840" y="2603160"/>
            <a:ext cx="7878240" cy="6285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952560" y="444600"/>
            <a:ext cx="11099160" cy="1000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95256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63984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952560" y="5886720"/>
            <a:ext cx="11099160" cy="29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562840" y="2603520"/>
            <a:ext cx="7878240" cy="6285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562840" y="2603520"/>
            <a:ext cx="7878240" cy="62859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005840" y="1956600"/>
            <a:ext cx="11099160" cy="2158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"/>
          <p:cNvSpPr/>
          <p:nvPr/>
        </p:nvSpPr>
        <p:spPr>
          <a:xfrm>
            <a:off x="1270080" y="6515280"/>
            <a:ext cx="10464120" cy="1129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Oleksandr Olgashko</a:t>
            </a:r>
            <a:endParaRPr/>
          </a:p>
        </p:txBody>
      </p:sp>
      <p:sp>
        <p:nvSpPr>
          <p:cNvPr id="114" name="TextShape 3"/>
          <p:cNvSpPr txBox="1"/>
          <p:nvPr/>
        </p:nvSpPr>
        <p:spPr>
          <a:xfrm>
            <a:off x="1142640" y="2016360"/>
            <a:ext cx="10719360" cy="249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en-US" sz="5400" strike="noStrike">
                <a:solidFill>
                  <a:srgbClr val="000000"/>
                </a:solidFill>
                <a:latin typeface="Helvetica Light"/>
                <a:ea typeface="Helvetica Light"/>
              </a:rPr>
              <a:t>Introduction to </a:t>
            </a:r>
            <a:endParaRPr/>
          </a:p>
          <a:p>
            <a:pPr algn="ctr"/>
            <a:r>
              <a:rPr lang="en-US" sz="5400" strike="noStrike">
                <a:solidFill>
                  <a:srgbClr val="000000"/>
                </a:solidFill>
                <a:latin typeface="Helvetica Light"/>
                <a:ea typeface="Helvetica Light"/>
              </a:rPr>
              <a:t>scalameta-based </a:t>
            </a:r>
            <a:endParaRPr/>
          </a:p>
          <a:p>
            <a:pPr algn="ctr"/>
            <a:r>
              <a:rPr lang="en-US" sz="5400" strike="noStrike">
                <a:solidFill>
                  <a:srgbClr val="000000"/>
                </a:solidFill>
                <a:latin typeface="Helvetica Light"/>
                <a:ea typeface="Helvetica Light"/>
              </a:rPr>
              <a:t>macro annotations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5000" strike="noStrike">
                <a:solidFill>
                  <a:srgbClr val="000000"/>
                </a:solidFill>
                <a:latin typeface="Helvetica Light"/>
                <a:ea typeface="Helvetica Light"/>
              </a:rPr>
              <a:t>What are restrictions?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952560" y="2603520"/>
            <a:ext cx="11099160" cy="62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buSzPct val="45000"/>
              <a:buFont typeface="StarSymbol"/>
              <a:buChar char=""/>
            </a:pP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Bugs:</a:t>
            </a:r>
            <a:endParaRPr/>
          </a:p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 </a:t>
            </a: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* </a:t>
            </a:r>
            <a:r>
              <a:rPr lang="en-US" sz="3200" strike="noStrike" u="sng">
                <a:solidFill>
                  <a:srgbClr val="0000ff"/>
                </a:solidFill>
                <a:latin typeface="Helvetica Light"/>
                <a:ea typeface="Helvetica Light"/>
              </a:rPr>
              <a:t>https://github.com/scalameta/paradise/issues</a:t>
            </a:r>
            <a:endParaRPr/>
          </a:p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 </a:t>
            </a: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* </a:t>
            </a:r>
            <a:r>
              <a:rPr lang="en-US" sz="3200" strike="noStrike" u="sng">
                <a:solidFill>
                  <a:srgbClr val="0000ff"/>
                </a:solidFill>
                <a:latin typeface="Helvetica Light"/>
                <a:ea typeface="Helvetica Light"/>
              </a:rPr>
              <a:t>https://github.com/scalameta/scalameta/issues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5000" strike="noStrike">
                <a:solidFill>
                  <a:srgbClr val="000000"/>
                </a:solidFill>
                <a:latin typeface="Helvetica Light"/>
                <a:ea typeface="Helvetica Light"/>
              </a:rPr>
              <a:t>How to write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952560" y="2603520"/>
            <a:ext cx="11099160" cy="62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buSzPct val="45000"/>
              <a:buFont typeface="StarSymbol"/>
              <a:buChar char=""/>
            </a:pP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import scala.meta._</a:t>
            </a:r>
            <a:endParaRPr/>
          </a:p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 </a:t>
            </a: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* scalac -cp &lt;path_to_scalameta.jar&gt;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include paradise plugin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* -Xplugin:&lt;path_to_paradise.jar&gt;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US" sz="3600" strike="noStrike" u="sng">
                <a:solidFill>
                  <a:srgbClr val="0000ff"/>
                </a:solidFill>
                <a:latin typeface="Helvetica Light"/>
                <a:ea typeface="Helvetica Light"/>
              </a:rPr>
              <a:t>https://github.com/scalameta/scalameta/blob/master/notes/quasiquotes.md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scala.meta.Trees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5000" strike="noStrike">
                <a:solidFill>
                  <a:srgbClr val="000000"/>
                </a:solidFill>
                <a:latin typeface="Helvetica Light"/>
                <a:ea typeface="Helvetica Light"/>
              </a:rPr>
              <a:t>How to debug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952560" y="2603520"/>
            <a:ext cx="11099160" cy="62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-Dquasiquote.debug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scalac -print &lt;&gt;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println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* tree.show[Structure]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* tree.show[Syntax]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Don't forget to clean *.class files.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5000" strike="noStrike">
                <a:solidFill>
                  <a:srgbClr val="000000"/>
                </a:solidFill>
                <a:latin typeface="Helvetica Light"/>
                <a:ea typeface="Helvetica Light"/>
              </a:rPr>
              <a:t>Analogs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1092240" y="1974960"/>
            <a:ext cx="11099160" cy="70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buSzPct val="45000"/>
              <a:buFont typeface="StarSymbol"/>
              <a:buChar char=""/>
            </a:pP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scalareflect-based macro annotations</a:t>
            </a: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
</a:t>
            </a:r>
            <a:endParaRPr/>
          </a:p>
          <a:p>
            <a:r>
              <a:rPr lang="en-US" sz="3300" strike="noStrike">
                <a:solidFill>
                  <a:srgbClr val="000000"/>
                </a:solidFill>
                <a:latin typeface="Helvetica Light"/>
                <a:ea typeface="Helvetica Light"/>
              </a:rPr>
              <a:t>- won’t be supported in Dotty</a:t>
            </a:r>
            <a:endParaRPr/>
          </a:p>
          <a:p>
            <a:r>
              <a:rPr lang="en-US" sz="3300" strike="noStrike">
                <a:solidFill>
                  <a:srgbClr val="000000"/>
                </a:solidFill>
                <a:latin typeface="Helvetica Light"/>
                <a:ea typeface="Helvetica Light"/>
              </a:rPr>
              <a:t>- wont change APIs if compiler internals changed</a:t>
            </a:r>
            <a:endParaRPr/>
          </a:p>
          <a:p>
            <a:r>
              <a:rPr lang="en-US" sz="3300" strike="noStrike">
                <a:solidFill>
                  <a:srgbClr val="000000"/>
                </a:solidFill>
                <a:latin typeface="Helvetica Light"/>
                <a:ea typeface="Helvetica Light"/>
              </a:rPr>
              <a:t>- less friendlier from metaprogrammer's point of view</a:t>
            </a:r>
            <a:endParaRPr/>
          </a:p>
          <a:p>
            <a:r>
              <a:rPr lang="en-US" sz="3300" strike="noStrike">
                <a:solidFill>
                  <a:srgbClr val="000000"/>
                </a:solidFill>
                <a:latin typeface="Helvetica Light"/>
                <a:ea typeface="Helvetica Light"/>
              </a:rPr>
              <a:t>- no IDE support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en-US" sz="3300" strike="noStrike">
                <a:solidFill>
                  <a:srgbClr val="000000"/>
                </a:solidFill>
                <a:latin typeface="Helvetica Light"/>
                <a:ea typeface="Helvetica Light"/>
              </a:rPr>
              <a:t>+ less API (see “restrictions”)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mediacall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5000" strike="noStrike">
                <a:solidFill>
                  <a:srgbClr val="000000"/>
                </a:solidFill>
                <a:latin typeface="Helvetica Light"/>
                <a:ea typeface="Helvetica Light"/>
              </a:rPr>
              <a:t>Analogs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952560" y="2602800"/>
            <a:ext cx="11099160" cy="62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buSzPct val="45000"/>
              <a:buFont typeface="StarSymbol"/>
              <a:buChar char=""/>
            </a:pP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Lombok</a:t>
            </a: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
</a:t>
            </a:r>
            <a:endParaRPr/>
          </a:p>
          <a:p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- significantly less friendlier from   metaprogrammer's point of view</a:t>
            </a:r>
            <a:endParaRPr/>
          </a:p>
          <a:p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- impossible to read annotation’s source code for programmer-user</a:t>
            </a:r>
            <a:endParaRPr/>
          </a:p>
          <a:p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- conflicts with other Java Annotation Processor -based libraries</a:t>
            </a:r>
            <a:endParaRPr/>
          </a:p>
          <a:p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- tons of hacks to get into compiler internals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+ better IDE support (for now…)</a:t>
            </a:r>
            <a:endParaRPr/>
          </a:p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+ less API (see “restrictions”)</a:t>
            </a:r>
            <a:endParaRPr/>
          </a:p>
        </p:txBody>
      </p:sp>
    </p:spTree>
  </p:cSld>
  <p:timing>
    <p:tnLst>
      <p:par>
        <p:cTn id="30" dur="indefinite" restart="never" nodeType="tmRoot">
          <p:childTnLst>
            <p:seq>
              <p:cTn id="3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5000" strike="noStrike">
                <a:solidFill>
                  <a:srgbClr val="000000"/>
                </a:solidFill>
                <a:latin typeface="Helvetica Light"/>
                <a:ea typeface="Helvetica Light"/>
              </a:rPr>
              <a:t>Analogs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952560" y="2603520"/>
            <a:ext cx="11099160" cy="62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buSzPct val="45000"/>
              <a:buFont typeface="StarSymbol"/>
              <a:buChar char=""/>
            </a:pP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Python’s decorators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
</a:t>
            </a: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hard to compare, different implementations, but same ideas.</a:t>
            </a:r>
            <a:endParaRPr/>
          </a:p>
        </p:txBody>
      </p:sp>
    </p:spTree>
  </p:cSld>
  <p:timing>
    <p:tnLst>
      <p:par>
        <p:cTn id="32" dur="indefinite" restart="never" nodeType="tmRoot">
          <p:childTnLst>
            <p:seq>
              <p:cTn id="3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952560" y="3797280"/>
            <a:ext cx="11099160" cy="21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5000" strike="noStrike">
                <a:solidFill>
                  <a:srgbClr val="000000"/>
                </a:solidFill>
                <a:latin typeface="Helvetica Light"/>
                <a:ea typeface="Helvetica Light"/>
              </a:rPr>
              <a:t>DEMO</a:t>
            </a:r>
            <a:r>
              <a:rPr lang="en-US" sz="5000" strike="noStrike">
                <a:solidFill>
                  <a:srgbClr val="000000"/>
                </a:solidFill>
                <a:latin typeface="Helvetica Light"/>
                <a:ea typeface="Helvetica Light"/>
              </a:rPr>
              <a:t>
</a:t>
            </a:r>
            <a:r>
              <a:rPr lang="en-US" sz="5000" strike="noStrike">
                <a:solidFill>
                  <a:srgbClr val="000000"/>
                </a:solidFill>
                <a:latin typeface="Helvetica Light"/>
                <a:ea typeface="Helvetica Light"/>
              </a:rPr>
              <a:t>
</a:t>
            </a:r>
            <a:r>
              <a:rPr lang="en-US" sz="2400" strike="noStrike">
                <a:solidFill>
                  <a:srgbClr val="000000"/>
                </a:solidFill>
                <a:latin typeface="Helvetica Light"/>
                <a:ea typeface="Helvetica Light"/>
              </a:rPr>
              <a:t>(see </a:t>
            </a:r>
            <a:r>
              <a:rPr lang="en-US" sz="2400" strike="noStrike">
                <a:solidFill>
                  <a:srgbClr val="000000"/>
                </a:solidFill>
                <a:latin typeface="Helvetica Light"/>
                <a:ea typeface="Helvetica Light"/>
              </a:rPr>
              <a:t>https://github.com/dveim/scala_meta_example_paradise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Helvetica Light"/>
                <a:ea typeface="Helvetica Light"/>
              </a:rPr>
              <a:t>for completed example)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952560" y="2603520"/>
            <a:ext cx="11099160" cy="62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4" dur="indefinite" restart="never" nodeType="tmRoot">
          <p:childTnLst>
            <p:seq>
              <p:cTn id="3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952560" y="2603520"/>
            <a:ext cx="5416200" cy="2998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sp>
        <p:nvSpPr>
          <p:cNvPr id="147" name="TextShape 3"/>
          <p:cNvSpPr txBox="1"/>
          <p:nvPr/>
        </p:nvSpPr>
        <p:spPr>
          <a:xfrm>
            <a:off x="6639840" y="2603520"/>
            <a:ext cx="5416200" cy="2998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sp>
        <p:nvSpPr>
          <p:cNvPr id="148" name="TextShape 4"/>
          <p:cNvSpPr txBox="1"/>
          <p:nvPr/>
        </p:nvSpPr>
        <p:spPr>
          <a:xfrm>
            <a:off x="6639840" y="5886720"/>
            <a:ext cx="5416200" cy="2998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sp>
        <p:nvSpPr>
          <p:cNvPr id="149" name="TextShape 5"/>
          <p:cNvSpPr txBox="1"/>
          <p:nvPr/>
        </p:nvSpPr>
        <p:spPr>
          <a:xfrm>
            <a:off x="952560" y="5886720"/>
            <a:ext cx="5416200" cy="2998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952560" y="2603520"/>
            <a:ext cx="11099160" cy="628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sp>
        <p:nvSpPr>
          <p:cNvPr id="152" name="TextShape 3"/>
          <p:cNvSpPr txBox="1"/>
          <p:nvPr/>
        </p:nvSpPr>
        <p:spPr>
          <a:xfrm>
            <a:off x="952560" y="2603520"/>
            <a:ext cx="11099160" cy="628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2562840" y="2603160"/>
            <a:ext cx="7878240" cy="628596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2562840" y="2603160"/>
            <a:ext cx="7878240" cy="628596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5000" strike="noStrike">
                <a:solidFill>
                  <a:srgbClr val="000000"/>
                </a:solidFill>
                <a:latin typeface="Helvetica Light"/>
                <a:ea typeface="Helvetica Light"/>
              </a:rPr>
              <a:t>What is that and what can be done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952560" y="2603520"/>
            <a:ext cx="11099160" cy="62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buSzPct val="45000"/>
              <a:buFont typeface="StarSymbol"/>
              <a:buChar char=""/>
            </a:pP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@foo object bar { … }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Works on every expression, transforms it somehow.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5000" strike="noStrike">
                <a:solidFill>
                  <a:srgbClr val="000000"/>
                </a:solidFill>
                <a:latin typeface="Helvetica Light"/>
                <a:ea typeface="Helvetica Light"/>
              </a:rPr>
              <a:t>What is that and what can be done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952560" y="2603520"/>
            <a:ext cx="11099160" cy="62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buSzPct val="45000"/>
              <a:buFont typeface="StarSymbol"/>
              <a:buChar char=""/>
            </a:pP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Manipulations with AST, maps definitions to definitions.</a:t>
            </a:r>
            <a:endParaRPr/>
          </a:p>
          <a:p>
            <a:endParaRPr/>
          </a:p>
          <a:p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Term.Apply(Term.Name("println"), Seq(Lit("hello!”))) </a:t>
            </a:r>
            <a:endParaRPr/>
          </a:p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=&gt; </a:t>
            </a: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
</a:t>
            </a: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Term.Apply(Term.Name("println"), Seq(Lit("hello, world!")))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5000" strike="noStrike">
                <a:solidFill>
                  <a:srgbClr val="000000"/>
                </a:solidFill>
                <a:latin typeface="Helvetica Light"/>
                <a:ea typeface="Helvetica Light"/>
              </a:rPr>
              <a:t>What is that and what can be done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952560" y="2603520"/>
            <a:ext cx="11099160" cy="62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buSzPct val="45000"/>
              <a:buFont typeface="StarSymbol"/>
              <a:buChar char=""/>
            </a:pP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How AST looks like?</a:t>
            </a:r>
            <a:endParaRPr/>
          </a:p>
          <a:p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Helvetica Light"/>
                <a:ea typeface="Helvetica Light"/>
              </a:rPr>
              <a:t>def foo = 42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Helvetica Light"/>
                <a:ea typeface="Helvetica Light"/>
              </a:rPr>
              <a:t>=&gt;</a:t>
            </a:r>
            <a:r>
              <a:rPr lang="en-US" sz="2800" strike="noStrike">
                <a:solidFill>
                  <a:srgbClr val="000000"/>
                </a:solidFill>
                <a:latin typeface="Helvetica Light"/>
                <a:ea typeface="Helvetica Light"/>
              </a:rPr>
              <a:t>
</a:t>
            </a:r>
            <a:r>
              <a:rPr lang="en-US" sz="2800" strike="noStrike">
                <a:solidFill>
                  <a:srgbClr val="000000"/>
                </a:solidFill>
                <a:latin typeface="Helvetica Light"/>
                <a:ea typeface="Helvetica Light"/>
              </a:rPr>
              <a:t>Defn.Def(Nil, Term.Name("foo"), Nil, Nil, None, Lit(42))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See scala.meta.Trees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5000" strike="noStrike">
                <a:solidFill>
                  <a:srgbClr val="000000"/>
                </a:solidFill>
                <a:latin typeface="Helvetica Light"/>
                <a:ea typeface="Helvetica Light"/>
              </a:rPr>
              <a:t>What is that and what can be done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952560" y="2603520"/>
            <a:ext cx="11099160" cy="62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buSzPct val="45000"/>
              <a:buFont typeface="StarSymbol"/>
              <a:buChar char=""/>
            </a:pP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How annotation looks like?</a:t>
            </a:r>
            <a:endParaRPr/>
          </a:p>
          <a:p>
            <a:endParaRPr/>
          </a:p>
          <a:p>
            <a:r>
              <a:rPr lang="en-US" sz="2900" strike="noStrike">
                <a:solidFill>
                  <a:srgbClr val="000000"/>
                </a:solidFill>
                <a:latin typeface="Helvetica Light"/>
                <a:ea typeface="Helvetica Light"/>
              </a:rPr>
              <a:t>class main extends scala.annotation.StaticAnnotation {</a:t>
            </a:r>
            <a:endParaRPr/>
          </a:p>
          <a:p>
            <a:r>
              <a:rPr lang="en-US" sz="2900" strike="noStrike">
                <a:solidFill>
                  <a:srgbClr val="000000"/>
                </a:solidFill>
                <a:latin typeface="Helvetica Light"/>
                <a:ea typeface="Helvetica Light"/>
              </a:rPr>
              <a:t>  </a:t>
            </a:r>
            <a:r>
              <a:rPr lang="en-US" sz="2900" strike="noStrike">
                <a:solidFill>
                  <a:srgbClr val="000000"/>
                </a:solidFill>
                <a:latin typeface="Helvetica Light"/>
                <a:ea typeface="Helvetica Light"/>
              </a:rPr>
              <a:t>inline def apply(defn: Any): Any = meta {</a:t>
            </a:r>
            <a:endParaRPr/>
          </a:p>
          <a:p>
            <a:r>
              <a:rPr lang="en-US" sz="2900" strike="noStrike">
                <a:solidFill>
                  <a:srgbClr val="000000"/>
                </a:solidFill>
                <a:latin typeface="Helvetica Light"/>
                <a:ea typeface="Helvetica Light"/>
              </a:rPr>
              <a:t>    </a:t>
            </a:r>
            <a:r>
              <a:rPr lang="en-US" sz="2900" strike="noStrike">
                <a:solidFill>
                  <a:srgbClr val="000000"/>
                </a:solidFill>
                <a:latin typeface="Helvetica Light"/>
                <a:ea typeface="Helvetica Light"/>
              </a:rPr>
              <a:t>val q"object $name { ..$stats }" = defn</a:t>
            </a:r>
            <a:endParaRPr/>
          </a:p>
          <a:p>
            <a:r>
              <a:rPr lang="en-US" sz="2900" strike="noStrike">
                <a:solidFill>
                  <a:srgbClr val="000000"/>
                </a:solidFill>
                <a:latin typeface="Helvetica Light"/>
                <a:ea typeface="Helvetica Light"/>
              </a:rPr>
              <a:t>    </a:t>
            </a:r>
            <a:r>
              <a:rPr lang="en-US" sz="2900" strike="noStrike">
                <a:solidFill>
                  <a:srgbClr val="000000"/>
                </a:solidFill>
                <a:latin typeface="Helvetica Light"/>
                <a:ea typeface="Helvetica Light"/>
              </a:rPr>
              <a:t>val main = q"def main(args: Array[String]): Unit = { ..$stats }</a:t>
            </a:r>
            <a:endParaRPr/>
          </a:p>
          <a:p>
            <a:r>
              <a:rPr lang="en-US" sz="2900" strike="noStrike">
                <a:solidFill>
                  <a:srgbClr val="000000"/>
                </a:solidFill>
                <a:latin typeface="Helvetica Light"/>
                <a:ea typeface="Helvetica Light"/>
              </a:rPr>
              <a:t>    </a:t>
            </a:r>
            <a:r>
              <a:rPr lang="en-US" sz="2900" strike="noStrike">
                <a:solidFill>
                  <a:srgbClr val="000000"/>
                </a:solidFill>
                <a:latin typeface="Helvetica Light"/>
                <a:ea typeface="Helvetica Light"/>
              </a:rPr>
              <a:t>q"object $name { $main }"</a:t>
            </a:r>
            <a:endParaRPr/>
          </a:p>
          <a:p>
            <a:pPr>
              <a:lnSpc>
                <a:spcPct val="100000"/>
              </a:lnSpc>
            </a:pPr>
            <a:r>
              <a:rPr lang="en-US" sz="2900" strike="noStrike">
                <a:solidFill>
                  <a:srgbClr val="000000"/>
                </a:solidFill>
                <a:latin typeface="Helvetica Light"/>
                <a:ea typeface="Helvetica Light"/>
              </a:rPr>
              <a:t>  </a:t>
            </a:r>
            <a:r>
              <a:rPr lang="en-US" sz="2900" strike="noStrike">
                <a:solidFill>
                  <a:srgbClr val="000000"/>
                </a:solidFill>
                <a:latin typeface="Helvetica Light"/>
                <a:ea typeface="Helvetica Light"/>
              </a:rPr>
              <a:t>}</a:t>
            </a:r>
            <a:r>
              <a:rPr lang="en-US" sz="2900" strike="noStrike">
                <a:solidFill>
                  <a:srgbClr val="000000"/>
                </a:solidFill>
                <a:latin typeface="Helvetica Light"/>
                <a:ea typeface="Helvetica Light"/>
              </a:rPr>
              <a:t>
</a:t>
            </a:r>
            <a:r>
              <a:rPr lang="en-US" sz="2900" strike="noStrike">
                <a:solidFill>
                  <a:srgbClr val="000000"/>
                </a:solidFill>
                <a:latin typeface="Helvetica Light"/>
                <a:ea typeface="Helvetica Light"/>
              </a:rPr>
              <a:t>}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5000" strike="noStrike">
                <a:solidFill>
                  <a:srgbClr val="000000"/>
                </a:solidFill>
                <a:latin typeface="Helvetica Light"/>
                <a:ea typeface="Helvetica Light"/>
              </a:rPr>
              <a:t>What is that and what can be done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952560" y="2603520"/>
            <a:ext cx="11099160" cy="62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buSzPct val="45000"/>
              <a:buFont typeface="StarSymbol"/>
              <a:buChar char=""/>
            </a:pP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Typechecking is delayed until expansion.</a:t>
            </a:r>
            <a:endParaRPr/>
          </a:p>
          <a:p>
            <a:endParaRPr/>
          </a:p>
          <a:p>
            <a:r>
              <a:rPr lang="en-US" sz="2900" strike="noStrike">
                <a:solidFill>
                  <a:srgbClr val="000000"/>
                </a:solidFill>
                <a:latin typeface="Helvetica Light"/>
                <a:ea typeface="Helvetica Light"/>
              </a:rPr>
              <a:t>q"some really meaningless text"</a:t>
            </a:r>
            <a:endParaRPr/>
          </a:p>
          <a:p>
            <a:pPr>
              <a:lnSpc>
                <a:spcPct val="100000"/>
              </a:lnSpc>
            </a:pPr>
            <a:r>
              <a:rPr lang="en-US" sz="2900" strike="noStrike">
                <a:solidFill>
                  <a:srgbClr val="000000"/>
                </a:solidFill>
                <a:latin typeface="Helvetica Light"/>
                <a:ea typeface="Helvetica Light"/>
              </a:rPr>
              <a:t>=&gt;</a:t>
            </a:r>
            <a:r>
              <a:rPr lang="en-US" sz="2900" strike="noStrike">
                <a:solidFill>
                  <a:srgbClr val="000000"/>
                </a:solidFill>
                <a:latin typeface="Helvetica Light"/>
                <a:ea typeface="Helvetica Light"/>
              </a:rPr>
              <a:t>
</a:t>
            </a:r>
            <a:r>
              <a:rPr lang="en-US" sz="2900" strike="noStrike">
                <a:solidFill>
                  <a:srgbClr val="000000"/>
                </a:solidFill>
                <a:latin typeface="Helvetica Light"/>
                <a:ea typeface="Helvetica Light"/>
              </a:rPr>
              <a:t>Term.Select = (some really meaningless).text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No invalid code can be produced after expansion.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5000" strike="noStrike">
                <a:solidFill>
                  <a:srgbClr val="000000"/>
                </a:solidFill>
                <a:latin typeface="Helvetica Light"/>
                <a:ea typeface="Helvetica Light"/>
              </a:rPr>
              <a:t>How it works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952560" y="2603520"/>
            <a:ext cx="11099160" cy="62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AST on input, AST on output.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See “inline/meta” SIP, Eugene Burmako’s dissertation for implementation details.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5000" strike="noStrike">
                <a:solidFill>
                  <a:srgbClr val="000000"/>
                </a:solidFill>
                <a:latin typeface="Helvetica Light"/>
                <a:ea typeface="Helvetica Light"/>
              </a:rPr>
              <a:t>What are restrictions?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952560" y="2603520"/>
            <a:ext cx="11099160" cy="62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buSzPct val="45000"/>
              <a:buFont typeface="StarSymbol"/>
              <a:buChar char=""/>
            </a:pP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By design:</a:t>
            </a:r>
            <a:endParaRPr/>
          </a:p>
          <a:p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 </a:t>
            </a: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* No access to caller’s AST.</a:t>
            </a:r>
            <a:endParaRPr/>
          </a:p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 </a:t>
            </a: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* No access to parent’s AST.</a:t>
            </a: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
</a:t>
            </a: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 * No semantic API (left for “def macros”).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5000" strike="noStrike">
                <a:solidFill>
                  <a:srgbClr val="000000"/>
                </a:solidFill>
                <a:latin typeface="Helvetica Light"/>
                <a:ea typeface="Helvetica Light"/>
              </a:rPr>
              <a:t>What are restrictions?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952560" y="2603520"/>
            <a:ext cx="11099160" cy="62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buSzPct val="45000"/>
              <a:buFont typeface="StarSymbol"/>
              <a:buChar char=""/>
            </a:pP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Is not implemented yet:</a:t>
            </a:r>
            <a:endParaRPr/>
          </a:p>
          <a:p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 </a:t>
            </a: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* Semantic API </a:t>
            </a:r>
            <a:endParaRPr/>
          </a:p>
          <a:p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    </a:t>
            </a: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(typechecking, name resolution, implicits, …)</a:t>
            </a:r>
            <a:endParaRPr/>
          </a:p>
          <a:p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 </a:t>
            </a: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* Separate compilation</a:t>
            </a:r>
            <a:endParaRPr/>
          </a:p>
          <a:p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 </a:t>
            </a: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* Runtime execution</a:t>
            </a:r>
            <a:endParaRPr/>
          </a:p>
          <a:p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 </a:t>
            </a: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* Several top-level definitions 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  </a:t>
            </a:r>
            <a:r>
              <a:rPr lang="en-US" sz="3600" strike="noStrike">
                <a:solidFill>
                  <a:srgbClr val="000000"/>
                </a:solidFill>
                <a:latin typeface="Helvetica Light"/>
                <a:ea typeface="Helvetica Light"/>
              </a:rPr>
              <a:t>(@ann class C =&gt; class D)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Application>LibreOffice/4.4.3.2$Linux_X86_64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cp:lastModifiedBy>dveim </cp:lastModifiedBy>
  <dcterms:modified xsi:type="dcterms:W3CDTF">2016-09-30T16:34:04Z</dcterms:modified>
  <cp:revision>88</cp:revision>
</cp:coreProperties>
</file>