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322" r:id="rId3"/>
    <p:sldId id="304" r:id="rId4"/>
    <p:sldId id="305" r:id="rId5"/>
    <p:sldId id="306" r:id="rId6"/>
    <p:sldId id="307" r:id="rId7"/>
    <p:sldId id="295" r:id="rId8"/>
    <p:sldId id="302" r:id="rId9"/>
    <p:sldId id="301" r:id="rId10"/>
    <p:sldId id="299" r:id="rId11"/>
    <p:sldId id="298" r:id="rId12"/>
    <p:sldId id="297" r:id="rId13"/>
    <p:sldId id="296" r:id="rId14"/>
    <p:sldId id="308" r:id="rId15"/>
    <p:sldId id="268" r:id="rId16"/>
    <p:sldId id="257" r:id="rId17"/>
    <p:sldId id="260" r:id="rId18"/>
    <p:sldId id="310" r:id="rId19"/>
    <p:sldId id="317" r:id="rId20"/>
    <p:sldId id="303" r:id="rId21"/>
    <p:sldId id="262" r:id="rId22"/>
    <p:sldId id="318" r:id="rId23"/>
    <p:sldId id="319" r:id="rId24"/>
    <p:sldId id="320" r:id="rId25"/>
    <p:sldId id="264" r:id="rId26"/>
    <p:sldId id="265" r:id="rId27"/>
    <p:sldId id="269" r:id="rId28"/>
    <p:sldId id="270" r:id="rId29"/>
    <p:sldId id="311" r:id="rId30"/>
    <p:sldId id="312" r:id="rId31"/>
    <p:sldId id="321" r:id="rId32"/>
    <p:sldId id="271" r:id="rId33"/>
    <p:sldId id="272" r:id="rId34"/>
    <p:sldId id="273" r:id="rId35"/>
    <p:sldId id="285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313" r:id="rId44"/>
    <p:sldId id="282" r:id="rId45"/>
    <p:sldId id="267" r:id="rId46"/>
    <p:sldId id="314" r:id="rId47"/>
    <p:sldId id="325" r:id="rId48"/>
    <p:sldId id="283" r:id="rId49"/>
    <p:sldId id="286" r:id="rId50"/>
    <p:sldId id="309" r:id="rId51"/>
    <p:sldId id="315" r:id="rId52"/>
    <p:sldId id="323" r:id="rId53"/>
    <p:sldId id="316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n Goodreau" initials="S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3" autoAdjust="0"/>
    <p:restoredTop sz="94630" autoAdjust="0"/>
  </p:normalViewPr>
  <p:slideViewPr>
    <p:cSldViewPr>
      <p:cViewPr varScale="1">
        <p:scale>
          <a:sx n="74" d="100"/>
          <a:sy n="74" d="100"/>
        </p:scale>
        <p:origin x="1392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4708E-48FF-44CA-9CF2-2467D149C352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AB84-5284-47C5-8A13-8CC34E016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40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F18878-021F-4C50-BE21-B167191B2C79}" type="slidenum">
              <a:rPr lang="en-US"/>
              <a:pPr/>
              <a:t>2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81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F18878-021F-4C50-BE21-B167191B2C79}" type="slidenum">
              <a:rPr lang="en-US"/>
              <a:pPr/>
              <a:t>3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E086EC-0C6A-4D05-BE58-580F52656D3B}" type="slidenum">
              <a:rPr lang="en-US"/>
              <a:pPr/>
              <a:t>4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0B0FCE-0047-44FC-8D23-E553DEBC8B64}" type="slidenum">
              <a:rPr lang="en-US"/>
              <a:pPr/>
              <a:t>5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5CC8-752E-4CFD-9BB6-D73EFE766220}" type="datetime1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2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C116-A1F2-4103-9746-F165067A8A56}" type="datetime1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1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07F03-862C-44D2-9449-9C50F9DD59D2}" type="datetime1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5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7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F22C-74BB-4556-807B-9AF795507A76}" type="datetime1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7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F934-7803-493E-A054-63B8CF441627}" type="datetime1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5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9233-EF72-4F82-867D-151FE3BBD6A1}" type="datetime1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5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942B-6E16-4E52-96D7-969C8341CE33}" type="datetime1">
              <a:rPr lang="en-US" smtClean="0"/>
              <a:t>6/16/2019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85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1668-F4D7-4AB8-BBDA-96F5FC35F209}" type="datetime1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4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F0B6-E67D-4D93-A7CB-C7F4F6AE344A}" type="datetime1">
              <a:rPr lang="en-US" smtClean="0"/>
              <a:t>6/16/2019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0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1C07-9ABD-4738-8611-C6FA255C28D1}" type="datetime1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3A34-7532-4588-805B-BCDF41B47E1F}" type="datetime1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1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4A44C-787B-41D7-8768-37C26D35C0BD}" type="datetime1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C8942-E3FE-44DC-818D-7D55AABC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9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45738/help/library/ergm/help/node-att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tnet/ergm.userterms/blob/master/src/changestats.users.c" TargetMode="External"/><Relationship Id="rId2" Type="http://schemas.openxmlformats.org/officeDocument/2006/relationships/hyperlink" Target="https://github.com/statnet/ergm.userterms/blob/master/R/InitErgmTerm.users.R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Extending ERGM Functionality within </a:t>
            </a:r>
            <a:r>
              <a:rPr lang="en-US" sz="3200" b="1" dirty="0" err="1"/>
              <a:t>statnet</a:t>
            </a:r>
            <a:r>
              <a:rPr lang="en-US" sz="3200" b="1" dirty="0"/>
              <a:t>: Building Custom User Terms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David R. Hunter</a:t>
            </a:r>
          </a:p>
          <a:p>
            <a:r>
              <a:rPr lang="en-US" sz="1800" b="1" dirty="0" smtClean="0">
                <a:solidFill>
                  <a:srgbClr val="FF0000"/>
                </a:solidFill>
              </a:rPr>
              <a:t>Steven M. </a:t>
            </a:r>
            <a:r>
              <a:rPr lang="en-US" sz="1800" b="1" dirty="0" err="1" smtClean="0">
                <a:solidFill>
                  <a:srgbClr val="FF0000"/>
                </a:solidFill>
              </a:rPr>
              <a:t>Goodreau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r>
              <a:rPr lang="en-US" sz="1800" b="1" dirty="0" err="1" smtClean="0">
                <a:solidFill>
                  <a:srgbClr val="FF0000"/>
                </a:solidFill>
              </a:rPr>
              <a:t>Statnet</a:t>
            </a:r>
            <a:r>
              <a:rPr lang="en-US" sz="1800" b="1" dirty="0" smtClean="0">
                <a:solidFill>
                  <a:srgbClr val="FF0000"/>
                </a:solidFill>
              </a:rPr>
              <a:t> Development Team</a:t>
            </a:r>
          </a:p>
          <a:p>
            <a:endParaRPr lang="en-US" sz="1800" b="1" dirty="0" smtClean="0">
              <a:solidFill>
                <a:srgbClr val="FF0000"/>
              </a:solidFill>
            </a:endParaRPr>
          </a:p>
          <a:p>
            <a:r>
              <a:rPr lang="en-US" sz="1800" b="1" smtClean="0">
                <a:solidFill>
                  <a:schemeClr val="tx1"/>
                </a:solidFill>
              </a:rPr>
              <a:t>Sunbelt 2019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2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895600" y="2683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00041" y="34217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14173" y="4207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00500" y="24798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08025" y="31931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79189" y="25941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30262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7"/>
          </p:cNvCxnSpPr>
          <p:nvPr/>
        </p:nvCxnSpPr>
        <p:spPr>
          <a:xfrm flipV="1">
            <a:off x="4109295" y="3944556"/>
            <a:ext cx="681178" cy="29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1" idx="1"/>
          </p:cNvCxnSpPr>
          <p:nvPr/>
        </p:nvCxnSpPr>
        <p:spPr>
          <a:xfrm>
            <a:off x="4825679" y="3967706"/>
            <a:ext cx="808981" cy="677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24200" y="522307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0  0  1  0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34152" y="565046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+0 +1 -1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09800" y="520475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g(y)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97114" y="5645643"/>
            <a:ext cx="65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dirty="0" smtClean="0"/>
              <a:t>(y)</a:t>
            </a:r>
            <a:r>
              <a:rPr lang="en-US" baseline="-25000" dirty="0"/>
              <a:t> </a:t>
            </a:r>
            <a:r>
              <a:rPr lang="en-US" baseline="-25000" dirty="0" err="1"/>
              <a:t>ij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62200" y="1565475"/>
            <a:ext cx="43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Example: number of nodes of degree 2</a:t>
            </a:r>
            <a:endParaRPr lang="en-US" sz="2000" b="1" dirty="0"/>
          </a:p>
        </p:txBody>
      </p:sp>
      <p:sp>
        <p:nvSpPr>
          <p:cNvPr id="11" name="Oval 10"/>
          <p:cNvSpPr/>
          <p:nvPr/>
        </p:nvSpPr>
        <p:spPr>
          <a:xfrm>
            <a:off x="5601182" y="40019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9" idx="5"/>
            <a:endCxn id="10" idx="5"/>
          </p:cNvCxnSpPr>
          <p:nvPr/>
        </p:nvCxnSpPr>
        <p:spPr>
          <a:xfrm>
            <a:off x="4603147" y="3388287"/>
            <a:ext cx="240175" cy="64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648200" y="383604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533400" y="304800"/>
            <a:ext cx="7621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Calculating network statistics in the </a:t>
            </a:r>
            <a:r>
              <a:rPr lang="en-US" sz="2800" b="1" dirty="0" err="1" smtClean="0">
                <a:latin typeface="Calibri" pitchFamily="34" charset="0"/>
              </a:rPr>
              <a:t>ergm</a:t>
            </a:r>
            <a:r>
              <a:rPr lang="en-US" sz="2800" b="1" dirty="0" smtClean="0">
                <a:latin typeface="Calibri" pitchFamily="34" charset="0"/>
              </a:rPr>
              <a:t> package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5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895600" y="2683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00041" y="34217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14173" y="4207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00500" y="24798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383604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182" y="40019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30262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7"/>
          </p:cNvCxnSpPr>
          <p:nvPr/>
        </p:nvCxnSpPr>
        <p:spPr>
          <a:xfrm flipV="1">
            <a:off x="4109295" y="3944556"/>
            <a:ext cx="681178" cy="29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5"/>
            <a:endCxn id="10" idx="5"/>
          </p:cNvCxnSpPr>
          <p:nvPr/>
        </p:nvCxnSpPr>
        <p:spPr>
          <a:xfrm>
            <a:off x="4603147" y="3388287"/>
            <a:ext cx="240175" cy="64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1" idx="1"/>
          </p:cNvCxnSpPr>
          <p:nvPr/>
        </p:nvCxnSpPr>
        <p:spPr>
          <a:xfrm>
            <a:off x="4825679" y="3967706"/>
            <a:ext cx="808981" cy="67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2" idx="4"/>
          </p:cNvCxnSpPr>
          <p:nvPr/>
        </p:nvCxnSpPr>
        <p:spPr>
          <a:xfrm flipV="1">
            <a:off x="4522325" y="2822775"/>
            <a:ext cx="771164" cy="443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24200" y="522307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0  0  1  0  1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34152" y="5650468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+0 +1 -1 +1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09800" y="520475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g(y)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197114" y="5645643"/>
            <a:ext cx="65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dirty="0" smtClean="0"/>
              <a:t>(y)</a:t>
            </a:r>
            <a:r>
              <a:rPr lang="en-US" baseline="-25000" dirty="0"/>
              <a:t> </a:t>
            </a:r>
            <a:r>
              <a:rPr lang="en-US" baseline="-25000" dirty="0" err="1"/>
              <a:t>ij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62200" y="1565475"/>
            <a:ext cx="43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Example: number of nodes of degree 2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4408025" y="31931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79189" y="25941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533400" y="304800"/>
            <a:ext cx="7621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Calculating network statistics in the </a:t>
            </a:r>
            <a:r>
              <a:rPr lang="en-US" sz="2800" b="1" dirty="0" err="1" smtClean="0">
                <a:latin typeface="Calibri" pitchFamily="34" charset="0"/>
              </a:rPr>
              <a:t>ergm</a:t>
            </a:r>
            <a:r>
              <a:rPr lang="en-US" sz="2800" b="1" dirty="0" smtClean="0">
                <a:latin typeface="Calibri" pitchFamily="34" charset="0"/>
              </a:rPr>
              <a:t> package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5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700041" y="34217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14173" y="4207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08025" y="31931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383604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182" y="40019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79189" y="25941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30262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7"/>
          </p:cNvCxnSpPr>
          <p:nvPr/>
        </p:nvCxnSpPr>
        <p:spPr>
          <a:xfrm flipV="1">
            <a:off x="4109295" y="3944556"/>
            <a:ext cx="681178" cy="29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5"/>
            <a:endCxn id="10" idx="5"/>
          </p:cNvCxnSpPr>
          <p:nvPr/>
        </p:nvCxnSpPr>
        <p:spPr>
          <a:xfrm>
            <a:off x="4603147" y="3388287"/>
            <a:ext cx="240175" cy="64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1" idx="1"/>
          </p:cNvCxnSpPr>
          <p:nvPr/>
        </p:nvCxnSpPr>
        <p:spPr>
          <a:xfrm>
            <a:off x="4825679" y="3967706"/>
            <a:ext cx="808981" cy="67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2" idx="4"/>
          </p:cNvCxnSpPr>
          <p:nvPr/>
        </p:nvCxnSpPr>
        <p:spPr>
          <a:xfrm flipV="1">
            <a:off x="4522325" y="2822775"/>
            <a:ext cx="771164" cy="443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</p:cNvCxnSpPr>
          <p:nvPr/>
        </p:nvCxnSpPr>
        <p:spPr>
          <a:xfrm flipV="1">
            <a:off x="3124200" y="2563309"/>
            <a:ext cx="985095" cy="2343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24200" y="522307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0  0  1  0  1  1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34152" y="5650468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+0 +1 -1 +1 +0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09800" y="520475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g(y)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197114" y="5645643"/>
            <a:ext cx="65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dirty="0" smtClean="0"/>
              <a:t>(y)</a:t>
            </a:r>
            <a:r>
              <a:rPr lang="en-US" baseline="-25000" dirty="0"/>
              <a:t> </a:t>
            </a:r>
            <a:r>
              <a:rPr lang="en-US" baseline="-25000" dirty="0" err="1"/>
              <a:t>ij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62200" y="1565475"/>
            <a:ext cx="43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Example: number of nodes of degree 2</a:t>
            </a:r>
            <a:endParaRPr lang="en-US" sz="2000" b="1" dirty="0"/>
          </a:p>
        </p:txBody>
      </p:sp>
      <p:sp>
        <p:nvSpPr>
          <p:cNvPr id="5" name="Oval 4"/>
          <p:cNvSpPr/>
          <p:nvPr/>
        </p:nvSpPr>
        <p:spPr>
          <a:xfrm>
            <a:off x="2895600" y="2683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00500" y="24798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533400" y="304800"/>
            <a:ext cx="7621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Calculating network statistics in the </a:t>
            </a:r>
            <a:r>
              <a:rPr lang="en-US" sz="2800" b="1" dirty="0" err="1" smtClean="0">
                <a:latin typeface="Calibri" pitchFamily="34" charset="0"/>
              </a:rPr>
              <a:t>ergm</a:t>
            </a:r>
            <a:r>
              <a:rPr lang="en-US" sz="2800" b="1" dirty="0" smtClean="0">
                <a:latin typeface="Calibri" pitchFamily="34" charset="0"/>
              </a:rPr>
              <a:t> package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5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895600" y="2683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00041" y="34217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14173" y="4207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00500" y="24798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08025" y="31931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383604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182" y="40019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7"/>
          </p:cNvCxnSpPr>
          <p:nvPr/>
        </p:nvCxnSpPr>
        <p:spPr>
          <a:xfrm flipV="1">
            <a:off x="4109295" y="3944556"/>
            <a:ext cx="681178" cy="29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5"/>
            <a:endCxn id="10" idx="5"/>
          </p:cNvCxnSpPr>
          <p:nvPr/>
        </p:nvCxnSpPr>
        <p:spPr>
          <a:xfrm>
            <a:off x="4603147" y="3388287"/>
            <a:ext cx="240175" cy="64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1" idx="1"/>
          </p:cNvCxnSpPr>
          <p:nvPr/>
        </p:nvCxnSpPr>
        <p:spPr>
          <a:xfrm>
            <a:off x="4825679" y="3967706"/>
            <a:ext cx="808981" cy="67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2" idx="4"/>
          </p:cNvCxnSpPr>
          <p:nvPr/>
        </p:nvCxnSpPr>
        <p:spPr>
          <a:xfrm flipV="1">
            <a:off x="4522325" y="2822775"/>
            <a:ext cx="771164" cy="443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4"/>
          </p:cNvCxnSpPr>
          <p:nvPr/>
        </p:nvCxnSpPr>
        <p:spPr>
          <a:xfrm>
            <a:off x="5293489" y="2822775"/>
            <a:ext cx="752836" cy="3178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</p:cNvCxnSpPr>
          <p:nvPr/>
        </p:nvCxnSpPr>
        <p:spPr>
          <a:xfrm flipV="1">
            <a:off x="3124200" y="2563309"/>
            <a:ext cx="985095" cy="234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24200" y="5223075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0  0  1  0  1  1  2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34152" y="5650468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+0 +1 -1 +1 +0 +1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9800" y="520475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g(y)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97114" y="5645643"/>
            <a:ext cx="65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dirty="0" smtClean="0"/>
              <a:t>(y)</a:t>
            </a:r>
            <a:r>
              <a:rPr lang="en-US" baseline="-25000" dirty="0"/>
              <a:t> </a:t>
            </a:r>
            <a:r>
              <a:rPr lang="en-US" baseline="-25000" dirty="0" err="1"/>
              <a:t>ij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62200" y="1565475"/>
            <a:ext cx="43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Example: number of nodes of degree 2</a:t>
            </a:r>
            <a:endParaRPr lang="en-US" sz="2000" b="1" dirty="0"/>
          </a:p>
        </p:txBody>
      </p:sp>
      <p:sp>
        <p:nvSpPr>
          <p:cNvPr id="12" name="Oval 11"/>
          <p:cNvSpPr/>
          <p:nvPr/>
        </p:nvSpPr>
        <p:spPr>
          <a:xfrm>
            <a:off x="5179189" y="25941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30262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533400" y="304800"/>
            <a:ext cx="7621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Calculating network statistics in the </a:t>
            </a:r>
            <a:r>
              <a:rPr lang="en-US" sz="2800" b="1" dirty="0" err="1" smtClean="0">
                <a:latin typeface="Calibri" pitchFamily="34" charset="0"/>
              </a:rPr>
              <a:t>ergm</a:t>
            </a:r>
            <a:r>
              <a:rPr lang="en-US" sz="2800" b="1" dirty="0" smtClean="0">
                <a:latin typeface="Calibri" pitchFamily="34" charset="0"/>
              </a:rPr>
              <a:t> package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0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19200" y="1096863"/>
            <a:ext cx="632460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absdiff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absdiffcat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adegcor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altkstar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asymmetric b1concurrent b1degree b1degree.edgecov b2degree.edgecov b1factor b1mindegree b2mindegree b1mindegree.edgecov b2mindegree.edgecov b1star b1starmix b1twostar b2concurrent b2degree b2factor b2star b2starmix b2twostar balance coincidence concurrent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ctriple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cycle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cyclicalties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degcor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degcrossprod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degree density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dsp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dyadcov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edgecov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edges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esp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gwb1degree gwb2degree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gwdegree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gwdsp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gwesp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gwidegree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gwnsp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gwodegree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hamming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hammingmix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idegree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indegreepopularity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intransitive isolates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istar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kstar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localtriangle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m2star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meandeg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mutual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nearsimmelian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nodecov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nodefactor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nodeicov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nodeifactor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nodematch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nodemix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nodeocov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nodeofactor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nsp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odegree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outdegreepopularity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opentriad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ostar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pdegcor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rdegcor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receiver sender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simmelian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simmelianties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smalldiff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sociality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threepath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transitive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transitiveties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triadcensus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triangle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tripercent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ttriple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twopath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546148" y="304800"/>
            <a:ext cx="76717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Commonly used change statistics included in </a:t>
            </a:r>
            <a:r>
              <a:rPr lang="en-US" sz="2800" b="1" dirty="0" err="1" smtClean="0">
                <a:latin typeface="Calibri" pitchFamily="34" charset="0"/>
              </a:rPr>
              <a:t>ergm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685800" y="5924490"/>
            <a:ext cx="59288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alibri" pitchFamily="34" charset="0"/>
              </a:rPr>
              <a:t>Most of which are documented at help(“</a:t>
            </a:r>
            <a:r>
              <a:rPr lang="en-US" sz="2000" b="1" dirty="0" err="1" smtClean="0">
                <a:latin typeface="Calibri" pitchFamily="34" charset="0"/>
              </a:rPr>
              <a:t>ergm</a:t>
            </a:r>
            <a:r>
              <a:rPr lang="en-US" sz="2000" b="1" dirty="0" smtClean="0">
                <a:latin typeface="Calibri" pitchFamily="34" charset="0"/>
              </a:rPr>
              <a:t>-terms”)</a:t>
            </a:r>
            <a:endParaRPr lang="en-US" sz="2000" b="1" dirty="0">
              <a:latin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5802775" y="4114801"/>
            <a:ext cx="2362200" cy="151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Rectangle 37"/>
          <p:cNvSpPr/>
          <p:nvPr/>
        </p:nvSpPr>
        <p:spPr>
          <a:xfrm>
            <a:off x="2966975" y="4114801"/>
            <a:ext cx="2362200" cy="151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" name="Rectangle 21"/>
          <p:cNvSpPr/>
          <p:nvPr/>
        </p:nvSpPr>
        <p:spPr>
          <a:xfrm>
            <a:off x="152400" y="1600200"/>
            <a:ext cx="23622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General structure of an </a:t>
            </a:r>
            <a:r>
              <a:rPr lang="en-US" sz="3200" b="1" dirty="0" err="1" smtClean="0"/>
              <a:t>ergm</a:t>
            </a:r>
            <a:r>
              <a:rPr lang="en-US" sz="3200" b="1" dirty="0" smtClean="0"/>
              <a:t> call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5550" y="1671728"/>
            <a:ext cx="228600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User makes a call 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ergm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/>
              <a:t>or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simulate </a:t>
            </a:r>
            <a:r>
              <a:rPr lang="en-US" sz="1600" dirty="0" smtClean="0"/>
              <a:t>or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summary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31775" y="4150704"/>
            <a:ext cx="228600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Toggles are accepted or rejected; lots more happens; results returned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21350" y="2061000"/>
            <a:ext cx="4572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978550" y="1600200"/>
            <a:ext cx="23622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TextBox 14"/>
          <p:cNvSpPr txBox="1"/>
          <p:nvPr/>
        </p:nvSpPr>
        <p:spPr>
          <a:xfrm>
            <a:off x="3007250" y="1664526"/>
            <a:ext cx="22860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34000" y="2053798"/>
            <a:ext cx="4572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19125" y="1636103"/>
            <a:ext cx="228600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Code calls the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InitErgmTerm.xxx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/>
              <a:t>function (in R) associated with each statistic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5791200" y="1600200"/>
            <a:ext cx="23622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TextBox 28"/>
          <p:cNvSpPr txBox="1"/>
          <p:nvPr/>
        </p:nvSpPr>
        <p:spPr>
          <a:xfrm>
            <a:off x="5819900" y="1664526"/>
            <a:ext cx="22860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6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153400" y="2053798"/>
            <a:ext cx="4572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31775" y="1636103"/>
            <a:ext cx="228600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InitErgmTerm.xxx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function (in R) </a:t>
            </a:r>
            <a:r>
              <a:rPr lang="en-US" sz="1600" dirty="0" smtClean="0"/>
              <a:t>prepares arguments and passes them to the C code 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152400" y="4114800"/>
            <a:ext cx="2362200" cy="151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" name="TextBox 32"/>
          <p:cNvSpPr txBox="1"/>
          <p:nvPr/>
        </p:nvSpPr>
        <p:spPr>
          <a:xfrm>
            <a:off x="175550" y="4186329"/>
            <a:ext cx="2286000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Code calls the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d_xxx</a:t>
            </a:r>
            <a:r>
              <a:rPr lang="en-US" sz="1600" dirty="0" smtClean="0"/>
              <a:t> function (in C) associated with each statistic for each proposed set of toggles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514600" y="4648201"/>
            <a:ext cx="4572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94950" y="4186329"/>
            <a:ext cx="228600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d_xxx</a:t>
            </a:r>
            <a:r>
              <a:rPr lang="en-US" sz="1600" dirty="0" smtClean="0"/>
              <a:t> function (in C) calculates the change statistic for a set of proposed toggles 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334000" y="4648201"/>
            <a:ext cx="4572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2400" y="2979003"/>
            <a:ext cx="228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ergm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mynet~edges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degree(2))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867400" y="2971800"/>
            <a:ext cx="228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InitErgmTerm.edges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InitErgmTerm.degree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05200" y="5779625"/>
            <a:ext cx="228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_edges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d_degree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562600" y="1295400"/>
            <a:ext cx="2819400" cy="24384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2743200" y="3962400"/>
            <a:ext cx="2819400" cy="24384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6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Building your own terms in </a:t>
            </a:r>
            <a:r>
              <a:rPr lang="en-US" sz="3200" b="1" dirty="0" err="1" smtClean="0"/>
              <a:t>ergm</a:t>
            </a:r>
            <a:r>
              <a:rPr lang="en-US" sz="3200" b="1" dirty="0" smtClean="0"/>
              <a:t> requires: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7620000" cy="26971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The source code for the </a:t>
            </a:r>
            <a:r>
              <a:rPr lang="en-US" sz="2400" b="1" dirty="0" err="1" smtClean="0">
                <a:solidFill>
                  <a:srgbClr val="800000"/>
                </a:solidFill>
              </a:rPr>
              <a:t>ergm.userterms</a:t>
            </a:r>
            <a:r>
              <a:rPr lang="en-US" sz="2400" b="1" dirty="0" smtClean="0">
                <a:solidFill>
                  <a:srgbClr val="800000"/>
                </a:solidFill>
              </a:rPr>
              <a:t> package</a:t>
            </a:r>
          </a:p>
          <a:p>
            <a:r>
              <a:rPr lang="en-US" sz="2400" b="1" dirty="0" smtClean="0"/>
              <a:t>The tools and knowledge needed to build R packages from source (</a:t>
            </a:r>
            <a:r>
              <a:rPr lang="en-US" sz="2400" b="1" dirty="0" err="1" smtClean="0"/>
              <a:t>RStudio</a:t>
            </a:r>
            <a:r>
              <a:rPr lang="en-US" sz="2400" b="1" dirty="0" smtClean="0"/>
              <a:t> makes this easy)</a:t>
            </a:r>
          </a:p>
          <a:p>
            <a:r>
              <a:rPr lang="en-US" sz="2400" b="1" dirty="0" smtClean="0">
                <a:solidFill>
                  <a:srgbClr val="800000"/>
                </a:solidFill>
              </a:rPr>
              <a:t>Writing an </a:t>
            </a:r>
            <a:r>
              <a:rPr lang="en-US" sz="2400" b="1" dirty="0" err="1" smtClean="0">
                <a:solidFill>
                  <a:srgbClr val="800000"/>
                </a:solidFill>
              </a:rPr>
              <a:t>InitErgmTerm.xxx</a:t>
            </a:r>
            <a:r>
              <a:rPr lang="en-US" sz="2400" b="1" dirty="0" smtClean="0">
                <a:solidFill>
                  <a:srgbClr val="800000"/>
                </a:solidFill>
              </a:rPr>
              <a:t> function (in R)</a:t>
            </a:r>
          </a:p>
          <a:p>
            <a:r>
              <a:rPr lang="en-US" sz="2400" b="1" dirty="0" smtClean="0"/>
              <a:t>Writing a </a:t>
            </a:r>
            <a:r>
              <a:rPr lang="en-US" sz="2400" b="1" dirty="0" err="1" smtClean="0"/>
              <a:t>d_xxx</a:t>
            </a:r>
            <a:r>
              <a:rPr lang="en-US" sz="2400" b="1" dirty="0" smtClean="0"/>
              <a:t> function (in C)</a:t>
            </a:r>
          </a:p>
          <a:p>
            <a:endParaRPr lang="en-US" sz="2400" b="1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648200"/>
            <a:ext cx="76200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 b="1" dirty="0" smtClean="0">
                <a:solidFill>
                  <a:srgbClr val="800000"/>
                </a:solidFill>
              </a:rPr>
              <a:t>Download the source code for the </a:t>
            </a:r>
            <a:r>
              <a:rPr lang="en-US" sz="2400" b="1" dirty="0" err="1" smtClean="0">
                <a:solidFill>
                  <a:srgbClr val="800000"/>
                </a:solidFill>
              </a:rPr>
              <a:t>ergm</a:t>
            </a:r>
            <a:r>
              <a:rPr lang="en-US" sz="2400" b="1" dirty="0" smtClean="0">
                <a:solidFill>
                  <a:srgbClr val="800000"/>
                </a:solidFill>
              </a:rPr>
              <a:t> package (or use </a:t>
            </a:r>
            <a:r>
              <a:rPr lang="en-US" sz="2400" b="1" dirty="0" err="1" smtClean="0">
                <a:solidFill>
                  <a:srgbClr val="800000"/>
                </a:solidFill>
              </a:rPr>
              <a:t>Github</a:t>
            </a:r>
            <a:r>
              <a:rPr lang="en-US" sz="2400" b="1" dirty="0" smtClean="0">
                <a:solidFill>
                  <a:srgbClr val="800000"/>
                </a:solidFill>
              </a:rPr>
              <a:t> to look at it)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400" y="3825875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/>
              <a:t>Optionally: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3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057400" y="3886199"/>
            <a:ext cx="6934200" cy="2793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57400" y="1371600"/>
            <a:ext cx="6934200" cy="22976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329625"/>
            <a:ext cx="78333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The edges statistic: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7400" y="1416308"/>
            <a:ext cx="662873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InitErgmTerm.edges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&lt;-function(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nw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arglist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...) {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a &lt;-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check.ErgmTerm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arglist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sz="1400" b="1" dirty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varnames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NULL,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vartypes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NULL,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defaultvalues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list(),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      required =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NULL)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list(name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="edges",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coef.names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="edges",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dependence=FALSE,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minval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 0,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maxval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network.dyadcount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nw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FALSE),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conflicts.constraints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edges")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d_edges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edgeflag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edgeflag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IS_OUTEDGE(TAIL(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HEAD(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CHANGE_STAT[0] +=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edgeflag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? - 1 : 1;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546" y="1002268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InitErgmTerm.edges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0526" y="3897868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d_edges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329625"/>
            <a:ext cx="78333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The </a:t>
            </a:r>
            <a:r>
              <a:rPr lang="en-US" sz="3200" b="1" dirty="0" err="1" smtClean="0"/>
              <a:t>absdiff</a:t>
            </a:r>
            <a:r>
              <a:rPr lang="en-US" sz="3200" b="1" dirty="0" smtClean="0"/>
              <a:t> statistic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1027093"/>
            <a:ext cx="8077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ourier New" pitchFamily="49" charset="0"/>
              </a:rPr>
              <a:t>From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?’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ergm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-terms’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5486400"/>
            <a:ext cx="8077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  <a:latin typeface="+mj-lt"/>
                <a:cs typeface="Courier New" pitchFamily="49" charset="0"/>
              </a:rPr>
              <a:t>Binary ergms call an R function of the form </a:t>
            </a:r>
            <a:r>
              <a:rPr lang="en-US" sz="2000" b="1" dirty="0" err="1" smtClean="0">
                <a:solidFill>
                  <a:schemeClr val="accent1"/>
                </a:solidFill>
                <a:latin typeface="+mj-lt"/>
                <a:cs typeface="Courier New" pitchFamily="49" charset="0"/>
              </a:rPr>
              <a:t>InitErgmTerm.xxx</a:t>
            </a:r>
            <a:endParaRPr lang="en-US" sz="2000" b="1" dirty="0" smtClean="0">
              <a:solidFill>
                <a:schemeClr val="accent1"/>
              </a:solidFill>
              <a:latin typeface="+mj-lt"/>
              <a:cs typeface="Courier New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  <a:latin typeface="+mj-lt"/>
                <a:cs typeface="Courier New" pitchFamily="49" charset="0"/>
              </a:rPr>
              <a:t>Valued ergms call a separate R function called </a:t>
            </a:r>
            <a:r>
              <a:rPr lang="en-US" sz="2000" b="1" dirty="0" err="1" smtClean="0">
                <a:solidFill>
                  <a:schemeClr val="accent1"/>
                </a:solidFill>
                <a:latin typeface="+mj-lt"/>
                <a:cs typeface="Courier New" pitchFamily="49" charset="0"/>
              </a:rPr>
              <a:t>InitWtErgmTerm.xxx</a:t>
            </a:r>
            <a:endParaRPr lang="en-US" sz="2000" b="1" dirty="0" smtClean="0">
              <a:solidFill>
                <a:schemeClr val="accent1"/>
              </a:solidFill>
              <a:latin typeface="+mj-lt"/>
              <a:cs typeface="Courier New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  <a:latin typeface="+mj-lt"/>
                <a:cs typeface="Courier New" pitchFamily="49" charset="0"/>
              </a:rPr>
              <a:t>We will focus only the former today.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33400" y="1898570"/>
            <a:ext cx="8153400" cy="3385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pow=1) (binary) (dyad-independent) (frequently-used) (directed) (undirected) (quantitative nodal attribute),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pow=1, form ="sum") (valued) (dyad-independent) (directed) (undirected) (quantitative nodal attribute)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Absolute difference: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 The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 argument specifies a quantitative attribute (see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  <a:cs typeface="Courier New" panose="02070309020205020404" pitchFamily="49" charset="0"/>
                <a:hlinkClick r:id="rId2"/>
              </a:rPr>
              <a:t>Specifying Vertex Attributes and Levels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 for details). This term adds one network statistic to the model equaling the sum of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[j])^pow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 for all edges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in the network.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cs typeface="Courier New" panose="02070309020205020404" pitchFamily="49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Note that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ergm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 versions 3.9.4 and earlier used different arguments for this term. See the above section on versioning for invoking the old behavior.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3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220075" cy="5077403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0664" y="578078"/>
            <a:ext cx="1718419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?("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ergm-attr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6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533400" y="1319213"/>
            <a:ext cx="6434518" cy="3585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85750" indent="-285750" eaLnBrk="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Quick review of ERGMs</a:t>
            </a:r>
          </a:p>
          <a:p>
            <a:pPr marL="285750" indent="-285750" eaLnBrk="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Overview of change statistics</a:t>
            </a:r>
          </a:p>
          <a:p>
            <a:pPr marL="285750" indent="-285750" eaLnBrk="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Overview of steps for writing one’s own statistic</a:t>
            </a:r>
          </a:p>
          <a:p>
            <a:pPr marL="285750" indent="-285750" eaLnBrk="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Detailed look at the R code</a:t>
            </a:r>
          </a:p>
          <a:p>
            <a:pPr marL="285750" indent="-285750" eaLnBrk="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Detailed look at the C code</a:t>
            </a:r>
          </a:p>
          <a:p>
            <a:pPr marL="285750" indent="-285750" eaLnBrk="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Group exercise</a:t>
            </a:r>
          </a:p>
          <a:p>
            <a:pPr marL="285750" indent="-285750" eaLnBrk="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smtClean="0">
              <a:latin typeface="Calibri" pitchFamily="34" charset="0"/>
            </a:endParaRPr>
          </a:p>
          <a:p>
            <a:pPr marL="285750" indent="-285750" eaLnBrk="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Calibri" pitchFamily="34" charset="0"/>
            </a:endParaRPr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476250" y="847725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457200" y="314325"/>
            <a:ext cx="12939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Outline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2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04800" y="1395710"/>
            <a:ext cx="8686800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..., version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packageVersion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if (version &lt;=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as.package_version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("3.9.4"))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c("character",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get.node.attr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6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1371599"/>
            <a:ext cx="8458200" cy="4959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914400"/>
            <a:ext cx="7543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1. Function call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04800" y="1395710"/>
            <a:ext cx="8686800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..., version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packageVersion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if (version &lt;=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as.package_version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("3.9.4"))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c("character",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get.node.attr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" y="5257800"/>
            <a:ext cx="3048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7191" y="1656272"/>
            <a:ext cx="3647209" cy="1806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818409"/>
            <a:ext cx="7696200" cy="1981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914400"/>
            <a:ext cx="7543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1a. Code for backwards compatibility *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04800" y="1395710"/>
            <a:ext cx="8686800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..., version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packageVersion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if (version &lt;=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as.package_version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("3.9.4"))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c("character",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get.node.attr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4800" y="6356655"/>
            <a:ext cx="4800600" cy="33855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1600" b="1" dirty="0" smtClean="0">
                <a:solidFill>
                  <a:schemeClr val="accent1"/>
                </a:solidFill>
              </a:rPr>
              <a:t>* Not your problem when writing a new statistic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8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25582" y="3055545"/>
            <a:ext cx="8686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1" y="3276600"/>
            <a:ext cx="7367154" cy="1066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25582" y="3055545"/>
            <a:ext cx="8686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143000"/>
            <a:ext cx="7543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2. Checking input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3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8764" y="4343400"/>
            <a:ext cx="61722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143000"/>
            <a:ext cx="7543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3. Processing input (optional)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5582" y="3055545"/>
            <a:ext cx="8686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5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8764" y="4746277"/>
            <a:ext cx="7696200" cy="11211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143000"/>
            <a:ext cx="7543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4. Constructing output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5582" y="3055545"/>
            <a:ext cx="8686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3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026926"/>
            <a:ext cx="57912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5036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1. Function call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only thing you need to change is the name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5582" y="3055545"/>
            <a:ext cx="8686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9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276600"/>
            <a:ext cx="8001000" cy="1066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143000"/>
            <a:ext cx="74153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2. Checking input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Check network and argument (don’t change)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Let R know if OK for directed/undirected, bipartite/non-bipartite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5582" y="3055545"/>
            <a:ext cx="8686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6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57200" y="1230868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6800" y="1182915"/>
            <a:ext cx="6744860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31775" algn="l"/>
                <a:tab pos="463550" algn="l"/>
                <a:tab pos="914400" algn="l"/>
                <a:tab pos="1828800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directed=	TRUE	</a:t>
            </a:r>
            <a:r>
              <a:rPr lang="en-US" sz="2000" b="1" dirty="0" smtClean="0">
                <a:cs typeface="Courier New" pitchFamily="49" charset="0"/>
              </a:rPr>
              <a:t>works for directed networks only</a:t>
            </a:r>
          </a:p>
          <a:p>
            <a:pPr>
              <a:tabLst>
                <a:tab pos="231775" algn="l"/>
                <a:tab pos="463550" algn="l"/>
                <a:tab pos="914400" algn="l"/>
                <a:tab pos="18288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FALSE	</a:t>
            </a:r>
            <a:r>
              <a:rPr lang="en-US" sz="2000" b="1" dirty="0" smtClean="0">
                <a:cs typeface="Courier New" pitchFamily="49" charset="0"/>
              </a:rPr>
              <a:t>works </a:t>
            </a:r>
            <a:r>
              <a:rPr lang="en-US" sz="2000" b="1" dirty="0">
                <a:cs typeface="Courier New" pitchFamily="49" charset="0"/>
              </a:rPr>
              <a:t>for </a:t>
            </a:r>
            <a:r>
              <a:rPr lang="en-US" sz="2000" b="1" dirty="0" smtClean="0">
                <a:cs typeface="Courier New" pitchFamily="49" charset="0"/>
              </a:rPr>
              <a:t>undirected </a:t>
            </a:r>
            <a:r>
              <a:rPr lang="en-US" sz="2000" b="1" dirty="0">
                <a:cs typeface="Courier New" pitchFamily="49" charset="0"/>
              </a:rPr>
              <a:t>networks only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914400" algn="l"/>
                <a:tab pos="18288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NULL	</a:t>
            </a:r>
            <a:r>
              <a:rPr lang="en-US" sz="2000" b="1" dirty="0">
                <a:cs typeface="Courier New" pitchFamily="49" charset="0"/>
              </a:rPr>
              <a:t>works for </a:t>
            </a:r>
            <a:r>
              <a:rPr lang="en-US" sz="2000" b="1" dirty="0" smtClean="0">
                <a:cs typeface="Courier New" pitchFamily="49" charset="0"/>
              </a:rPr>
              <a:t>either (default)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914400" algn="l"/>
                <a:tab pos="1828800" algn="l"/>
              </a:tabLst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914400" algn="l"/>
                <a:tab pos="1828800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bipartite=	TRUE	</a:t>
            </a:r>
            <a:r>
              <a:rPr lang="en-US" sz="2000" b="1" dirty="0">
                <a:cs typeface="Courier New" pitchFamily="49" charset="0"/>
              </a:rPr>
              <a:t>works for </a:t>
            </a:r>
            <a:r>
              <a:rPr lang="en-US" sz="2000" b="1" dirty="0" smtClean="0">
                <a:cs typeface="Courier New" pitchFamily="49" charset="0"/>
              </a:rPr>
              <a:t>bipartite networks only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914400" algn="l"/>
                <a:tab pos="1828800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	FALSE	</a:t>
            </a:r>
            <a:r>
              <a:rPr lang="en-US" sz="2000" b="1" dirty="0">
                <a:cs typeface="Courier New" pitchFamily="49" charset="0"/>
              </a:rPr>
              <a:t>works for </a:t>
            </a:r>
            <a:r>
              <a:rPr lang="en-US" sz="2000" b="1" dirty="0" err="1" smtClean="0">
                <a:cs typeface="Courier New" pitchFamily="49" charset="0"/>
              </a:rPr>
              <a:t>unipartite</a:t>
            </a:r>
            <a:r>
              <a:rPr lang="en-US" sz="2000" b="1" dirty="0" smtClean="0">
                <a:cs typeface="Courier New" pitchFamily="49" charset="0"/>
              </a:rPr>
              <a:t> </a:t>
            </a:r>
            <a:r>
              <a:rPr lang="en-US" sz="2000" b="1" dirty="0">
                <a:cs typeface="Courier New" pitchFamily="49" charset="0"/>
              </a:rPr>
              <a:t>networks </a:t>
            </a:r>
            <a:r>
              <a:rPr lang="en-US" sz="2000" b="1" dirty="0" smtClean="0">
                <a:cs typeface="Courier New" pitchFamily="49" charset="0"/>
              </a:rPr>
              <a:t>only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914400" algn="l"/>
                <a:tab pos="1828800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	NULL	</a:t>
            </a:r>
            <a:r>
              <a:rPr lang="en-US" sz="2000" b="1" dirty="0" smtClean="0">
                <a:cs typeface="Courier New" pitchFamily="49" charset="0"/>
              </a:rPr>
              <a:t>works </a:t>
            </a:r>
            <a:r>
              <a:rPr lang="en-US" sz="2000" b="1" dirty="0">
                <a:cs typeface="Courier New" pitchFamily="49" charset="0"/>
              </a:rPr>
              <a:t>for </a:t>
            </a:r>
            <a:r>
              <a:rPr lang="en-US" sz="2000" b="1" dirty="0" smtClean="0">
                <a:cs typeface="Courier New" pitchFamily="49" charset="0"/>
              </a:rPr>
              <a:t>either (default)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3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854075" y="2983230"/>
            <a:ext cx="608405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457200">
              <a:tabLst>
                <a:tab pos="1422400" algn="l"/>
              </a:tabLst>
            </a:pPr>
            <a:r>
              <a:rPr lang="en-US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where:	</a:t>
            </a:r>
            <a:r>
              <a:rPr lang="en-US" i="1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g(y)</a:t>
            </a:r>
            <a:r>
              <a:rPr lang="en-US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= vector of network statistics </a:t>
            </a:r>
            <a:r>
              <a:rPr lang="en-US" dirty="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(like the </a:t>
            </a:r>
            <a:r>
              <a:rPr lang="en-US" dirty="0" smtClean="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predictors</a:t>
            </a:r>
            <a:endParaRPr lang="en-US" dirty="0">
              <a:latin typeface="Calibri" pitchFamily="34" charset="0"/>
              <a:ea typeface="Times New Roman" pitchFamily="18" charset="0"/>
              <a:cs typeface="Tahoma" pitchFamily="34" charset="0"/>
              <a:sym typeface="Symbol" pitchFamily="18" charset="2"/>
            </a:endParaRPr>
          </a:p>
          <a:p>
            <a:pPr indent="457200">
              <a:tabLst>
                <a:tab pos="1422400" algn="l"/>
              </a:tabLst>
            </a:pPr>
            <a:r>
              <a:rPr lang="en-US" dirty="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		in a standard regression)</a:t>
            </a:r>
            <a:endParaRPr lang="en-US" dirty="0">
              <a:latin typeface="Calibri" pitchFamily="34" charset="0"/>
              <a:ea typeface="Times New Roman" pitchFamily="18" charset="0"/>
              <a:cs typeface="Tahoma" pitchFamily="34" charset="0"/>
            </a:endParaRPr>
          </a:p>
          <a:p>
            <a:pPr indent="457200" eaLnBrk="0" hangingPunct="0">
              <a:tabLst>
                <a:tab pos="1422400" algn="l"/>
              </a:tabLst>
            </a:pPr>
            <a:endParaRPr lang="en-US" dirty="0">
              <a:latin typeface="Calibri" pitchFamily="34" charset="0"/>
              <a:ea typeface="Times New Roman" pitchFamily="18" charset="0"/>
              <a:cs typeface="Tahoma" pitchFamily="34" charset="0"/>
            </a:endParaRPr>
          </a:p>
          <a:p>
            <a:pPr indent="457200" eaLnBrk="0" hangingPunct="0">
              <a:tabLst>
                <a:tab pos="1422400" algn="l"/>
              </a:tabLst>
            </a:pPr>
            <a:r>
              <a:rPr lang="en-US" i="1" dirty="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</a:t>
            </a:r>
            <a:r>
              <a:rPr lang="en-US" i="1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dirty="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= vector of model parameters (like the coefficients </a:t>
            </a:r>
          </a:p>
          <a:p>
            <a:pPr indent="457200" eaLnBrk="0" hangingPunct="0">
              <a:tabLst>
                <a:tab pos="1422400" algn="l"/>
              </a:tabLst>
            </a:pPr>
            <a:r>
              <a:rPr lang="en-US" dirty="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		in a standard regression)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609600" y="1309688"/>
            <a:ext cx="798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</a:rPr>
              <a:t>Probability of observing a network (set of relationships) </a:t>
            </a:r>
            <a:r>
              <a:rPr lang="en-US" i="1" dirty="0">
                <a:latin typeface="Calibri" pitchFamily="34" charset="0"/>
              </a:rPr>
              <a:t>y </a:t>
            </a:r>
            <a:r>
              <a:rPr lang="en-US" dirty="0">
                <a:latin typeface="Calibri" pitchFamily="34" charset="0"/>
              </a:rPr>
              <a:t>on a given set of actors: 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914400" y="6110288"/>
            <a:ext cx="792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err="1">
                <a:latin typeface="Calibri" pitchFamily="34" charset="0"/>
              </a:rPr>
              <a:t>Bahadur</a:t>
            </a:r>
            <a:r>
              <a:rPr lang="en-US" dirty="0">
                <a:latin typeface="Calibri" pitchFamily="34" charset="0"/>
              </a:rPr>
              <a:t> (1961), </a:t>
            </a:r>
            <a:r>
              <a:rPr lang="en-US" dirty="0" err="1">
                <a:latin typeface="Calibri" pitchFamily="34" charset="0"/>
              </a:rPr>
              <a:t>Besag</a:t>
            </a:r>
            <a:r>
              <a:rPr lang="en-US" dirty="0">
                <a:latin typeface="Calibri" pitchFamily="34" charset="0"/>
              </a:rPr>
              <a:t> (1974), Frank (1986); Wasserman and Pattison (1996)</a:t>
            </a:r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533400" y="304800"/>
            <a:ext cx="37564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ERGM basic expression</a:t>
            </a:r>
            <a:endParaRPr lang="en-US" sz="2800" b="1" dirty="0">
              <a:latin typeface="Calibri" pitchFamily="34" charset="0"/>
            </a:endParaRPr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09" r="36008"/>
          <a:stretch>
            <a:fillRect/>
          </a:stretch>
        </p:blipFill>
        <p:spPr bwMode="auto">
          <a:xfrm>
            <a:off x="2286000" y="2047875"/>
            <a:ext cx="274320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4800600"/>
            <a:ext cx="2895600" cy="8382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0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276600"/>
            <a:ext cx="8001000" cy="1066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143000"/>
            <a:ext cx="835568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2. Checking input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Check network and argument (don’t change)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Let R know if OK for directed/undirected, bipartite/non-bipartite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List arguments, and specify their type, default </a:t>
            </a:r>
            <a:r>
              <a:rPr lang="en-US" sz="2000" b="1" dirty="0">
                <a:solidFill>
                  <a:schemeClr val="accent2"/>
                </a:solidFill>
              </a:rPr>
              <a:t>v</a:t>
            </a:r>
            <a:r>
              <a:rPr lang="en-US" sz="2000" b="1" dirty="0" smtClean="0">
                <a:solidFill>
                  <a:schemeClr val="accent2"/>
                </a:solidFill>
              </a:rPr>
              <a:t>alue and whether required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5582" y="3055545"/>
            <a:ext cx="8686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2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181100"/>
            <a:ext cx="8515350" cy="4991100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578078"/>
            <a:ext cx="2148024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?(“node-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50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23008" y="4343400"/>
            <a:ext cx="6182591" cy="4456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143000"/>
            <a:ext cx="55420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3. Processing input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Pulling values of arguments out from </a:t>
            </a:r>
            <a:r>
              <a:rPr lang="en-US" sz="2000" b="1" i="1" dirty="0" smtClean="0">
                <a:solidFill>
                  <a:schemeClr val="accent2"/>
                </a:solidFill>
              </a:rPr>
              <a:t>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Processing them in any way needed for passing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5582" y="3055545"/>
            <a:ext cx="8686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9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7463" y="4724400"/>
            <a:ext cx="7559737" cy="1143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an </a:t>
            </a:r>
            <a:r>
              <a:rPr lang="en-US" sz="2800" b="1" dirty="0" err="1" smtClean="0"/>
              <a:t>InitErgmTerm</a:t>
            </a:r>
            <a:r>
              <a:rPr lang="en-US" sz="2800" b="1" dirty="0" smtClean="0"/>
              <a:t> function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143000"/>
            <a:ext cx="7543800" cy="206210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4. Constructing output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C function name (w/o the d_)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Coefficient name(s)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Inputs to pass to C function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endParaRPr lang="en-US" sz="2000" b="1" dirty="0">
              <a:solidFill>
                <a:schemeClr val="accent2"/>
              </a:solidFill>
            </a:endParaRP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endParaRPr lang="en-US" sz="2000" b="1" dirty="0" smtClean="0">
              <a:solidFill>
                <a:schemeClr val="accent2"/>
              </a:solidFill>
            </a:endParaRP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endParaRPr lang="en-US" sz="2000" b="1" dirty="0" smtClean="0">
              <a:solidFill>
                <a:schemeClr val="accent2"/>
              </a:solidFill>
            </a:endParaRP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Whether dyadic dependent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Empty network stat(s) (opt.)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No need to pass the network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5582" y="3055545"/>
            <a:ext cx="86868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8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8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7982" y="2220191"/>
            <a:ext cx="35052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7543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1. Function call</a:t>
            </a:r>
            <a:endParaRPr lang="en-US" sz="2000" b="1" dirty="0" smtClean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4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2493818"/>
            <a:ext cx="22860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7543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2. Variable declaration</a:t>
            </a:r>
            <a:endParaRPr lang="en-US" sz="2000" b="1" dirty="0" smtClean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3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5877792"/>
            <a:ext cx="83058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7591" y="3547590"/>
            <a:ext cx="5791200" cy="4340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7543800" cy="10772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3. Multiple toggle code *</a:t>
            </a:r>
          </a:p>
          <a:p>
            <a:pPr>
              <a:tabLst>
                <a:tab pos="4572000" algn="l"/>
              </a:tabLst>
            </a:pPr>
            <a:endParaRPr lang="en-US" sz="2400" b="1" dirty="0">
              <a:solidFill>
                <a:schemeClr val="accent1"/>
              </a:solidFill>
            </a:endParaRPr>
          </a:p>
          <a:p>
            <a:pPr>
              <a:tabLst>
                <a:tab pos="4572000" algn="l"/>
              </a:tabLst>
            </a:pPr>
            <a:r>
              <a:rPr lang="en-US" sz="1400" b="1" dirty="0" smtClean="0">
                <a:solidFill>
                  <a:schemeClr val="accent1"/>
                </a:solidFill>
              </a:rPr>
              <a:t>*stay tuned for cool updates (see next-to-last slide for preview)</a:t>
            </a:r>
            <a:endParaRPr lang="en-US" sz="1200" b="1" dirty="0" smtClean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3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400" y="3983182"/>
            <a:ext cx="7010400" cy="19604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7543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4. Change statistic(s) calculation</a:t>
            </a:r>
            <a:endParaRPr lang="en-US" sz="2000" b="1" dirty="0" smtClean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3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7982" y="2220191"/>
            <a:ext cx="35052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7543800" cy="76944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1. Function call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only thing you need to change is the name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4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962400" y="1600200"/>
            <a:ext cx="44116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457200">
              <a:tabLst>
                <a:tab pos="1422400" algn="l"/>
              </a:tabLst>
            </a:pPr>
            <a:r>
              <a:rPr lang="en-US" sz="1600">
                <a:latin typeface="Calibri" pitchFamily="34" charset="0"/>
                <a:ea typeface="Times New Roman" pitchFamily="18" charset="0"/>
                <a:cs typeface="Tahoma" pitchFamily="34" charset="0"/>
              </a:rPr>
              <a:t>where:	</a:t>
            </a:r>
            <a:r>
              <a:rPr lang="en-US" sz="1600" i="1">
                <a:latin typeface="Calibri" pitchFamily="34" charset="0"/>
                <a:ea typeface="Times New Roman" pitchFamily="18" charset="0"/>
                <a:cs typeface="Tahoma" pitchFamily="34" charset="0"/>
              </a:rPr>
              <a:t>g(y)</a:t>
            </a:r>
            <a:r>
              <a:rPr lang="en-US" sz="1600">
                <a:latin typeface="Calibri" pitchFamily="34" charset="0"/>
                <a:ea typeface="Times New Roman" pitchFamily="18" charset="0"/>
                <a:cs typeface="Tahoma" pitchFamily="34" charset="0"/>
              </a:rPr>
              <a:t> = vector of network statistics </a:t>
            </a:r>
          </a:p>
          <a:p>
            <a:pPr indent="457200">
              <a:tabLst>
                <a:tab pos="1422400" algn="l"/>
              </a:tabLst>
            </a:pPr>
            <a:r>
              <a:rPr lang="en-US" sz="1600" i="1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</a:t>
            </a:r>
            <a:r>
              <a:rPr lang="en-US" sz="1600" i="1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sz="160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= vector of model parameters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71475" y="1066800"/>
            <a:ext cx="4959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</a:rPr>
              <a:t>The statement about the probability of a network:</a:t>
            </a:r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533400" y="304800"/>
            <a:ext cx="37028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ERGM </a:t>
            </a:r>
            <a:r>
              <a:rPr lang="en-US" sz="2800" b="1" dirty="0" err="1" smtClean="0">
                <a:latin typeface="Calibri" pitchFamily="34" charset="0"/>
              </a:rPr>
              <a:t>logit</a:t>
            </a:r>
            <a:r>
              <a:rPr lang="en-US" sz="2800" b="1" dirty="0" smtClean="0">
                <a:latin typeface="Calibri" pitchFamily="34" charset="0"/>
              </a:rPr>
              <a:t> formulation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333375" y="2971800"/>
            <a:ext cx="8689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</a:rPr>
              <a:t>Is equivalent to the statement about the conditional probability of any tie in the </a:t>
            </a:r>
            <a:r>
              <a:rPr lang="en-US" dirty="0" smtClean="0">
                <a:latin typeface="Calibri" pitchFamily="34" charset="0"/>
              </a:rPr>
              <a:t>network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1295400" y="4296152"/>
            <a:ext cx="4572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where:	</a:t>
            </a:r>
            <a:r>
              <a:rPr lang="en-US" sz="1600" i="1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y</a:t>
            </a:r>
            <a:r>
              <a:rPr lang="en-US" sz="1600" i="1" baseline="-25000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ij</a:t>
            </a:r>
            <a:r>
              <a:rPr lang="en-US" sz="1600" i="1" baseline="-250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is the value of the tie from </a:t>
            </a:r>
            <a:r>
              <a:rPr lang="en-US" sz="1600" i="1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i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to </a:t>
            </a:r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j</a:t>
            </a:r>
          </a:p>
          <a:p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</a:t>
            </a:r>
            <a:r>
              <a:rPr lang="en-US" sz="1600" i="1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y</a:t>
            </a:r>
            <a:r>
              <a:rPr lang="en-US" sz="1600" i="1" baseline="-25000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ij</a:t>
            </a:r>
            <a:r>
              <a:rPr lang="en-US" sz="1600" i="1" baseline="30000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c</a:t>
            </a:r>
            <a:r>
              <a:rPr lang="en-US" sz="1600" i="1" baseline="-250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is the network </a:t>
            </a:r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y, 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excluding</a:t>
            </a:r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sz="1600" i="1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y</a:t>
            </a:r>
            <a:r>
              <a:rPr lang="en-US" sz="1600" i="1" baseline="-25000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ij</a:t>
            </a:r>
            <a:r>
              <a:rPr lang="en-US" sz="1600" i="1" baseline="-250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</a:p>
          <a:p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</a:t>
            </a:r>
            <a:r>
              <a:rPr lang="en-US" sz="1600" i="1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y</a:t>
            </a:r>
            <a:r>
              <a:rPr lang="en-US" sz="1600" i="1" baseline="-25000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ij</a:t>
            </a:r>
            <a:r>
              <a:rPr lang="en-US" sz="1600" i="1" baseline="300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+</a:t>
            </a:r>
            <a:r>
              <a:rPr lang="en-US" sz="1600" i="1" baseline="-250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is the network </a:t>
            </a:r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y 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with </a:t>
            </a:r>
            <a:r>
              <a:rPr lang="en-US" sz="1600" i="1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y</a:t>
            </a:r>
            <a:r>
              <a:rPr lang="en-US" sz="1600" i="1" baseline="-25000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ij</a:t>
            </a:r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set to 1</a:t>
            </a:r>
          </a:p>
          <a:p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</a:t>
            </a:r>
            <a:r>
              <a:rPr lang="en-US" sz="1600" i="1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y</a:t>
            </a:r>
            <a:r>
              <a:rPr lang="en-US" sz="1600" i="1" baseline="-25000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ij</a:t>
            </a:r>
            <a:r>
              <a:rPr lang="en-US" sz="1600" i="1" baseline="300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-</a:t>
            </a:r>
            <a:r>
              <a:rPr lang="en-US" sz="1600" i="1" baseline="-250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is the network </a:t>
            </a:r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y 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with </a:t>
            </a:r>
            <a:r>
              <a:rPr lang="en-US" sz="1600" i="1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y</a:t>
            </a:r>
            <a:r>
              <a:rPr lang="en-US" sz="1600" i="1" baseline="-25000" dirty="0" err="1">
                <a:latin typeface="Calibri" pitchFamily="34" charset="0"/>
                <a:ea typeface="Times New Roman" pitchFamily="18" charset="0"/>
                <a:cs typeface="Tahoma" pitchFamily="34" charset="0"/>
              </a:rPr>
              <a:t>ij</a:t>
            </a:r>
            <a:r>
              <a:rPr lang="en-US" sz="1600" i="1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sz="1600" dirty="0">
                <a:latin typeface="Calibri" pitchFamily="34" charset="0"/>
                <a:ea typeface="Times New Roman" pitchFamily="18" charset="0"/>
                <a:cs typeface="Tahoma" pitchFamily="34" charset="0"/>
              </a:rPr>
              <a:t>set to </a:t>
            </a:r>
            <a:r>
              <a:rPr lang="en-US" sz="1600" dirty="0" smtClean="0">
                <a:latin typeface="Calibri" pitchFamily="34" charset="0"/>
                <a:ea typeface="Times New Roman" pitchFamily="18" charset="0"/>
                <a:cs typeface="Tahoma" pitchFamily="34" charset="0"/>
              </a:rPr>
              <a:t>0</a:t>
            </a:r>
          </a:p>
          <a:p>
            <a:endParaRPr lang="en-US" sz="1600" baseline="-25000" dirty="0">
              <a:latin typeface="Calibri" pitchFamily="34" charset="0"/>
              <a:ea typeface="Times New Roman" pitchFamily="18" charset="0"/>
              <a:cs typeface="Tahoma" pitchFamily="34" charset="0"/>
            </a:endParaRPr>
          </a:p>
          <a:p>
            <a:endParaRPr lang="en-US" sz="1600" baseline="-25000" dirty="0" smtClean="0">
              <a:latin typeface="Calibri" pitchFamily="34" charset="0"/>
              <a:ea typeface="Times New Roman" pitchFamily="18" charset="0"/>
              <a:cs typeface="Tahoma" pitchFamily="34" charset="0"/>
            </a:endParaRPr>
          </a:p>
          <a:p>
            <a:endParaRPr lang="en-US" sz="1600" baseline="-25000" dirty="0">
              <a:latin typeface="Calibri" pitchFamily="34" charset="0"/>
              <a:ea typeface="Times New Roman" pitchFamily="18" charset="0"/>
              <a:cs typeface="Tahoma" pitchFamily="34" charset="0"/>
            </a:endParaRPr>
          </a:p>
        </p:txBody>
      </p:sp>
      <p:pic>
        <p:nvPicPr>
          <p:cNvPr id="11285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09" r="36008"/>
          <a:stretch>
            <a:fillRect/>
          </a:stretch>
        </p:blipFill>
        <p:spPr bwMode="auto">
          <a:xfrm>
            <a:off x="1219200" y="1676400"/>
            <a:ext cx="2667000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10791" y="5823557"/>
            <a:ext cx="2165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s also referred to as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5829" y="5802868"/>
            <a:ext cx="145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The quantity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22818" y="5835132"/>
            <a:ext cx="278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, the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change statistics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for </a:t>
            </a:r>
            <a:r>
              <a:rPr lang="en-US" i="1" dirty="0" err="1">
                <a:latin typeface="Calibri" pitchFamily="34" charset="0"/>
                <a:cs typeface="Calibri" pitchFamily="34" charset="0"/>
              </a:rPr>
              <a:t>i</a:t>
            </a:r>
            <a:r>
              <a:rPr lang="en-US" i="1" dirty="0" err="1" smtClean="0">
                <a:latin typeface="Calibri" pitchFamily="34" charset="0"/>
                <a:cs typeface="Calibri" pitchFamily="34" charset="0"/>
              </a:rPr>
              <a:t>,j</a:t>
            </a:r>
            <a:endParaRPr lang="en-US" i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1" name="Picture 3" descr="C:\Users\goodreau\Desktop\dispEq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443" y="5842920"/>
            <a:ext cx="1519175" cy="32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5" descr="imap://goodreau@goodreau.deskmail.washington.edu:993/fetch%3EUID%3E/INBOX%3E114539?part=1.2&amp;type=image/jpeg&amp;filename=dispEq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7" descr="imap://goodreau@goodreau.deskmail.washington.edu:993/fetch%3EUID%3E/INBOX%3E114539?part=1.2&amp;type=image/jpeg&amp;filename=dispEq1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9" descr="imap://goodreau@goodreau.deskmail.washington.edu:993/fetch%3EUID%3E/INBOX%3E114539?part=1.2&amp;type=image/jpeg&amp;filename=dispEq1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imap://goodreau@goodreau.deskmail.washington.edu:993/fetch%3EUID%3E/INBOX%3E114539?part=1.2&amp;type=image/jpeg&amp;filename=dispEq1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175" y="3526558"/>
            <a:ext cx="3733800" cy="586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5791200" y="2517775"/>
            <a:ext cx="1066800" cy="530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400" y="2133600"/>
            <a:ext cx="2474259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1810" y="5867401"/>
            <a:ext cx="68179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3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85800" y="2493818"/>
            <a:ext cx="22860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7543800" cy="10772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2. Variable declaration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Declare all variables you use (easiest to do at the end)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We’ve created two extra variable types available: Vertex and Edge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3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7200" y="5877792"/>
            <a:ext cx="83058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7591" y="3547590"/>
            <a:ext cx="5791200" cy="4340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7543800" cy="76944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3. Multiple toggle code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Don’t change a thing! </a:t>
            </a:r>
            <a:r>
              <a:rPr lang="en-US" sz="1400" b="1" dirty="0" smtClean="0">
                <a:solidFill>
                  <a:schemeClr val="accent1"/>
                </a:solidFill>
              </a:rPr>
              <a:t>(but stay tuned for optional simplifications coming soon)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6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14400" y="3983182"/>
            <a:ext cx="7010400" cy="19604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7543800" cy="10772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4. Change statistic(s) calculation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Pull out the tail and head of the toggle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Pull out other parameters passed, by position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8636" y="381000"/>
            <a:ext cx="72999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Never forget: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175808"/>
            <a:ext cx="7543800" cy="193899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4000" b="1" dirty="0" smtClean="0">
                <a:solidFill>
                  <a:srgbClr val="FF0000"/>
                </a:solidFill>
              </a:rPr>
              <a:t>R</a:t>
            </a:r>
            <a:r>
              <a:rPr lang="en-US" sz="4000" b="1" dirty="0" smtClean="0">
                <a:solidFill>
                  <a:schemeClr val="accent1"/>
                </a:solidFill>
              </a:rPr>
              <a:t> indexes vectors beginning with </a:t>
            </a:r>
            <a:r>
              <a:rPr lang="en-US" sz="4000" b="1" dirty="0" smtClean="0">
                <a:solidFill>
                  <a:srgbClr val="FF0000"/>
                </a:solidFill>
              </a:rPr>
              <a:t>1</a:t>
            </a:r>
          </a:p>
          <a:p>
            <a:pPr>
              <a:tabLst>
                <a:tab pos="4572000" algn="l"/>
              </a:tabLst>
            </a:pPr>
            <a:endParaRPr lang="en-US" sz="4000" b="1" dirty="0" smtClean="0">
              <a:solidFill>
                <a:schemeClr val="accent1"/>
              </a:solidFill>
            </a:endParaRPr>
          </a:p>
          <a:p>
            <a:pPr>
              <a:tabLst>
                <a:tab pos="4572000" algn="l"/>
              </a:tabLst>
            </a:pPr>
            <a:r>
              <a:rPr lang="en-US" sz="4000" b="1" dirty="0" smtClean="0">
                <a:solidFill>
                  <a:srgbClr val="FF0000"/>
                </a:solidFill>
              </a:rPr>
              <a:t>C</a:t>
            </a:r>
            <a:r>
              <a:rPr lang="en-US" sz="4000" b="1" dirty="0" smtClean="0">
                <a:solidFill>
                  <a:schemeClr val="accent1"/>
                </a:solidFill>
              </a:rPr>
              <a:t> indexes vectors beginning with </a:t>
            </a:r>
            <a:r>
              <a:rPr lang="en-US" sz="4000" b="1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0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Examples of macros</a:t>
            </a:r>
            <a:endParaRPr lang="en-US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685800" y="967800"/>
            <a:ext cx="82296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916238" algn="l"/>
              </a:tabLst>
            </a:pPr>
            <a:r>
              <a:rPr lang="en-US" b="1" dirty="0" smtClean="0"/>
              <a:t>Found in </a:t>
            </a:r>
            <a:r>
              <a:rPr lang="en-US" b="1" dirty="0" err="1" smtClean="0"/>
              <a:t>ergm</a:t>
            </a:r>
            <a:r>
              <a:rPr lang="en-US" b="1" dirty="0" smtClean="0"/>
              <a:t>/</a:t>
            </a:r>
            <a:r>
              <a:rPr lang="en-US" b="1" dirty="0" err="1" smtClean="0"/>
              <a:t>inst</a:t>
            </a:r>
            <a:r>
              <a:rPr lang="en-US" b="1" dirty="0" smtClean="0"/>
              <a:t>/include/</a:t>
            </a:r>
            <a:r>
              <a:rPr lang="en-US" b="1" dirty="0" err="1" smtClean="0"/>
              <a:t>ergm_changestat.h</a:t>
            </a:r>
            <a:r>
              <a:rPr lang="en-US" b="1" dirty="0" smtClean="0"/>
              <a:t> in the source code</a:t>
            </a:r>
          </a:p>
          <a:p>
            <a:pPr>
              <a:tabLst>
                <a:tab pos="2916238" algn="l"/>
              </a:tabLst>
            </a:pPr>
            <a:r>
              <a:rPr lang="en-US" b="1" dirty="0" smtClean="0"/>
              <a:t>    [NB:  It’s a good idea to obtain the source code for the </a:t>
            </a:r>
            <a:r>
              <a:rPr lang="en-US" b="1" dirty="0" err="1" smtClean="0"/>
              <a:t>ergm</a:t>
            </a:r>
            <a:r>
              <a:rPr lang="en-US" b="1" dirty="0" smtClean="0"/>
              <a:t> package!]</a:t>
            </a:r>
          </a:p>
          <a:p>
            <a:pPr>
              <a:tabLst>
                <a:tab pos="2916238" algn="l"/>
              </a:tabLst>
            </a:pPr>
            <a:endParaRPr lang="en-US" sz="1600" b="1" dirty="0"/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/>
              <a:t>TAIL(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)		ID of tail node in toggle </a:t>
            </a:r>
            <a:r>
              <a:rPr lang="en-US" sz="1600" b="1" dirty="0"/>
              <a:t>i</a:t>
            </a:r>
            <a:endParaRPr lang="en-US" sz="1600" b="1" dirty="0" smtClean="0"/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/>
              <a:t>HEAD(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)		ID </a:t>
            </a:r>
            <a:r>
              <a:rPr lang="en-US" sz="1600" b="1" dirty="0"/>
              <a:t>of </a:t>
            </a:r>
            <a:r>
              <a:rPr lang="en-US" sz="1600" b="1" dirty="0" smtClean="0"/>
              <a:t>head </a:t>
            </a:r>
            <a:r>
              <a:rPr lang="en-US" sz="1600" b="1" dirty="0"/>
              <a:t>node in </a:t>
            </a:r>
            <a:r>
              <a:rPr lang="en-US" sz="1600" b="1" dirty="0" smtClean="0"/>
              <a:t>toggle </a:t>
            </a:r>
            <a:r>
              <a:rPr lang="en-US" sz="1600" b="1" dirty="0"/>
              <a:t>i</a:t>
            </a:r>
            <a:endParaRPr lang="en-US" sz="1600" b="1" dirty="0" smtClean="0"/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/>
              <a:t>IS_OUTEDGE(</a:t>
            </a:r>
            <a:r>
              <a:rPr lang="en-US" sz="1600" b="1" dirty="0" err="1" smtClean="0"/>
              <a:t>a,b</a:t>
            </a:r>
            <a:r>
              <a:rPr lang="en-US" sz="1600" b="1" dirty="0" smtClean="0"/>
              <a:t>) 		1/0 for whether edge a-&gt;b exists</a:t>
            </a:r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/>
              <a:t>IS_INEDGE(</a:t>
            </a:r>
            <a:r>
              <a:rPr lang="en-US" sz="1600" b="1" dirty="0" err="1" smtClean="0"/>
              <a:t>a,b</a:t>
            </a:r>
            <a:r>
              <a:rPr lang="en-US" sz="1600" b="1" dirty="0" smtClean="0"/>
              <a:t>)		1/0 </a:t>
            </a:r>
            <a:r>
              <a:rPr lang="en-US" sz="1600" b="1" dirty="0"/>
              <a:t>for whether edge </a:t>
            </a:r>
            <a:r>
              <a:rPr lang="en-US" sz="1600" b="1" dirty="0" smtClean="0"/>
              <a:t>a&lt;-b exists</a:t>
            </a:r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/>
              <a:t>IS_UNDIRECTED_EDGE(</a:t>
            </a:r>
            <a:r>
              <a:rPr lang="en-US" sz="1600" b="1" dirty="0" err="1" smtClean="0"/>
              <a:t>a,b</a:t>
            </a:r>
            <a:r>
              <a:rPr lang="en-US" sz="1600" b="1" dirty="0"/>
              <a:t>) </a:t>
            </a:r>
            <a:r>
              <a:rPr lang="en-US" sz="1600" b="1" dirty="0" smtClean="0"/>
              <a:t>		1/0 </a:t>
            </a:r>
            <a:r>
              <a:rPr lang="en-US" sz="1600" b="1" dirty="0"/>
              <a:t>for whether edge </a:t>
            </a:r>
            <a:r>
              <a:rPr lang="en-US" sz="1600" b="1" dirty="0" smtClean="0"/>
              <a:t>a--b exists</a:t>
            </a:r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endParaRPr lang="en-US" sz="1600" b="1" dirty="0"/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/>
              <a:t>INPUT_PARAM  		inputs passed from R </a:t>
            </a:r>
            <a:endParaRPr lang="en-US" sz="1600" b="1" dirty="0" smtClean="0"/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>
                <a:cs typeface="Courier New" pitchFamily="49" charset="0"/>
              </a:rPr>
              <a:t>INPUT_ATTRIB</a:t>
            </a:r>
            <a:r>
              <a:rPr lang="en-US" sz="1600" b="1" dirty="0" smtClean="0">
                <a:cs typeface="Courier New" pitchFamily="49" charset="0"/>
              </a:rPr>
              <a:t>		inputs passed from R	</a:t>
            </a:r>
            <a:r>
              <a:rPr lang="en-US" sz="1600" b="1" dirty="0"/>
              <a:t>(same as INPUT_PARAM</a:t>
            </a:r>
            <a:r>
              <a:rPr lang="en-US" sz="1600" b="1" dirty="0" smtClean="0"/>
              <a:t>)</a:t>
            </a:r>
            <a:endParaRPr lang="en-US" sz="1600" b="1" dirty="0" smtClean="0"/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/>
              <a:t>N_INPUT_PARAMS </a:t>
            </a:r>
            <a:r>
              <a:rPr lang="en-US" sz="1600" b="1" dirty="0"/>
              <a:t>	</a:t>
            </a:r>
            <a:r>
              <a:rPr lang="en-US" sz="1600" b="1" dirty="0" smtClean="0"/>
              <a:t>	number </a:t>
            </a:r>
            <a:r>
              <a:rPr lang="en-US" sz="1600" b="1" dirty="0"/>
              <a:t>of inputs passed from R</a:t>
            </a:r>
          </a:p>
          <a:p>
            <a:pPr>
              <a:tabLst>
                <a:tab pos="2916238" algn="l"/>
              </a:tabLst>
            </a:pPr>
            <a:endParaRPr lang="en-US" sz="1600" b="1" dirty="0" smtClean="0"/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/>
              <a:t>OUT_DEG[a] </a:t>
            </a:r>
            <a:r>
              <a:rPr lang="en-US" sz="1600" b="1" dirty="0" smtClean="0"/>
              <a:t>		</a:t>
            </a:r>
            <a:r>
              <a:rPr lang="en-US" sz="1600" b="1" dirty="0" err="1" smtClean="0"/>
              <a:t>outdegree</a:t>
            </a:r>
            <a:r>
              <a:rPr lang="en-US" sz="1600" b="1" dirty="0" smtClean="0"/>
              <a:t> </a:t>
            </a:r>
            <a:r>
              <a:rPr lang="en-US" sz="1600" b="1" dirty="0"/>
              <a:t>of node a</a:t>
            </a:r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/>
              <a:t>IN_DEG[a] </a:t>
            </a:r>
            <a:r>
              <a:rPr lang="en-US" sz="1600" b="1" dirty="0" smtClean="0"/>
              <a:t>		</a:t>
            </a:r>
            <a:r>
              <a:rPr lang="en-US" sz="1600" b="1" dirty="0" err="1" smtClean="0"/>
              <a:t>indegree</a:t>
            </a:r>
            <a:r>
              <a:rPr lang="en-US" sz="1600" b="1" dirty="0" smtClean="0"/>
              <a:t> </a:t>
            </a:r>
            <a:r>
              <a:rPr lang="en-US" sz="1600" b="1" dirty="0"/>
              <a:t>of node a</a:t>
            </a:r>
          </a:p>
          <a:p>
            <a:pPr>
              <a:tabLst>
                <a:tab pos="2916238" algn="l"/>
              </a:tabLst>
            </a:pPr>
            <a:endParaRPr lang="en-US" sz="1600" b="1" dirty="0" smtClean="0"/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/>
              <a:t>N_EDGES </a:t>
            </a:r>
            <a:r>
              <a:rPr lang="en-US" sz="1600" b="1" dirty="0" smtClean="0"/>
              <a:t>		total </a:t>
            </a:r>
            <a:r>
              <a:rPr lang="en-US" sz="1600" b="1" dirty="0"/>
              <a:t># of edges in the network </a:t>
            </a:r>
            <a:r>
              <a:rPr lang="en-US" sz="1600" b="1" dirty="0" smtClean="0"/>
              <a:t>currently</a:t>
            </a:r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/>
              <a:t>N_NODES 		total # </a:t>
            </a:r>
            <a:r>
              <a:rPr lang="en-US" sz="1600" b="1" dirty="0"/>
              <a:t>of nodes in the </a:t>
            </a:r>
            <a:r>
              <a:rPr lang="en-US" sz="1600" b="1" dirty="0" smtClean="0"/>
              <a:t>network</a:t>
            </a:r>
            <a:endParaRPr lang="en-US" sz="1600" b="1" dirty="0"/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/>
              <a:t>N_DYADS 		total </a:t>
            </a:r>
            <a:r>
              <a:rPr lang="en-US" sz="1600" b="1" dirty="0"/>
              <a:t># of </a:t>
            </a:r>
            <a:r>
              <a:rPr lang="en-US" sz="1600" b="1" dirty="0" smtClean="0"/>
              <a:t>dyads </a:t>
            </a:r>
            <a:r>
              <a:rPr lang="en-US" sz="1600" b="1" dirty="0"/>
              <a:t>in the </a:t>
            </a:r>
            <a:r>
              <a:rPr lang="en-US" sz="1600" b="1" dirty="0" smtClean="0"/>
              <a:t>network</a:t>
            </a:r>
          </a:p>
          <a:p>
            <a:pPr marL="457200" indent="-457200">
              <a:buFontTx/>
              <a:buChar char="-"/>
              <a:tabLst>
                <a:tab pos="2916238" algn="l"/>
              </a:tabLst>
            </a:pPr>
            <a:r>
              <a:rPr lang="en-US" sz="1600" b="1" dirty="0" smtClean="0"/>
              <a:t>DIRECTED 		1 </a:t>
            </a:r>
            <a:r>
              <a:rPr lang="en-US" sz="1600" b="1" dirty="0"/>
              <a:t>if network is </a:t>
            </a:r>
            <a:r>
              <a:rPr lang="en-US" sz="1600" b="1" dirty="0" smtClean="0"/>
              <a:t>directed</a:t>
            </a:r>
            <a:r>
              <a:rPr lang="en-US" sz="1600" b="1" dirty="0"/>
              <a:t>, </a:t>
            </a:r>
            <a:r>
              <a:rPr lang="en-US" sz="1600" b="1" dirty="0" smtClean="0"/>
              <a:t>0 </a:t>
            </a:r>
            <a:r>
              <a:rPr lang="en-US" sz="1600" b="1" dirty="0"/>
              <a:t>if directed </a:t>
            </a:r>
            <a:r>
              <a:rPr lang="en-US" sz="1600" b="1" dirty="0" smtClean="0"/>
              <a:t>STEP_THROUGH_OUTEDGES(</a:t>
            </a:r>
            <a:r>
              <a:rPr lang="en-US" sz="1600" b="1" dirty="0" err="1" smtClean="0"/>
              <a:t>a,e,v</a:t>
            </a:r>
            <a:r>
              <a:rPr lang="en-US" sz="1600" b="1" dirty="0" smtClean="0"/>
              <a:t>)	sets up loop to go through all of node a’s </a:t>
            </a:r>
            <a:r>
              <a:rPr lang="en-US" sz="1600" b="1" dirty="0" err="1" smtClean="0"/>
              <a:t>outedges</a:t>
            </a:r>
            <a:r>
              <a:rPr lang="en-US" sz="1600" b="1" dirty="0" smtClean="0"/>
              <a:t>, 		indexed by </a:t>
            </a:r>
            <a:r>
              <a:rPr lang="en-US" sz="1600" b="1" dirty="0" smtClean="0"/>
              <a:t>v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5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Network storage in </a:t>
            </a:r>
            <a:r>
              <a:rPr lang="en-US" sz="2800" b="1" dirty="0" err="1" smtClean="0"/>
              <a:t>ergm</a:t>
            </a:r>
            <a:endParaRPr lang="en-US" sz="2800" b="1" dirty="0"/>
          </a:p>
        </p:txBody>
      </p:sp>
      <p:pic>
        <p:nvPicPr>
          <p:cNvPr id="5" name="Picture 2" descr="C:\active\talks\sunbelt 2012\ERGM User Terms\from the paper\twonod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798" y="1356479"/>
            <a:ext cx="3124201" cy="69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01599" y="2423279"/>
            <a:ext cx="41898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epresents  both:	an </a:t>
            </a:r>
            <a:r>
              <a:rPr lang="en-US" dirty="0" err="1" smtClean="0"/>
              <a:t>outedge</a:t>
            </a:r>
            <a:r>
              <a:rPr lang="en-US" dirty="0" smtClean="0"/>
              <a:t> from 3 to 5</a:t>
            </a:r>
          </a:p>
          <a:p>
            <a:r>
              <a:rPr lang="en-US" dirty="0" smtClean="0"/>
              <a:t>		an </a:t>
            </a:r>
            <a:r>
              <a:rPr lang="en-US" dirty="0" err="1" smtClean="0"/>
              <a:t>inedge</a:t>
            </a:r>
            <a:r>
              <a:rPr lang="en-US" dirty="0" smtClean="0"/>
              <a:t> 5 to 3</a:t>
            </a:r>
          </a:p>
          <a:p>
            <a:endParaRPr lang="en-US" dirty="0"/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IS_OUTEDGE(3,5) 	1 </a:t>
            </a:r>
            <a:r>
              <a:rPr lang="en-US" dirty="0" smtClean="0">
                <a:latin typeface="+mj-lt"/>
                <a:cs typeface="Courier New" pitchFamily="49" charset="0"/>
              </a:rPr>
              <a:t>(true)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IS_INEDGE(5,3)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cs typeface="Courier New" pitchFamily="49" charset="0"/>
              </a:rPr>
              <a:t>(true</a:t>
            </a:r>
            <a:r>
              <a:rPr lang="en-US" dirty="0" smtClean="0">
                <a:cs typeface="Courier New" pitchFamily="49" charset="0"/>
              </a:rPr>
              <a:t>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IS_OUTEDGE(5,3)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 </a:t>
            </a:r>
            <a:r>
              <a:rPr lang="en-US" dirty="0" smtClean="0">
                <a:cs typeface="Courier New" pitchFamily="49" charset="0"/>
              </a:rPr>
              <a:t>(false)</a:t>
            </a:r>
            <a:endParaRPr lang="en-US" dirty="0"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IS_INEDGE(3,5)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 </a:t>
            </a:r>
            <a:r>
              <a:rPr lang="en-US" dirty="0" smtClean="0">
                <a:cs typeface="Courier New" pitchFamily="49" charset="0"/>
              </a:rPr>
              <a:t>(false)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371600"/>
            <a:ext cx="1849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Directed network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5802868"/>
            <a:ext cx="5003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Undirected network	</a:t>
            </a:r>
            <a:r>
              <a:rPr lang="en-US" dirty="0" smtClean="0"/>
              <a:t>stored as directed</a:t>
            </a:r>
          </a:p>
          <a:p>
            <a:r>
              <a:rPr lang="en-US" dirty="0" smtClean="0"/>
              <a:t>			tail node &lt; head 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9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8644" y="3983182"/>
            <a:ext cx="6986155" cy="1752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Anatomy of a d_ function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7543800" cy="138499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5720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4. Change statistic(s) calculation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Calculate change statistic(s) for </a:t>
            </a:r>
            <a:r>
              <a:rPr lang="en-US" sz="2000" b="1" dirty="0" err="1">
                <a:solidFill>
                  <a:schemeClr val="accent2"/>
                </a:solidFill>
              </a:rPr>
              <a:t>i</a:t>
            </a:r>
            <a:r>
              <a:rPr lang="en-US" sz="2000" b="1" dirty="0" err="1" smtClean="0">
                <a:solidFill>
                  <a:schemeClr val="accent2"/>
                </a:solidFill>
              </a:rPr>
              <a:t>,j</a:t>
            </a:r>
            <a:r>
              <a:rPr lang="en-US" sz="2000" b="1" dirty="0" smtClean="0">
                <a:solidFill>
                  <a:schemeClr val="accent2"/>
                </a:solidFill>
              </a:rPr>
              <a:t> (often with conditionals)</a:t>
            </a:r>
          </a:p>
          <a:p>
            <a:pPr marL="342900" indent="-342900">
              <a:buFont typeface="Arial" pitchFamily="34" charset="0"/>
              <a:buChar char="•"/>
              <a:tabLst>
                <a:tab pos="4572000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Common practice: flip sign(s) for dissolution toggle</a:t>
            </a:r>
          </a:p>
          <a:p>
            <a:pPr>
              <a:tabLst>
                <a:tab pos="4572000" algn="l"/>
              </a:tabLst>
            </a:pPr>
            <a:endParaRPr lang="en-US" sz="2000" b="1" dirty="0" smtClean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241352"/>
            <a:ext cx="8305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8637" y="381000"/>
            <a:ext cx="7299963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Example: </a:t>
            </a:r>
            <a:r>
              <a:rPr lang="en-US" sz="2800" b="1" dirty="0" err="1" smtClean="0"/>
              <a:t>mymindegree</a:t>
            </a:r>
            <a:endParaRPr lang="en-US" sz="2800" b="1" dirty="0" smtClean="0"/>
          </a:p>
          <a:p>
            <a:endParaRPr lang="en-US" sz="2800" b="1" dirty="0"/>
          </a:p>
          <a:p>
            <a:r>
              <a:rPr lang="en-US" sz="2400" b="1" dirty="0" smtClean="0"/>
              <a:t>Code up a term that that</a:t>
            </a:r>
          </a:p>
          <a:p>
            <a:endParaRPr lang="en-US" sz="2400" b="1" dirty="0" smtClean="0"/>
          </a:p>
          <a:p>
            <a:pPr marL="457200" indent="-457200">
              <a:buFontTx/>
              <a:buChar char="-"/>
            </a:pPr>
            <a:r>
              <a:rPr lang="en-US" sz="2400" b="1" dirty="0" smtClean="0">
                <a:solidFill>
                  <a:schemeClr val="accent1"/>
                </a:solidFill>
              </a:rPr>
              <a:t>Works on undirected, non-bipartite networks only</a:t>
            </a:r>
          </a:p>
          <a:p>
            <a:pPr marL="457200" indent="-457200">
              <a:buFontTx/>
              <a:buChar char="-"/>
            </a:pPr>
            <a:r>
              <a:rPr lang="en-US" sz="2400" b="1" dirty="0" smtClean="0"/>
              <a:t>Refers to this statistic:  “The number of nodes in the network of at least degree </a:t>
            </a:r>
            <a:r>
              <a:rPr lang="en-US" sz="2400" b="1" i="1" dirty="0" smtClean="0"/>
              <a:t>x</a:t>
            </a:r>
            <a:r>
              <a:rPr lang="en-US" sz="2400" b="1" dirty="0" smtClean="0"/>
              <a:t>”</a:t>
            </a:r>
            <a:r>
              <a:rPr lang="en-US" sz="2400" b="1" i="1" dirty="0" smtClean="0"/>
              <a:t> </a:t>
            </a:r>
          </a:p>
          <a:p>
            <a:pPr marL="457200" indent="-457200">
              <a:buFontTx/>
              <a:buChar char="-"/>
            </a:pPr>
            <a:r>
              <a:rPr lang="en-US" sz="2400" b="1" dirty="0" smtClean="0">
                <a:solidFill>
                  <a:schemeClr val="accent1"/>
                </a:solidFill>
              </a:rPr>
              <a:t>Only needs to handle one value of </a:t>
            </a:r>
            <a:r>
              <a:rPr lang="en-US" sz="2400" b="1" i="1" dirty="0" smtClean="0">
                <a:solidFill>
                  <a:schemeClr val="accent1"/>
                </a:solidFill>
              </a:rPr>
              <a:t>x</a:t>
            </a:r>
            <a:r>
              <a:rPr lang="en-US" sz="2400" b="1" dirty="0" smtClean="0">
                <a:solidFill>
                  <a:schemeClr val="accent1"/>
                </a:solidFill>
              </a:rPr>
              <a:t> (i.e</a:t>
            </a:r>
            <a:r>
              <a:rPr lang="en-US" sz="2400" b="1" dirty="0">
                <a:solidFill>
                  <a:schemeClr val="accent1"/>
                </a:solidFill>
              </a:rPr>
              <a:t>., only produces one change statistic), </a:t>
            </a:r>
            <a:r>
              <a:rPr lang="en-US" sz="2400" b="1" dirty="0" smtClean="0">
                <a:solidFill>
                  <a:schemeClr val="accent1"/>
                </a:solidFill>
              </a:rPr>
              <a:t>not a whole vector</a:t>
            </a:r>
          </a:p>
          <a:p>
            <a:pPr marL="457200" indent="-457200">
              <a:buFontTx/>
              <a:buChar char="-"/>
            </a:pP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0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8637" y="381000"/>
            <a:ext cx="7299963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Example: </a:t>
            </a:r>
            <a:r>
              <a:rPr lang="en-US" sz="2800" b="1" dirty="0" err="1" smtClean="0"/>
              <a:t>mymindegree</a:t>
            </a:r>
            <a:endParaRPr lang="en-US" sz="2800" b="1" dirty="0" smtClean="0"/>
          </a:p>
          <a:p>
            <a:endParaRPr lang="en-US" sz="2800" b="1" dirty="0"/>
          </a:p>
          <a:p>
            <a:r>
              <a:rPr lang="en-US" sz="2400" b="1" dirty="0" smtClean="0"/>
              <a:t>Notes</a:t>
            </a:r>
          </a:p>
          <a:p>
            <a:endParaRPr lang="en-US" sz="2400" b="1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</a:rPr>
              <a:t>Work together, but ask us for help if needed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/>
              <a:t>If you’re stuck you can also look at the </a:t>
            </a:r>
            <a:r>
              <a:rPr lang="en-US" sz="2000" b="1" dirty="0" err="1" smtClean="0"/>
              <a:t>mindegree</a:t>
            </a:r>
            <a:r>
              <a:rPr lang="en-US" sz="2000" b="1" dirty="0" smtClean="0"/>
              <a:t> term included within </a:t>
            </a:r>
            <a:r>
              <a:rPr lang="en-US" sz="2000" b="1" dirty="0" err="1" smtClean="0"/>
              <a:t>ergm.userterms</a:t>
            </a:r>
            <a:endParaRPr lang="en-US" sz="2000" b="1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</a:rPr>
              <a:t>Note that that term is more complex though: It takes an optional attribute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/>
              <a:t>Note also that the version in the </a:t>
            </a:r>
            <a:r>
              <a:rPr lang="en-US" sz="2000" b="1" dirty="0" err="1" smtClean="0"/>
              <a:t>ergm.userterms</a:t>
            </a:r>
            <a:r>
              <a:rPr lang="en-US" sz="2000" b="1" dirty="0" smtClean="0"/>
              <a:t> package from CRAN does not use the latest attribute-based API – that can be found at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hlinkClick r:id="rId2"/>
              </a:rPr>
              <a:t>https://</a:t>
            </a:r>
            <a:r>
              <a:rPr lang="en-US" sz="2000" b="1" dirty="0" smtClean="0">
                <a:hlinkClick r:id="rId2"/>
              </a:rPr>
              <a:t>github.com/statnet/ergm.userterms/blob/master/R/InitErgmTerm.users.R</a:t>
            </a:r>
            <a:endParaRPr lang="en-US" sz="2000" b="1" dirty="0" smtClean="0"/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hlinkClick r:id="rId3"/>
              </a:rPr>
              <a:t>https://github.com/statnet/ergm.userterms/blob/master/src/changestats.users.c</a:t>
            </a:r>
            <a:endParaRPr lang="en-US" sz="2000" b="1" dirty="0" smtClean="0">
              <a:solidFill>
                <a:schemeClr val="accent1"/>
              </a:solidFill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4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00" y="2811482"/>
            <a:ext cx="8305800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D_CHANGESTAT_FN(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d_absdiff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double change, p;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Vertex tail, head;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/* *** don't forget tail -&gt; head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ZERO_ALL_CHANGESTATS(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FOR_EACH_TOGGLE(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tail = TAIL(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head = HEAD(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p = INPUT_ATTRIB[0];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if(p==1.0){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change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(INPUT_ATTRIB[tail] - INPUT_ATTRIB[head]);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change = pow(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(INPUT_ATTRIB[tail] - INPUT_ATTRIB[head]), p);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CHANGE_STAT[0] += IS_OUTEDGE(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tail,head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 ? -change : change;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TOGGLE_IF_MORE_TO_COME(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); /* Needed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UNDO_PREVIOUS_TOGGLES(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); /* Needed on exit in case of multiple toggles */</a:t>
            </a:r>
          </a:p>
          <a:p>
            <a:pPr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234077"/>
            <a:ext cx="8305800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  <a:tab pos="457200" algn="l"/>
                <a:tab pos="690563" algn="l"/>
                <a:tab pos="1147763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InitErgmTerm.absdiff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&lt;-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&lt;-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check.ErgmTerm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arglist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directed = NULL, bipartite =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varnames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"pow"),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vartypes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c(ERGM_VATTR_SPEC, "numeric"),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defaultvalues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list(NULL, 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 = c(TRUE, FALSE))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ergm_get_vattr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a$attr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accept = "numeric")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"name")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list(name = 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coef.names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paste(paste("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absdiff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if 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1)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else "", 					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""),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covname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"."),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 = c(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a$pow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nodecov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dependence 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3" algn="l"/>
                <a:tab pos="457200" algn="l"/>
                <a:tab pos="690563" algn="l"/>
                <a:tab pos="914400" algn="l"/>
                <a:tab pos="1147763" algn="l"/>
                <a:tab pos="1371600" algn="l"/>
                <a:tab pos="1604963" algn="l"/>
                <a:tab pos="1828800" algn="l"/>
                <a:tab pos="2062163" algn="l"/>
                <a:tab pos="2286000" algn="l"/>
                <a:tab pos="2519363" algn="l"/>
                <a:tab pos="2743200" algn="l"/>
              </a:tabLst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8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85800" y="990600"/>
            <a:ext cx="784860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</a:rPr>
              <a:t>Given a network and a model (i.e. a set of g(y) statistics proposed to be of interest), one typically wants to </a:t>
            </a:r>
            <a:r>
              <a:rPr lang="en-US" dirty="0" smtClean="0">
                <a:latin typeface="Calibri" pitchFamily="34" charset="0"/>
              </a:rPr>
              <a:t>find maximum </a:t>
            </a:r>
            <a:r>
              <a:rPr lang="en-US" dirty="0">
                <a:latin typeface="Calibri" pitchFamily="34" charset="0"/>
              </a:rPr>
              <a:t>likelihood estimates of the 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dirty="0">
                <a:latin typeface="Calibri" pitchFamily="34" charset="0"/>
              </a:rPr>
              <a:t> coefficients for that model.</a:t>
            </a:r>
          </a:p>
          <a:p>
            <a:pPr eaLnBrk="0" hangingPunct="0">
              <a:buFont typeface="Wingdings" pitchFamily="2" charset="2"/>
              <a:buChar char=""/>
            </a:pPr>
            <a:endParaRPr lang="en-US" dirty="0">
              <a:latin typeface="Calibri" pitchFamily="34" charset="0"/>
            </a:endParaRPr>
          </a:p>
          <a:p>
            <a:pPr lvl="1" eaLnBrk="0" hangingPunct="0"/>
            <a:r>
              <a:rPr lang="en-US" dirty="0" smtClean="0">
                <a:latin typeface="Calibri" pitchFamily="34" charset="0"/>
              </a:rPr>
              <a:t>- </a:t>
            </a:r>
            <a:r>
              <a:rPr lang="en-US" dirty="0">
                <a:latin typeface="Calibri" pitchFamily="34" charset="0"/>
              </a:rPr>
              <a:t>The normalizing constant </a:t>
            </a:r>
            <a:r>
              <a:rPr lang="en-US" i="1" dirty="0">
                <a:latin typeface="Calibri" pitchFamily="34" charset="0"/>
              </a:rPr>
              <a:t>k(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i="1" dirty="0">
                <a:latin typeface="Calibri" pitchFamily="34" charset="0"/>
              </a:rPr>
              <a:t>)</a:t>
            </a:r>
            <a:r>
              <a:rPr lang="en-US" dirty="0">
                <a:latin typeface="Calibri" pitchFamily="34" charset="0"/>
              </a:rPr>
              <a:t> makes this impossible to do directly.</a:t>
            </a:r>
          </a:p>
          <a:p>
            <a:pPr lvl="1" eaLnBrk="0" hangingPunct="0"/>
            <a:r>
              <a:rPr lang="en-US" dirty="0">
                <a:latin typeface="Calibri" pitchFamily="34" charset="0"/>
              </a:rPr>
              <a:t>- Main solution: Markov Chain Monte Carlo (Geyer and Thompson 1992, </a:t>
            </a:r>
            <a:r>
              <a:rPr lang="en-US" dirty="0" smtClean="0">
                <a:latin typeface="Calibri" pitchFamily="34" charset="0"/>
              </a:rPr>
              <a:t>   	Crouch </a:t>
            </a:r>
            <a:r>
              <a:rPr lang="en-US" dirty="0">
                <a:latin typeface="Calibri" pitchFamily="34" charset="0"/>
              </a:rPr>
              <a:t>et al. 1998)</a:t>
            </a:r>
          </a:p>
          <a:p>
            <a:pPr eaLnBrk="0" hangingPunct="0">
              <a:buFont typeface="Wingdings" pitchFamily="2" charset="2"/>
              <a:buChar char=""/>
            </a:pPr>
            <a:endParaRPr lang="en-US" dirty="0">
              <a:latin typeface="Calibri" pitchFamily="34" charset="0"/>
            </a:endParaRPr>
          </a:p>
          <a:p>
            <a:pPr eaLnBrk="0" hangingPunct="0">
              <a:buFont typeface="Wingdings" pitchFamily="2" charset="2"/>
              <a:buNone/>
            </a:pPr>
            <a:r>
              <a:rPr lang="en-US" dirty="0" smtClean="0">
                <a:latin typeface="Calibri" pitchFamily="34" charset="0"/>
              </a:rPr>
              <a:t>The MCMC algorithm repeatedly:</a:t>
            </a:r>
          </a:p>
          <a:p>
            <a:pPr eaLnBrk="0" hangingPunct="0">
              <a:buFont typeface="Wingdings" pitchFamily="2" charset="2"/>
              <a:buNone/>
            </a:pPr>
            <a:endParaRPr lang="en-US" dirty="0">
              <a:latin typeface="Calibri" pitchFamily="34" charset="0"/>
            </a:endParaRPr>
          </a:p>
          <a:p>
            <a:pPr eaLnBrk="0" hangingPunct="0">
              <a:buFont typeface="Wingdings" pitchFamily="2" charset="2"/>
              <a:buNone/>
              <a:tabLst>
                <a:tab pos="463550" algn="l"/>
              </a:tabLst>
            </a:pPr>
            <a:r>
              <a:rPr lang="en-US" dirty="0" smtClean="0">
                <a:latin typeface="Calibri" pitchFamily="34" charset="0"/>
              </a:rPr>
              <a:t>	- selects an actor pair (or pairs)</a:t>
            </a:r>
          </a:p>
          <a:p>
            <a:pPr eaLnBrk="0" hangingPunct="0">
              <a:buFont typeface="Wingdings" pitchFamily="2" charset="2"/>
              <a:buNone/>
              <a:tabLst>
                <a:tab pos="463550" algn="l"/>
              </a:tabLst>
            </a:pPr>
            <a:r>
              <a:rPr lang="en-US" dirty="0">
                <a:latin typeface="Calibri" pitchFamily="34" charset="0"/>
              </a:rPr>
              <a:t>	</a:t>
            </a:r>
            <a:r>
              <a:rPr lang="en-US" dirty="0" smtClean="0">
                <a:latin typeface="Calibri" pitchFamily="34" charset="0"/>
              </a:rPr>
              <a:t>- calculates the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MCMC change statistics</a:t>
            </a:r>
            <a:r>
              <a:rPr lang="en-US" dirty="0" smtClean="0">
                <a:latin typeface="Calibri" pitchFamily="34" charset="0"/>
              </a:rPr>
              <a:t> =</a:t>
            </a:r>
          </a:p>
          <a:p>
            <a:pPr eaLnBrk="0" hangingPunct="0">
              <a:buFont typeface="Wingdings" pitchFamily="2" charset="2"/>
              <a:buNone/>
              <a:tabLst>
                <a:tab pos="463550" algn="l"/>
              </a:tabLst>
            </a:pPr>
            <a:r>
              <a:rPr lang="en-US" dirty="0" smtClean="0">
                <a:latin typeface="Calibri" pitchFamily="34" charset="0"/>
              </a:rPr>
              <a:t>		model statistics for the network with those tie values toggled  –</a:t>
            </a:r>
          </a:p>
          <a:p>
            <a:pPr eaLnBrk="0" hangingPunct="0">
              <a:tabLst>
                <a:tab pos="463550" algn="l"/>
              </a:tabLst>
            </a:pPr>
            <a:r>
              <a:rPr lang="en-US" dirty="0" smtClean="0">
                <a:latin typeface="Calibri" pitchFamily="34" charset="0"/>
              </a:rPr>
              <a:t>		model statistics for the current network</a:t>
            </a:r>
            <a:endParaRPr lang="en-US" dirty="0" smtClean="0">
              <a:solidFill>
                <a:srgbClr val="FF0000"/>
              </a:solidFill>
              <a:latin typeface="Calibri" pitchFamily="34" charset="0"/>
            </a:endParaRPr>
          </a:p>
          <a:p>
            <a:pPr eaLnBrk="0" hangingPunct="0">
              <a:buFont typeface="Wingdings" pitchFamily="2" charset="2"/>
              <a:buNone/>
              <a:tabLst>
                <a:tab pos="463550" algn="l"/>
              </a:tabLst>
            </a:pPr>
            <a:r>
              <a:rPr lang="en-US" dirty="0">
                <a:latin typeface="Calibri" pitchFamily="34" charset="0"/>
              </a:rPr>
              <a:t>	</a:t>
            </a:r>
            <a:r>
              <a:rPr lang="en-US" dirty="0" smtClean="0">
                <a:latin typeface="Calibri" pitchFamily="34" charset="0"/>
              </a:rPr>
              <a:t>- uses an algorithm to decide whether or not to actually make those 			toggles</a:t>
            </a:r>
          </a:p>
          <a:p>
            <a:pPr eaLnBrk="0" hangingPunct="0">
              <a:buFont typeface="Wingdings" pitchFamily="2" charset="2"/>
              <a:buNone/>
              <a:tabLst>
                <a:tab pos="463550" algn="l"/>
              </a:tabLst>
            </a:pPr>
            <a:endParaRPr lang="en-US" dirty="0">
              <a:latin typeface="Calibri" pitchFamily="34" charset="0"/>
            </a:endParaRPr>
          </a:p>
          <a:p>
            <a:pPr eaLnBrk="0" hangingPunct="0">
              <a:buFont typeface="Wingdings" pitchFamily="2" charset="2"/>
              <a:buNone/>
              <a:tabLst>
                <a:tab pos="463550" algn="l"/>
              </a:tabLst>
            </a:pPr>
            <a:r>
              <a:rPr lang="en-US" dirty="0" smtClean="0">
                <a:latin typeface="Calibri" pitchFamily="34" charset="0"/>
              </a:rPr>
              <a:t>If one is only considering one actor pair, the MCMC change statistics must equal either                or  </a:t>
            </a:r>
            <a:r>
              <a:rPr lang="en-US" dirty="0">
                <a:latin typeface="Calibri" pitchFamily="34" charset="0"/>
              </a:rPr>
              <a:t>–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533400" y="304800"/>
            <a:ext cx="54978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ERGMs and MCMC change statistics</a:t>
            </a:r>
            <a:endParaRPr lang="en-US" sz="2800" b="1" dirty="0">
              <a:latin typeface="Calibr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336" y="5993064"/>
            <a:ext cx="681790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178" y="6006432"/>
            <a:ext cx="681790" cy="3048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3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41030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900" dirty="0">
              <a:latin typeface="Courier New" pitchFamily="49" charset="0"/>
              <a:cs typeface="Courier New" pitchFamily="49" charset="0"/>
            </a:endParaRPr>
          </a:p>
          <a:p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Put it all together: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1143000"/>
            <a:ext cx="71627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chemeClr val="accent1"/>
                </a:solidFill>
              </a:rPr>
              <a:t>Put the R </a:t>
            </a:r>
            <a:r>
              <a:rPr lang="en-US" sz="2000" b="1" dirty="0">
                <a:solidFill>
                  <a:schemeClr val="accent1"/>
                </a:solidFill>
              </a:rPr>
              <a:t>code in its own file named *.R in the R directory of your </a:t>
            </a:r>
            <a:r>
              <a:rPr lang="en-US" sz="2000" b="1" dirty="0" err="1">
                <a:solidFill>
                  <a:schemeClr val="accent1"/>
                </a:solidFill>
              </a:rPr>
              <a:t>ergm.userterms</a:t>
            </a:r>
            <a:r>
              <a:rPr lang="en-US" sz="2000" b="1" dirty="0">
                <a:solidFill>
                  <a:schemeClr val="accent1"/>
                </a:solidFill>
              </a:rPr>
              <a:t> source </a:t>
            </a:r>
            <a:r>
              <a:rPr lang="en-US" sz="2000" b="1" dirty="0" smtClean="0">
                <a:solidFill>
                  <a:schemeClr val="accent1"/>
                </a:solidFill>
              </a:rPr>
              <a:t>code, or at </a:t>
            </a:r>
            <a:r>
              <a:rPr lang="en-US" sz="2000" b="1" dirty="0">
                <a:solidFill>
                  <a:schemeClr val="accent1"/>
                </a:solidFill>
              </a:rPr>
              <a:t>the end of the file “</a:t>
            </a:r>
            <a:r>
              <a:rPr lang="en-US" sz="2000" b="1" dirty="0" err="1">
                <a:solidFill>
                  <a:schemeClr val="accent1"/>
                </a:solidFill>
              </a:rPr>
              <a:t>InitErgmTerm.users.R</a:t>
            </a:r>
            <a:r>
              <a:rPr lang="en-US" sz="2000" b="1" dirty="0">
                <a:solidFill>
                  <a:schemeClr val="accent1"/>
                </a:solidFill>
              </a:rPr>
              <a:t>” </a:t>
            </a:r>
            <a:r>
              <a:rPr lang="en-US" sz="2000" b="1" dirty="0" smtClean="0">
                <a:solidFill>
                  <a:schemeClr val="accent1"/>
                </a:solidFill>
              </a:rPr>
              <a:t>in that directory</a:t>
            </a:r>
          </a:p>
          <a:p>
            <a:pPr marL="342900" indent="-342900">
              <a:buFont typeface="+mj-lt"/>
              <a:buAutoNum type="arabicPeriod"/>
            </a:pPr>
            <a:endParaRPr lang="en-US" sz="2000" b="1" dirty="0" smtClean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/>
              <a:t>Put the C code at the end of the file “</a:t>
            </a:r>
            <a:r>
              <a:rPr lang="en-US" sz="2000" b="1" dirty="0" err="1" smtClean="0"/>
              <a:t>changestats.users.c</a:t>
            </a:r>
            <a:r>
              <a:rPr lang="en-US" sz="2000" b="1" dirty="0" smtClean="0"/>
              <a:t>” in the </a:t>
            </a:r>
            <a:r>
              <a:rPr lang="en-US" sz="2000" b="1" dirty="0" err="1" smtClean="0"/>
              <a:t>src</a:t>
            </a:r>
            <a:r>
              <a:rPr lang="en-US" sz="2000" b="1" dirty="0" smtClean="0"/>
              <a:t> directory of your </a:t>
            </a:r>
            <a:r>
              <a:rPr lang="en-US" sz="2000" b="1" dirty="0" err="1" smtClean="0"/>
              <a:t>ergm.userterms</a:t>
            </a:r>
            <a:r>
              <a:rPr lang="en-US" sz="2000" b="1" dirty="0" smtClean="0"/>
              <a:t> source code directory</a:t>
            </a:r>
          </a:p>
          <a:p>
            <a:pPr marL="342900" indent="-342900">
              <a:buFont typeface="+mj-lt"/>
              <a:buAutoNum type="arabicPeriod"/>
            </a:pPr>
            <a:endParaRPr lang="en-US" sz="20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chemeClr val="accent1"/>
                </a:solidFill>
              </a:rPr>
              <a:t>In </a:t>
            </a:r>
            <a:r>
              <a:rPr lang="en-US" sz="2000" b="1" dirty="0" err="1" smtClean="0">
                <a:solidFill>
                  <a:schemeClr val="accent1"/>
                </a:solidFill>
              </a:rPr>
              <a:t>Rstudio</a:t>
            </a:r>
            <a:r>
              <a:rPr lang="en-US" sz="2000" b="1" dirty="0" smtClean="0">
                <a:solidFill>
                  <a:schemeClr val="accent1"/>
                </a:solidFill>
              </a:rPr>
              <a:t>, select Build &gt; Build and Reload</a:t>
            </a:r>
          </a:p>
          <a:p>
            <a:pPr marL="342900" indent="-342900">
              <a:buFont typeface="+mj-lt"/>
              <a:buAutoNum type="arabicPeriod"/>
            </a:pPr>
            <a:endParaRPr lang="en-US" sz="2000" b="1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/>
              <a:t>Use your new term!!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5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Tweak the term</a:t>
            </a:r>
          </a:p>
          <a:p>
            <a:pPr lvl="1"/>
            <a:r>
              <a:rPr lang="en-US" sz="2000" b="1" dirty="0" smtClean="0"/>
              <a:t>Add an attribute (either for the ego or the alters)</a:t>
            </a:r>
          </a:p>
          <a:p>
            <a:pPr lvl="1"/>
            <a:r>
              <a:rPr lang="en-US" sz="2000" b="1" dirty="0" smtClean="0"/>
              <a:t>Have it take a vector of </a:t>
            </a:r>
            <a:r>
              <a:rPr lang="en-US" sz="2000" b="1" dirty="0" err="1" smtClean="0"/>
              <a:t>mindegrees</a:t>
            </a:r>
            <a:endParaRPr lang="en-US" sz="2000" b="1" dirty="0" smtClean="0"/>
          </a:p>
          <a:p>
            <a:pPr lvl="1"/>
            <a:r>
              <a:rPr lang="en-US" sz="2000" b="1" dirty="0" smtClean="0"/>
              <a:t>Something else creative and new</a:t>
            </a:r>
          </a:p>
          <a:p>
            <a:pPr lvl="1"/>
            <a:endParaRPr lang="en-US" sz="2000" b="1" dirty="0"/>
          </a:p>
          <a:p>
            <a:r>
              <a:rPr lang="en-US" sz="2400" b="1" dirty="0" smtClean="0">
                <a:solidFill>
                  <a:schemeClr val="accent1"/>
                </a:solidFill>
              </a:rPr>
              <a:t>Code up something else altogether! </a:t>
            </a:r>
          </a:p>
          <a:p>
            <a:endParaRPr lang="en-US" sz="2400" b="1" dirty="0"/>
          </a:p>
          <a:p>
            <a:r>
              <a:rPr lang="en-US" sz="2400" b="1" dirty="0" smtClean="0">
                <a:solidFill>
                  <a:schemeClr val="accent1"/>
                </a:solidFill>
              </a:rPr>
              <a:t>Show off the code to the crowd with a cool example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51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36" y="381000"/>
            <a:ext cx="7299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Bonus tasks</a:t>
            </a:r>
          </a:p>
        </p:txBody>
      </p:sp>
    </p:spTree>
    <p:extLst>
      <p:ext uri="{BB962C8B-B14F-4D97-AF65-F5344CB8AC3E}">
        <p14:creationId xmlns:p14="http://schemas.microsoft.com/office/powerpoint/2010/main" val="26692003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818" y="2286000"/>
            <a:ext cx="3802382" cy="35679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ZERO_ALL_CHANGESTATS(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FOR_EACH_TOGGLE(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  <a:tabLst>
                <a:tab pos="231775" algn="l"/>
                <a:tab pos="463550" algn="l"/>
                <a:tab pos="682625" algn="l"/>
                <a:tab pos="91440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Code to calculate change stat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TOGGLE_IF_MORE_TO_COME(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UNDO_PREVIOUS_TOGGLES(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8636" y="381000"/>
            <a:ext cx="8138164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Looking forward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smtClean="0"/>
              <a:t>We regularly release new functionality to streamline the 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smtClean="0"/>
              <a:t>E.g., roll-out of new macros:</a:t>
            </a:r>
            <a:r>
              <a:rPr lang="en-US" sz="2800" b="1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52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95800" y="327660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29200" y="2819400"/>
            <a:ext cx="351410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EXEC_THROUGH_TOGGLES({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Code to calculate change stat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074286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8636" y="381000"/>
            <a:ext cx="7299963" cy="5186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Sharing new change stats with the world</a:t>
            </a:r>
            <a:endParaRPr lang="en-US" sz="2800" b="1" dirty="0"/>
          </a:p>
          <a:p>
            <a:endParaRPr lang="en-US" sz="2800" b="1" dirty="0" smtClean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Learn basic </a:t>
            </a:r>
            <a:r>
              <a:rPr lang="en-US" sz="2400" b="1" dirty="0" err="1" smtClean="0">
                <a:solidFill>
                  <a:schemeClr val="accent1"/>
                </a:solidFill>
              </a:rPr>
              <a:t>GitHub</a:t>
            </a:r>
            <a:endParaRPr lang="en-US" sz="2400" b="1" dirty="0">
              <a:solidFill>
                <a:schemeClr val="accent1"/>
              </a:solidFill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/>
              <a:t>Fork </a:t>
            </a:r>
            <a:r>
              <a:rPr lang="en-US" sz="2400" b="1" dirty="0"/>
              <a:t>the </a:t>
            </a:r>
            <a:r>
              <a:rPr lang="en-US" sz="2400" b="1" dirty="0" err="1"/>
              <a:t>ergm.terms.contrib</a:t>
            </a:r>
            <a:r>
              <a:rPr lang="en-US" sz="2400" b="1" dirty="0"/>
              <a:t> repository (not </a:t>
            </a:r>
            <a:r>
              <a:rPr lang="en-US" sz="2400" b="1" dirty="0" err="1"/>
              <a:t>ergm.userterms</a:t>
            </a:r>
            <a:r>
              <a:rPr lang="en-US" sz="2400" b="1" dirty="0"/>
              <a:t>) from the </a:t>
            </a:r>
            <a:r>
              <a:rPr lang="en-US" sz="2400" b="1" dirty="0" err="1"/>
              <a:t>statnet</a:t>
            </a:r>
            <a:r>
              <a:rPr lang="en-US" sz="2400" b="1" dirty="0"/>
              <a:t> organization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</a:rPr>
              <a:t>Write your </a:t>
            </a:r>
            <a:r>
              <a:rPr lang="en-US" sz="2400" b="1" dirty="0">
                <a:solidFill>
                  <a:schemeClr val="accent1"/>
                </a:solidFill>
              </a:rPr>
              <a:t>R and C code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/>
              <a:t>Debug it thoroughly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</a:rPr>
              <a:t>Have others test it for you as well if possible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/>
              <a:t>Document it well (see existing terms for guidance)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</a:rPr>
              <a:t>Submit a pull request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/>
              <a:t>Advertise it on the </a:t>
            </a:r>
            <a:r>
              <a:rPr lang="en-US" sz="2400" b="1" dirty="0" err="1" smtClean="0"/>
              <a:t>statnet</a:t>
            </a:r>
            <a:r>
              <a:rPr lang="en-US" sz="2400" b="1" dirty="0" smtClean="0"/>
              <a:t> listserv once the pull request is accepted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61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895600" y="2683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00041" y="34217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14173" y="4207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00500" y="24798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08025" y="31931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383604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182" y="40019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7"/>
          </p:cNvCxnSpPr>
          <p:nvPr/>
        </p:nvCxnSpPr>
        <p:spPr>
          <a:xfrm flipV="1">
            <a:off x="4109295" y="3944556"/>
            <a:ext cx="681178" cy="29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5"/>
            <a:endCxn id="10" idx="5"/>
          </p:cNvCxnSpPr>
          <p:nvPr/>
        </p:nvCxnSpPr>
        <p:spPr>
          <a:xfrm>
            <a:off x="4603147" y="3388287"/>
            <a:ext cx="240175" cy="64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1" idx="1"/>
          </p:cNvCxnSpPr>
          <p:nvPr/>
        </p:nvCxnSpPr>
        <p:spPr>
          <a:xfrm>
            <a:off x="4825679" y="3967706"/>
            <a:ext cx="808981" cy="67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2" idx="4"/>
          </p:cNvCxnSpPr>
          <p:nvPr/>
        </p:nvCxnSpPr>
        <p:spPr>
          <a:xfrm flipV="1">
            <a:off x="4522325" y="2822775"/>
            <a:ext cx="771164" cy="443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4"/>
          </p:cNvCxnSpPr>
          <p:nvPr/>
        </p:nvCxnSpPr>
        <p:spPr>
          <a:xfrm>
            <a:off x="5293489" y="2822775"/>
            <a:ext cx="752836" cy="317822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</p:cNvCxnSpPr>
          <p:nvPr/>
        </p:nvCxnSpPr>
        <p:spPr>
          <a:xfrm flipV="1">
            <a:off x="3124200" y="2563309"/>
            <a:ext cx="985095" cy="234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62200" y="1565475"/>
            <a:ext cx="43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Example: number of nodes of degree 2</a:t>
            </a:r>
            <a:endParaRPr lang="en-US" sz="2000" b="1" dirty="0"/>
          </a:p>
        </p:txBody>
      </p:sp>
      <p:sp>
        <p:nvSpPr>
          <p:cNvPr id="12" name="Oval 11"/>
          <p:cNvSpPr/>
          <p:nvPr/>
        </p:nvSpPr>
        <p:spPr>
          <a:xfrm>
            <a:off x="5179189" y="25941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30262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533400" y="304800"/>
            <a:ext cx="7621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Calculating network statistics in the </a:t>
            </a:r>
            <a:r>
              <a:rPr lang="en-US" sz="2800" b="1" dirty="0" err="1" smtClean="0">
                <a:latin typeface="Calibri" pitchFamily="34" charset="0"/>
              </a:rPr>
              <a:t>ergm</a:t>
            </a:r>
            <a:r>
              <a:rPr lang="en-US" sz="2800" b="1" dirty="0" smtClean="0">
                <a:latin typeface="Calibri" pitchFamily="34" charset="0"/>
              </a:rPr>
              <a:t> package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895600" y="268822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00041" y="342659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14173" y="421222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00500" y="24847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08025" y="319799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384086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182" y="400677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79189" y="2599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303112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124200" y="52279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09800" y="520957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62200" y="1570300"/>
            <a:ext cx="43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Example: number of nodes of degree 2</a:t>
            </a:r>
            <a:endParaRPr lang="en-US" sz="2000" b="1" dirty="0"/>
          </a:p>
        </p:txBody>
      </p:sp>
      <p:sp>
        <p:nvSpPr>
          <p:cNvPr id="26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33400" y="304800"/>
            <a:ext cx="7621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Calculating network statistics in the </a:t>
            </a:r>
            <a:r>
              <a:rPr lang="en-US" sz="2800" b="1" dirty="0" err="1" smtClean="0">
                <a:latin typeface="Calibri" pitchFamily="34" charset="0"/>
              </a:rPr>
              <a:t>ergm</a:t>
            </a:r>
            <a:r>
              <a:rPr lang="en-US" sz="2800" b="1" dirty="0" smtClean="0">
                <a:latin typeface="Calibri" pitchFamily="34" charset="0"/>
              </a:rPr>
              <a:t> package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2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>
            <a:stCxn id="7" idx="7"/>
          </p:cNvCxnSpPr>
          <p:nvPr/>
        </p:nvCxnSpPr>
        <p:spPr>
          <a:xfrm flipV="1">
            <a:off x="4109295" y="3944556"/>
            <a:ext cx="681178" cy="2963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24200" y="522307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0  0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4152" y="565046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09800" y="520475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g(y)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97114" y="5645643"/>
            <a:ext cx="65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dirty="0" smtClean="0"/>
              <a:t>(y)</a:t>
            </a:r>
            <a:r>
              <a:rPr lang="en-US" baseline="-25000" dirty="0"/>
              <a:t> </a:t>
            </a:r>
            <a:r>
              <a:rPr lang="en-US" baseline="-25000" dirty="0" err="1"/>
              <a:t>ij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62200" y="1565475"/>
            <a:ext cx="43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Example: number of nodes of degree 2</a:t>
            </a:r>
            <a:endParaRPr lang="en-US" sz="2000" b="1" dirty="0"/>
          </a:p>
        </p:txBody>
      </p:sp>
      <p:sp>
        <p:nvSpPr>
          <p:cNvPr id="5" name="Oval 4"/>
          <p:cNvSpPr/>
          <p:nvPr/>
        </p:nvSpPr>
        <p:spPr>
          <a:xfrm>
            <a:off x="2895600" y="2683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00041" y="34217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14173" y="4207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00500" y="24798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08025" y="31931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383604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182" y="40019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79189" y="25941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30262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533400" y="304800"/>
            <a:ext cx="7621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Calculating network statistics in the </a:t>
            </a:r>
            <a:r>
              <a:rPr lang="en-US" sz="2800" b="1" dirty="0" err="1" smtClean="0">
                <a:latin typeface="Calibri" pitchFamily="34" charset="0"/>
              </a:rPr>
              <a:t>ergm</a:t>
            </a:r>
            <a:r>
              <a:rPr lang="en-US" sz="2800" b="1" dirty="0" smtClean="0">
                <a:latin typeface="Calibri" pitchFamily="34" charset="0"/>
              </a:rPr>
              <a:t> package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895600" y="2683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00041" y="34217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14173" y="42073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00500" y="24798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182" y="40019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79189" y="259417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302629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7"/>
          </p:cNvCxnSpPr>
          <p:nvPr/>
        </p:nvCxnSpPr>
        <p:spPr>
          <a:xfrm flipV="1">
            <a:off x="4109295" y="3944556"/>
            <a:ext cx="681178" cy="29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5"/>
            <a:endCxn id="10" idx="5"/>
          </p:cNvCxnSpPr>
          <p:nvPr/>
        </p:nvCxnSpPr>
        <p:spPr>
          <a:xfrm>
            <a:off x="4603147" y="3388287"/>
            <a:ext cx="240175" cy="6428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24200" y="5223075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0  0  1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4152" y="565046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+0 +1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09800" y="520475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g(y)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97114" y="5645643"/>
            <a:ext cx="65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dirty="0" smtClean="0"/>
              <a:t>(y)</a:t>
            </a:r>
            <a:r>
              <a:rPr lang="en-US" baseline="-25000" dirty="0"/>
              <a:t> </a:t>
            </a:r>
            <a:r>
              <a:rPr lang="en-US" baseline="-25000" dirty="0" err="1"/>
              <a:t>ij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62200" y="1565475"/>
            <a:ext cx="43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Example: number of nodes of degree 2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4408025" y="3193165"/>
            <a:ext cx="228600" cy="2286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3836043"/>
            <a:ext cx="228600" cy="2286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3"/>
          <p:cNvSpPr>
            <a:spLocks noChangeShapeType="1"/>
          </p:cNvSpPr>
          <p:nvPr/>
        </p:nvSpPr>
        <p:spPr bwMode="auto">
          <a:xfrm>
            <a:off x="552450" y="83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533400" y="304800"/>
            <a:ext cx="7621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Calculating network statistics in the </a:t>
            </a:r>
            <a:r>
              <a:rPr lang="en-US" sz="2800" b="1" dirty="0" err="1" smtClean="0">
                <a:latin typeface="Calibri" pitchFamily="34" charset="0"/>
              </a:rPr>
              <a:t>ergm</a:t>
            </a:r>
            <a:r>
              <a:rPr lang="en-US" sz="2800" b="1" dirty="0" smtClean="0">
                <a:latin typeface="Calibri" pitchFamily="34" charset="0"/>
              </a:rPr>
              <a:t> package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42-E3FE-44DC-818D-7D55AABC54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7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5783</TotalTime>
  <Words>3123</Words>
  <Application>Microsoft Office PowerPoint</Application>
  <PresentationFormat>On-screen Show (4:3)</PresentationFormat>
  <Paragraphs>819</Paragraphs>
  <Slides>53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Calibri</vt:lpstr>
      <vt:lpstr>Courier New</vt:lpstr>
      <vt:lpstr>Symbol</vt:lpstr>
      <vt:lpstr>Tahoma</vt:lpstr>
      <vt:lpstr>Times New Roman</vt:lpstr>
      <vt:lpstr>Wingdings</vt:lpstr>
      <vt:lpstr>Office Theme</vt:lpstr>
      <vt:lpstr>Extending ERGM Functionality within statnet: Building Custom User Terms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 structure of an ergm call</vt:lpstr>
      <vt:lpstr>Building your own terms in ergm requires: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Goodreau</dc:creator>
  <cp:lastModifiedBy>Steven Goodreau</cp:lastModifiedBy>
  <cp:revision>537</cp:revision>
  <dcterms:created xsi:type="dcterms:W3CDTF">2012-03-08T16:22:32Z</dcterms:created>
  <dcterms:modified xsi:type="dcterms:W3CDTF">2019-06-17T01:30:40Z</dcterms:modified>
</cp:coreProperties>
</file>