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22" r:id="rId3"/>
    <p:sldId id="304" r:id="rId4"/>
    <p:sldId id="305" r:id="rId5"/>
    <p:sldId id="306" r:id="rId6"/>
    <p:sldId id="307" r:id="rId7"/>
    <p:sldId id="295" r:id="rId8"/>
    <p:sldId id="302" r:id="rId9"/>
    <p:sldId id="301" r:id="rId10"/>
    <p:sldId id="299" r:id="rId11"/>
    <p:sldId id="298" r:id="rId12"/>
    <p:sldId id="297" r:id="rId13"/>
    <p:sldId id="296" r:id="rId14"/>
    <p:sldId id="308" r:id="rId15"/>
    <p:sldId id="268" r:id="rId16"/>
    <p:sldId id="257" r:id="rId17"/>
    <p:sldId id="260" r:id="rId18"/>
    <p:sldId id="310" r:id="rId19"/>
    <p:sldId id="317" r:id="rId20"/>
    <p:sldId id="303" r:id="rId21"/>
    <p:sldId id="262" r:id="rId22"/>
    <p:sldId id="318" r:id="rId23"/>
    <p:sldId id="319" r:id="rId24"/>
    <p:sldId id="320" r:id="rId25"/>
    <p:sldId id="264" r:id="rId26"/>
    <p:sldId id="265" r:id="rId27"/>
    <p:sldId id="269" r:id="rId28"/>
    <p:sldId id="270" r:id="rId29"/>
    <p:sldId id="311" r:id="rId30"/>
    <p:sldId id="312" r:id="rId31"/>
    <p:sldId id="321" r:id="rId32"/>
    <p:sldId id="271" r:id="rId33"/>
    <p:sldId id="272" r:id="rId34"/>
    <p:sldId id="273" r:id="rId35"/>
    <p:sldId id="285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313" r:id="rId44"/>
    <p:sldId id="282" r:id="rId45"/>
    <p:sldId id="267" r:id="rId46"/>
    <p:sldId id="314" r:id="rId47"/>
    <p:sldId id="325" r:id="rId48"/>
    <p:sldId id="283" r:id="rId49"/>
    <p:sldId id="286" r:id="rId50"/>
    <p:sldId id="309" r:id="rId51"/>
    <p:sldId id="315" r:id="rId52"/>
    <p:sldId id="323" r:id="rId53"/>
    <p:sldId id="31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Goodreau" initials="SG" lastIdx="1" clrIdx="0">
    <p:extLst>
      <p:ext uri="{19B8F6BF-5375-455C-9EA6-DF929625EA0E}">
        <p15:presenceInfo xmlns:p15="http://schemas.microsoft.com/office/powerpoint/2012/main" userId="0fd1a0ab9c7e74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94630" autoAdjust="0"/>
  </p:normalViewPr>
  <p:slideViewPr>
    <p:cSldViewPr>
      <p:cViewPr varScale="1">
        <p:scale>
          <a:sx n="74" d="100"/>
          <a:sy n="74" d="100"/>
        </p:scale>
        <p:origin x="139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4708E-48FF-44CA-9CF2-2467D149C35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AB84-5284-47C5-8A13-8CC34E01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4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18878-021F-4C50-BE21-B167191B2C79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18878-021F-4C50-BE21-B167191B2C79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086EC-0C6A-4D05-BE58-580F52656D3B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B0FCE-0047-44FC-8D23-E553DEBC8B64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5CC8-752E-4CFD-9BB6-D73EFE766220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2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C116-A1F2-4103-9746-F165067A8A56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7F03-862C-44D2-9449-9C50F9DD59D2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F22C-74BB-4556-807B-9AF795507A76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F934-7803-493E-A054-63B8CF441627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9233-EF72-4F82-867D-151FE3BBD6A1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42B-6E16-4E52-96D7-969C8341CE33}" type="datetime1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8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1668-F4D7-4AB8-BBDA-96F5FC35F209}" type="datetime1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F0B6-E67D-4D93-A7CB-C7F4F6AE344A}" type="datetime1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1C07-9ABD-4738-8611-C6FA255C28D1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3A34-7532-4588-805B-BCDF41B47E1F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A44C-787B-41D7-8768-37C26D35C0BD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9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45738/help/library/ergm/help/node-att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tnet/ergm.userterms/blob/master/src/changestats.users.c" TargetMode="External"/><Relationship Id="rId2" Type="http://schemas.openxmlformats.org/officeDocument/2006/relationships/hyperlink" Target="https://github.com/statnet/ergm.userterms/blob/master/R/InitErgmTerm.users.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Extending ERGM Functionality within </a:t>
            </a:r>
            <a:r>
              <a:rPr lang="en-US" sz="3200" b="1" dirty="0" err="1"/>
              <a:t>statnet</a:t>
            </a:r>
            <a:r>
              <a:rPr lang="en-US" sz="3200" b="1" dirty="0"/>
              <a:t>: Building Custom User Terms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David R. Hunter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Steven M. </a:t>
            </a:r>
            <a:r>
              <a:rPr lang="en-US" sz="1800" b="1" dirty="0" err="1" smtClean="0">
                <a:solidFill>
                  <a:srgbClr val="FF0000"/>
                </a:solidFill>
              </a:rPr>
              <a:t>Goodreau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Statnet</a:t>
            </a:r>
            <a:r>
              <a:rPr lang="en-US" sz="1800" b="1" dirty="0" smtClean="0">
                <a:solidFill>
                  <a:srgbClr val="FF0000"/>
                </a:solidFill>
              </a:rPr>
              <a:t> Development Team</a:t>
            </a: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smtClean="0">
                <a:solidFill>
                  <a:schemeClr val="tx1"/>
                </a:solidFill>
              </a:rPr>
              <a:t>Sunbelt 2019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522307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4152" y="56504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24200" y="522307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4152" y="565046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24200" y="522307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4152" y="56504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 +0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</p:cNvCxnSpPr>
          <p:nvPr/>
        </p:nvCxnSpPr>
        <p:spPr>
          <a:xfrm>
            <a:off x="5293489" y="2822775"/>
            <a:ext cx="752836" cy="3178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4200" y="522307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0  0  1  0  1  1  2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4152" y="565046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 +0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1096863"/>
            <a:ext cx="63246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absdiff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absdiffcat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altkstar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asymmetric b1concurrent b1degree b1degree.edgecov b2degree.edgecov b1factor b1mindegree b2mindegree b1mindegree.edgecov b2mindegree.edgecov b1star b1starmix b1twostar b2concurrent b2degree b2factor b2star b2starmix b2twostar balance coincidence concurrent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ctriple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cycle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cyclicalties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degcrossprod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degree density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dyadcov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edgecov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edges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gwb1degree gwb2degree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gwdsp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gwesp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gwidegree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gwnsp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gwodegree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hamming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hammingmix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indegreepopularity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intransitive isolates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kstar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localtriangle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m2star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meandeg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mutual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nearsimmelian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nodeicov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nodeifactor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nodematch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nodemix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nodeocov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nodeofactor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outdegreepopularity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opentriad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receiver sender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simmelian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simmelianties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smalldiff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sociality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threepath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transitive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transitiveties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triadcensus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triangle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tripercent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ttriple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twopath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46148" y="304800"/>
            <a:ext cx="76717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Commonly used change statistics included in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85800" y="5924490"/>
            <a:ext cx="59288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Most of which are documented at help(“</a:t>
            </a:r>
            <a:r>
              <a:rPr lang="en-US" sz="2000" b="1" dirty="0" err="1" smtClean="0">
                <a:latin typeface="Calibri" pitchFamily="34" charset="0"/>
              </a:rPr>
              <a:t>ergm</a:t>
            </a:r>
            <a:r>
              <a:rPr lang="en-US" sz="2000" b="1" dirty="0" smtClean="0">
                <a:latin typeface="Calibri" pitchFamily="34" charset="0"/>
              </a:rPr>
              <a:t>-terms”)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802775" y="4114801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2966975" y="4114801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15240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General structure of an </a:t>
            </a:r>
            <a:r>
              <a:rPr lang="en-US" sz="3200" b="1" dirty="0" err="1" smtClean="0"/>
              <a:t>ergm</a:t>
            </a:r>
            <a:r>
              <a:rPr lang="en-US" sz="3200" b="1" dirty="0" smtClean="0"/>
              <a:t> call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5550" y="1671728"/>
            <a:ext cx="2286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makes a call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simulate </a:t>
            </a:r>
            <a:r>
              <a:rPr lang="en-US" sz="1600" dirty="0" smtClean="0"/>
              <a:t>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summary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1775" y="4150704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Toggles are accepted or rejected; lots more happens; results returned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21350" y="206100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855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3007250" y="1664526"/>
            <a:ext cx="22860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053798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19125" y="1636103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Code calls the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InitErgmTerm.xxx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function (in R) associated with each statistic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579120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819900" y="1664526"/>
            <a:ext cx="22860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53400" y="2053798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31775" y="1636103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InitErgmTerm.xxx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function (in R) </a:t>
            </a:r>
            <a:r>
              <a:rPr lang="en-US" sz="1600" dirty="0" smtClean="0"/>
              <a:t>prepares arguments and passes them to the C code 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52400" y="4114800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175550" y="4186329"/>
            <a:ext cx="22860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Code calls the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d_xxx</a:t>
            </a:r>
            <a:r>
              <a:rPr lang="en-US" sz="1600" dirty="0" smtClean="0"/>
              <a:t> function (in C) associated with each statistic for each proposed set of toggles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14600" y="4648201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94950" y="4186329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d_xxx</a:t>
            </a:r>
            <a:r>
              <a:rPr lang="en-US" sz="1600" dirty="0" smtClean="0"/>
              <a:t> function (in C) calculates the change statistic for a set of proposed toggles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34000" y="4648201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400" y="2979003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mynet~edges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degree(2))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7400" y="2971800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InitErgmTerm.edges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InitErgmTerm.degree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200" y="5779625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_edges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d_degree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562600" y="1295400"/>
            <a:ext cx="2819400" cy="2438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743200" y="3962400"/>
            <a:ext cx="2819400" cy="2438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Building your own terms in </a:t>
            </a:r>
            <a:r>
              <a:rPr lang="en-US" sz="3200" b="1" dirty="0" err="1" smtClean="0"/>
              <a:t>ergm</a:t>
            </a:r>
            <a:r>
              <a:rPr lang="en-US" sz="3200" b="1" dirty="0" smtClean="0"/>
              <a:t> requires: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620000" cy="26971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The source code for the </a:t>
            </a:r>
            <a:r>
              <a:rPr lang="en-US" sz="2400" b="1" dirty="0" err="1" smtClean="0">
                <a:solidFill>
                  <a:srgbClr val="800000"/>
                </a:solidFill>
              </a:rPr>
              <a:t>ergm.userterms</a:t>
            </a:r>
            <a:r>
              <a:rPr lang="en-US" sz="2400" b="1" dirty="0" smtClean="0">
                <a:solidFill>
                  <a:srgbClr val="800000"/>
                </a:solidFill>
              </a:rPr>
              <a:t> package</a:t>
            </a:r>
          </a:p>
          <a:p>
            <a:r>
              <a:rPr lang="en-US" sz="2400" b="1" dirty="0" smtClean="0"/>
              <a:t>The tools and knowledge needed to build R packages from source (</a:t>
            </a:r>
            <a:r>
              <a:rPr lang="en-US" sz="2400" b="1" dirty="0" err="1" smtClean="0"/>
              <a:t>RStudio</a:t>
            </a:r>
            <a:r>
              <a:rPr lang="en-US" sz="2400" b="1" dirty="0" smtClean="0"/>
              <a:t> makes this easy)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Writing an </a:t>
            </a:r>
            <a:r>
              <a:rPr lang="en-US" sz="2400" b="1" dirty="0" err="1" smtClean="0">
                <a:solidFill>
                  <a:srgbClr val="800000"/>
                </a:solidFill>
              </a:rPr>
              <a:t>InitErgmTerm.xxx</a:t>
            </a:r>
            <a:r>
              <a:rPr lang="en-US" sz="2400" b="1" dirty="0" smtClean="0">
                <a:solidFill>
                  <a:srgbClr val="800000"/>
                </a:solidFill>
              </a:rPr>
              <a:t> function (in R)</a:t>
            </a:r>
          </a:p>
          <a:p>
            <a:r>
              <a:rPr lang="en-US" sz="2400" b="1" dirty="0" smtClean="0"/>
              <a:t>Writing a </a:t>
            </a:r>
            <a:r>
              <a:rPr lang="en-US" sz="2400" b="1" dirty="0" err="1" smtClean="0"/>
              <a:t>d_xxx</a:t>
            </a:r>
            <a:r>
              <a:rPr lang="en-US" sz="2400" b="1" dirty="0" smtClean="0"/>
              <a:t> function (in C)</a:t>
            </a:r>
          </a:p>
          <a:p>
            <a:endParaRPr lang="en-US" sz="24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648200"/>
            <a:ext cx="76200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rgbClr val="800000"/>
                </a:solidFill>
              </a:rPr>
              <a:t>Download the source code for the </a:t>
            </a:r>
            <a:r>
              <a:rPr lang="en-US" sz="2400" b="1" dirty="0" err="1" smtClean="0">
                <a:solidFill>
                  <a:srgbClr val="800000"/>
                </a:solidFill>
              </a:rPr>
              <a:t>ergm</a:t>
            </a:r>
            <a:r>
              <a:rPr lang="en-US" sz="2400" b="1" dirty="0" smtClean="0">
                <a:solidFill>
                  <a:srgbClr val="800000"/>
                </a:solidFill>
              </a:rPr>
              <a:t> package (or use </a:t>
            </a:r>
            <a:r>
              <a:rPr lang="en-US" sz="2400" b="1" dirty="0" err="1" smtClean="0">
                <a:solidFill>
                  <a:srgbClr val="800000"/>
                </a:solidFill>
              </a:rPr>
              <a:t>Github</a:t>
            </a:r>
            <a:r>
              <a:rPr lang="en-US" sz="2400" b="1" dirty="0" smtClean="0">
                <a:solidFill>
                  <a:srgbClr val="800000"/>
                </a:solidFill>
              </a:rPr>
              <a:t> to look at at)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3825875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/>
              <a:t>Optionally: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57400" y="3886199"/>
            <a:ext cx="6934200" cy="2793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1371600"/>
            <a:ext cx="6934200" cy="2297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29625"/>
            <a:ext cx="7833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edges statistic: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1416308"/>
            <a:ext cx="662873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InitErgmTerm.edges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&lt;-function(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arglist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...)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a &lt;-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check.ErgmTerm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arglist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4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NULL,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vartypes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NULL,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defaultvalues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list(),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required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NULL)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list(name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="edges",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coef.names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="edges",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dependence=FALSE,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minval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0,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maxval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network.dyadcount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FALSE),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conflicts.constraints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edges")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d_edges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IS_OUTEDGE(TAIL(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CHANGE_STAT[0] +=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? - 1 : 1;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46" y="100226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InitErgmTerm.edges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526" y="389786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d_edges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29625"/>
            <a:ext cx="7833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absdiff</a:t>
            </a:r>
            <a:r>
              <a:rPr lang="en-US" sz="3200" b="1" dirty="0" smtClean="0"/>
              <a:t> statistic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027093"/>
            <a:ext cx="807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ourier New" pitchFamily="49" charset="0"/>
              </a:rPr>
              <a:t>From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?’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-terms’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486400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Binary ergms call an R function of the form </a:t>
            </a:r>
            <a:r>
              <a:rPr lang="en-US" sz="2000" b="1" dirty="0" err="1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InitErgmTerm.xxx</a:t>
            </a:r>
            <a:endParaRPr lang="en-US" sz="2000" b="1" dirty="0" smtClean="0">
              <a:solidFill>
                <a:schemeClr val="accent1"/>
              </a:solidFill>
              <a:latin typeface="+mj-lt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Valued ergms call a separate R function called </a:t>
            </a:r>
            <a:r>
              <a:rPr lang="en-US" sz="2000" b="1" dirty="0" err="1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InitWtErgmTerm.xxx</a:t>
            </a:r>
            <a:endParaRPr lang="en-US" sz="2000" b="1" dirty="0" smtClean="0">
              <a:solidFill>
                <a:schemeClr val="accent1"/>
              </a:solidFill>
              <a:latin typeface="+mj-lt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We will focus only the former today.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400" y="1898570"/>
            <a:ext cx="8153400" cy="3385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pow=1) (binary) (dyad-independent) (frequently-used) (directed) (undirected) (quantitative nodal attribute),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pow=1, form ="sum") (valued) (dyad-independent) (directed) (undirected) (quantitative nodal attribute)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Absolute difference: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The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argument specifies a quantitative attribute (see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  <a:cs typeface="Courier New" panose="02070309020205020404" pitchFamily="49" charset="0"/>
                <a:hlinkClick r:id="rId2"/>
              </a:rPr>
              <a:t>Specifying Vertex Attributes and Levels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for details). This term adds one network statistic to the model equaling the sum of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[j])^pow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for all edges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in the network.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Note that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ergm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versions 3.9.4 and earlier used different arguments for this term. See the above section on versioning for invoking the old behavior.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220075" cy="5077403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0664" y="578078"/>
            <a:ext cx="171841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?("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ergm-attr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3400" y="1319213"/>
            <a:ext cx="6434518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Quick review of ERGMs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Overview of change statistics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Overview of steps for writing one’s own statistic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Detailed look at the R code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Detailed look at the C code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Group exercise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476250" y="847725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57200" y="314325"/>
            <a:ext cx="12939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371599"/>
            <a:ext cx="8458200" cy="4959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5257800"/>
            <a:ext cx="3048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7191" y="1656272"/>
            <a:ext cx="3647209" cy="180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818409"/>
            <a:ext cx="7696200" cy="198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1a. Code for backwards compatibility *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7200" y="6400800"/>
            <a:ext cx="48006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b="1" dirty="0" smtClean="0">
                <a:solidFill>
                  <a:schemeClr val="accent1"/>
                </a:solidFill>
              </a:rPr>
              <a:t>* Not your problem when writing a new statistic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1" y="3276600"/>
            <a:ext cx="7367154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764" y="4343400"/>
            <a:ext cx="6172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Processing input (optional)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764" y="4746277"/>
            <a:ext cx="7696200" cy="11211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Constructing output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26926"/>
            <a:ext cx="5791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5036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only thing you need to change is the name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276600"/>
            <a:ext cx="80010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4153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Check network and argument (don’t change)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Let R know if OK for directed/undirected, bipartite/non-bipartite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230868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182915"/>
            <a:ext cx="674486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directed=	TRUE	</a:t>
            </a:r>
            <a:r>
              <a:rPr lang="en-US" sz="2000" b="1" dirty="0" smtClean="0">
                <a:cs typeface="Courier New" pitchFamily="49" charset="0"/>
              </a:rPr>
              <a:t>works for directed networks only</a:t>
            </a: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FALSE	</a:t>
            </a:r>
            <a:r>
              <a:rPr lang="en-US" sz="2000" b="1" dirty="0" smtClean="0">
                <a:cs typeface="Courier New" pitchFamily="49" charset="0"/>
              </a:rPr>
              <a:t>works </a:t>
            </a:r>
            <a:r>
              <a:rPr lang="en-US" sz="2000" b="1" dirty="0">
                <a:cs typeface="Courier New" pitchFamily="49" charset="0"/>
              </a:rPr>
              <a:t>for </a:t>
            </a:r>
            <a:r>
              <a:rPr lang="en-US" sz="2000" b="1" dirty="0" smtClean="0">
                <a:cs typeface="Courier New" pitchFamily="49" charset="0"/>
              </a:rPr>
              <a:t>undirected </a:t>
            </a:r>
            <a:r>
              <a:rPr lang="en-US" sz="2000" b="1" dirty="0">
                <a:cs typeface="Courier New" pitchFamily="49" charset="0"/>
              </a:rPr>
              <a:t>networks 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NULL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smtClean="0">
                <a:cs typeface="Courier New" pitchFamily="49" charset="0"/>
              </a:rPr>
              <a:t>either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bipartite=	TRUE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smtClean="0">
                <a:cs typeface="Courier New" pitchFamily="49" charset="0"/>
              </a:rPr>
              <a:t>bipartite networks 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FALSE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err="1" smtClean="0">
                <a:cs typeface="Courier New" pitchFamily="49" charset="0"/>
              </a:rPr>
              <a:t>unipartite</a:t>
            </a:r>
            <a:r>
              <a:rPr lang="en-US" sz="2000" b="1" dirty="0" smtClean="0">
                <a:cs typeface="Courier New" pitchFamily="49" charset="0"/>
              </a:rPr>
              <a:t> </a:t>
            </a:r>
            <a:r>
              <a:rPr lang="en-US" sz="2000" b="1" dirty="0">
                <a:cs typeface="Courier New" pitchFamily="49" charset="0"/>
              </a:rPr>
              <a:t>networks </a:t>
            </a:r>
            <a:r>
              <a:rPr lang="en-US" sz="2000" b="1" dirty="0" smtClean="0">
                <a:cs typeface="Courier New" pitchFamily="49" charset="0"/>
              </a:rPr>
              <a:t>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NULL	</a:t>
            </a:r>
            <a:r>
              <a:rPr lang="en-US" sz="2000" b="1" dirty="0" smtClean="0">
                <a:cs typeface="Courier New" pitchFamily="49" charset="0"/>
              </a:rPr>
              <a:t>works </a:t>
            </a:r>
            <a:r>
              <a:rPr lang="en-US" sz="2000" b="1" dirty="0">
                <a:cs typeface="Courier New" pitchFamily="49" charset="0"/>
              </a:rPr>
              <a:t>for </a:t>
            </a:r>
            <a:r>
              <a:rPr lang="en-US" sz="2000" b="1" dirty="0" smtClean="0">
                <a:cs typeface="Courier New" pitchFamily="49" charset="0"/>
              </a:rPr>
              <a:t>either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54075" y="2983230"/>
            <a:ext cx="60840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5720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g(y)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= vector of network statistics 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(like the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predictors</a:t>
            </a: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  <a:sym typeface="Symbol" pitchFamily="18" charset="2"/>
            </a:endParaRPr>
          </a:p>
          <a:p>
            <a:pPr indent="45720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in a standard regression)</a:t>
            </a: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pPr indent="457200" eaLnBrk="0" hangingPunct="0">
              <a:tabLst>
                <a:tab pos="1422400" algn="l"/>
              </a:tabLst>
            </a:pP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pPr indent="457200" eaLnBrk="0" hangingPunct="0">
              <a:tabLst>
                <a:tab pos="1422400" algn="l"/>
              </a:tabLst>
            </a:pP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</a:t>
            </a: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= vector of model parameters (like the coefficients </a:t>
            </a:r>
          </a:p>
          <a:p>
            <a:pPr indent="457200" eaLnBrk="0" hangingPunct="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in a standard regression)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09600" y="1309688"/>
            <a:ext cx="798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Probability of observing a network (set of relationships) </a:t>
            </a:r>
            <a:r>
              <a:rPr lang="en-US" i="1" dirty="0">
                <a:latin typeface="Calibri" pitchFamily="34" charset="0"/>
              </a:rPr>
              <a:t>y </a:t>
            </a:r>
            <a:r>
              <a:rPr lang="en-US" dirty="0">
                <a:latin typeface="Calibri" pitchFamily="34" charset="0"/>
              </a:rPr>
              <a:t>on a given set of actors: 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914400" y="6110288"/>
            <a:ext cx="792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latin typeface="Calibri" pitchFamily="34" charset="0"/>
              </a:rPr>
              <a:t>Bahadur</a:t>
            </a:r>
            <a:r>
              <a:rPr lang="en-US" dirty="0">
                <a:latin typeface="Calibri" pitchFamily="34" charset="0"/>
              </a:rPr>
              <a:t> (1961), </a:t>
            </a:r>
            <a:r>
              <a:rPr lang="en-US" dirty="0" err="1">
                <a:latin typeface="Calibri" pitchFamily="34" charset="0"/>
              </a:rPr>
              <a:t>Besag</a:t>
            </a:r>
            <a:r>
              <a:rPr lang="en-US" dirty="0">
                <a:latin typeface="Calibri" pitchFamily="34" charset="0"/>
              </a:rPr>
              <a:t> (1974), Frank (1986); Wasserman and Pattison (1996)</a:t>
            </a: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33400" y="304800"/>
            <a:ext cx="37564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 basic expression</a:t>
            </a:r>
            <a:endParaRPr lang="en-US" sz="2800" b="1" dirty="0">
              <a:latin typeface="Calibri" pitchFamily="34" charset="0"/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r="36008"/>
          <a:stretch>
            <a:fillRect/>
          </a:stretch>
        </p:blipFill>
        <p:spPr bwMode="auto">
          <a:xfrm>
            <a:off x="2286000" y="2047875"/>
            <a:ext cx="27432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800600"/>
            <a:ext cx="2895600" cy="838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276600"/>
            <a:ext cx="80010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3556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Check network and argument (don’t change)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Let R know if OK for directed/undirected, bipartite/non-bipartite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List arguments, and specify their type, default </a:t>
            </a:r>
            <a:r>
              <a:rPr lang="en-US" sz="2000" b="1" dirty="0">
                <a:solidFill>
                  <a:schemeClr val="accent2"/>
                </a:solidFill>
              </a:rPr>
              <a:t>v</a:t>
            </a:r>
            <a:r>
              <a:rPr lang="en-US" sz="2000" b="1" dirty="0" smtClean="0">
                <a:solidFill>
                  <a:schemeClr val="accent2"/>
                </a:solidFill>
              </a:rPr>
              <a:t>alue and whether required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181100"/>
            <a:ext cx="8515350" cy="49911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578078"/>
            <a:ext cx="214802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?(“node-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0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3008" y="4343400"/>
            <a:ext cx="6182591" cy="445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55420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3. Processing output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Pulling values of arguments out from </a:t>
            </a:r>
            <a:r>
              <a:rPr lang="en-US" sz="2000" b="1" i="1" dirty="0" smtClean="0">
                <a:solidFill>
                  <a:schemeClr val="accent2"/>
                </a:solidFill>
              </a:rPr>
              <a:t>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Processing them in any way needed for passing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7463" y="4724400"/>
            <a:ext cx="7559737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206210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Constructing output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 function name (w/o the d_)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Coefficient name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Inputs to pass to c function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Whether dyadic dependent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Empty network stats (opt.)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No need to pass the network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7982" y="2220191"/>
            <a:ext cx="3505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2493818"/>
            <a:ext cx="22860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Variable declaration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5877792"/>
            <a:ext cx="830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7591" y="3547590"/>
            <a:ext cx="5791200" cy="4340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Multiple toggle code *</a:t>
            </a:r>
          </a:p>
          <a:p>
            <a:pPr>
              <a:tabLst>
                <a:tab pos="4572000" algn="l"/>
              </a:tabLst>
            </a:pPr>
            <a:endParaRPr lang="en-US" sz="2400" b="1" dirty="0">
              <a:solidFill>
                <a:schemeClr val="accent1"/>
              </a:solidFill>
            </a:endParaRPr>
          </a:p>
          <a:p>
            <a:pPr>
              <a:tabLst>
                <a:tab pos="4572000" algn="l"/>
              </a:tabLst>
            </a:pPr>
            <a:r>
              <a:rPr lang="en-US" sz="1400" b="1" dirty="0" smtClean="0">
                <a:solidFill>
                  <a:schemeClr val="accent1"/>
                </a:solidFill>
              </a:rPr>
              <a:t>*stay tuned for cool updates (see last slide for preview)</a:t>
            </a:r>
            <a:endParaRPr lang="en-US" sz="1200" b="1" dirty="0" smtClean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3983182"/>
            <a:ext cx="7010400" cy="19604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 calculation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7982" y="2220191"/>
            <a:ext cx="3505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only thing you need to change is the 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62400" y="1600200"/>
            <a:ext cx="44116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57200">
              <a:tabLst>
                <a:tab pos="1422400" algn="l"/>
              </a:tabLst>
            </a:pP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</a:rPr>
              <a:t>g(y)</a:t>
            </a: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</a:rPr>
              <a:t> = vector of network statistics </a:t>
            </a:r>
          </a:p>
          <a:p>
            <a:pPr indent="457200">
              <a:tabLst>
                <a:tab pos="1422400" algn="l"/>
              </a:tabLst>
            </a:pP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</a:t>
            </a: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= vector of model parameters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71475" y="1066800"/>
            <a:ext cx="495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The statement about the probability of a network: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33400" y="304800"/>
            <a:ext cx="3702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 </a:t>
            </a:r>
            <a:r>
              <a:rPr lang="en-US" sz="2800" b="1" dirty="0" err="1" smtClean="0">
                <a:latin typeface="Calibri" pitchFamily="34" charset="0"/>
              </a:rPr>
              <a:t>logit</a:t>
            </a:r>
            <a:r>
              <a:rPr lang="en-US" sz="2800" b="1" dirty="0" smtClean="0">
                <a:latin typeface="Calibri" pitchFamily="34" charset="0"/>
              </a:rPr>
              <a:t> formulation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33375" y="2971800"/>
            <a:ext cx="8689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Is equivalent to the statement about the conditional probability of any tie in the </a:t>
            </a:r>
            <a:r>
              <a:rPr lang="en-US" dirty="0" smtClean="0">
                <a:latin typeface="Calibri" pitchFamily="34" charset="0"/>
              </a:rPr>
              <a:t>network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295400" y="4296152"/>
            <a:ext cx="457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value of the tie from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to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j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c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y,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excluding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+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with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set to 1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-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with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set to </a:t>
            </a:r>
            <a:r>
              <a:rPr lang="en-US" sz="1600" dirty="0" smtClean="0">
                <a:latin typeface="Calibri" pitchFamily="34" charset="0"/>
                <a:ea typeface="Times New Roman" pitchFamily="18" charset="0"/>
                <a:cs typeface="Tahoma" pitchFamily="34" charset="0"/>
              </a:rPr>
              <a:t>0</a:t>
            </a:r>
          </a:p>
          <a:p>
            <a:endParaRPr lang="en-US" sz="1600" baseline="-25000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endParaRPr lang="en-US" sz="1600" baseline="-25000" dirty="0" smtClean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endParaRPr lang="en-US" sz="1600" baseline="-25000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</p:txBody>
      </p:sp>
      <p:pic>
        <p:nvPicPr>
          <p:cNvPr id="1128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r="36008"/>
          <a:stretch>
            <a:fillRect/>
          </a:stretch>
        </p:blipFill>
        <p:spPr bwMode="auto">
          <a:xfrm>
            <a:off x="1219200" y="1676400"/>
            <a:ext cx="26670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10791" y="5823557"/>
            <a:ext cx="216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 also referred to as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829" y="5802868"/>
            <a:ext cx="145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quantity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2818" y="5835132"/>
            <a:ext cx="2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, the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change statistics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i="1" dirty="0" err="1" smtClean="0">
                <a:latin typeface="Calibri" pitchFamily="34" charset="0"/>
                <a:cs typeface="Calibri" pitchFamily="34" charset="0"/>
              </a:rPr>
              <a:t>,j</a:t>
            </a:r>
            <a:endParaRPr lang="en-US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 descr="C:\Users\goodreau\Desktop\dispEq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43" y="5842920"/>
            <a:ext cx="1519175" cy="3292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75" y="3526558"/>
            <a:ext cx="3733800" cy="58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91200" y="2517775"/>
            <a:ext cx="1066800" cy="530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2133600"/>
            <a:ext cx="2474259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810" y="5867401"/>
            <a:ext cx="68179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2493818"/>
            <a:ext cx="22860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Variable declaration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Declare all variables you use (easiest to do at the end)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We’ve created two extra variable types available: Vertex and Edge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5877792"/>
            <a:ext cx="830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7591" y="3547590"/>
            <a:ext cx="5791200" cy="4340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Multiple toggle code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Don’t change a thing! </a:t>
            </a:r>
            <a:r>
              <a:rPr lang="en-US" sz="1400" b="1" dirty="0" smtClean="0">
                <a:solidFill>
                  <a:schemeClr val="accent1"/>
                </a:solidFill>
              </a:rPr>
              <a:t>(but stay tuned for optional simplifications coming soon)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4400" y="3983182"/>
            <a:ext cx="7010400" cy="19604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 calculation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Pull out the tail and head of the toggle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Pull out other parameters passed, by position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Never forget: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175808"/>
            <a:ext cx="7543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4000" b="1" dirty="0" smtClean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chemeClr val="accent1"/>
                </a:solidFill>
              </a:rPr>
              <a:t> indexes vectors beginning with </a:t>
            </a:r>
            <a:r>
              <a:rPr lang="en-US" sz="4000" b="1" dirty="0" smtClean="0">
                <a:solidFill>
                  <a:srgbClr val="FF0000"/>
                </a:solidFill>
              </a:rPr>
              <a:t>1</a:t>
            </a:r>
          </a:p>
          <a:p>
            <a:pPr>
              <a:tabLst>
                <a:tab pos="4572000" algn="l"/>
              </a:tabLst>
            </a:pPr>
            <a:endParaRPr lang="en-US" sz="4000" b="1" dirty="0" smtClean="0">
              <a:solidFill>
                <a:schemeClr val="accent1"/>
              </a:solidFill>
            </a:endParaRPr>
          </a:p>
          <a:p>
            <a:pPr>
              <a:tabLst>
                <a:tab pos="4572000" algn="l"/>
              </a:tabLst>
            </a:pPr>
            <a:r>
              <a:rPr lang="en-US" sz="4000" b="1" dirty="0" smtClean="0">
                <a:solidFill>
                  <a:srgbClr val="FF0000"/>
                </a:solidFill>
              </a:rPr>
              <a:t>C</a:t>
            </a:r>
            <a:r>
              <a:rPr lang="en-US" sz="4000" b="1" dirty="0" smtClean="0">
                <a:solidFill>
                  <a:schemeClr val="accent1"/>
                </a:solidFill>
              </a:rPr>
              <a:t> indexes vectors beginning with </a:t>
            </a:r>
            <a:r>
              <a:rPr lang="en-US" sz="4000" b="1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Examples of macros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85800" y="967800"/>
            <a:ext cx="82296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916238" algn="l"/>
              </a:tabLst>
            </a:pPr>
            <a:r>
              <a:rPr lang="en-US" b="1" dirty="0" smtClean="0"/>
              <a:t>Found in </a:t>
            </a:r>
            <a:r>
              <a:rPr lang="en-US" b="1" dirty="0" err="1" smtClean="0"/>
              <a:t>ergm</a:t>
            </a:r>
            <a:r>
              <a:rPr lang="en-US" b="1" dirty="0" smtClean="0"/>
              <a:t>/</a:t>
            </a:r>
            <a:r>
              <a:rPr lang="en-US" b="1" dirty="0" err="1" smtClean="0"/>
              <a:t>inst</a:t>
            </a:r>
            <a:r>
              <a:rPr lang="en-US" b="1" dirty="0" smtClean="0"/>
              <a:t>/include/</a:t>
            </a:r>
            <a:r>
              <a:rPr lang="en-US" b="1" dirty="0" err="1" smtClean="0"/>
              <a:t>ergm_changestat.h</a:t>
            </a:r>
            <a:r>
              <a:rPr lang="en-US" b="1" dirty="0" smtClean="0"/>
              <a:t> in the source code</a:t>
            </a:r>
            <a:endParaRPr lang="en-US" b="1" dirty="0" smtClean="0"/>
          </a:p>
          <a:p>
            <a:pPr>
              <a:tabLst>
                <a:tab pos="2916238" algn="l"/>
              </a:tabLst>
            </a:pPr>
            <a:r>
              <a:rPr lang="en-US" b="1" dirty="0" smtClean="0"/>
              <a:t>    [NB:  It’s a good idea to obtain the source code for the </a:t>
            </a:r>
            <a:r>
              <a:rPr lang="en-US" b="1" dirty="0" err="1" smtClean="0"/>
              <a:t>ergm</a:t>
            </a:r>
            <a:r>
              <a:rPr lang="en-US" b="1" dirty="0" smtClean="0"/>
              <a:t> package!]</a:t>
            </a:r>
          </a:p>
          <a:p>
            <a:pPr>
              <a:tabLst>
                <a:tab pos="2916238" algn="l"/>
              </a:tabLst>
            </a:pP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TAIL(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)		ID of tail node in toggle </a:t>
            </a:r>
            <a:r>
              <a:rPr lang="en-US" sz="1600" b="1" dirty="0"/>
              <a:t>i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HEAD(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)		ID </a:t>
            </a:r>
            <a:r>
              <a:rPr lang="en-US" sz="1600" b="1" dirty="0"/>
              <a:t>of </a:t>
            </a:r>
            <a:r>
              <a:rPr lang="en-US" sz="1600" b="1" dirty="0" smtClean="0"/>
              <a:t>head </a:t>
            </a:r>
            <a:r>
              <a:rPr lang="en-US" sz="1600" b="1" dirty="0"/>
              <a:t>node in </a:t>
            </a:r>
            <a:r>
              <a:rPr lang="en-US" sz="1600" b="1" dirty="0" smtClean="0"/>
              <a:t>toggle </a:t>
            </a:r>
            <a:r>
              <a:rPr lang="en-US" sz="1600" b="1" dirty="0"/>
              <a:t>i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IS_OUTEDGE(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 		1/0 for whether edge a-&gt;b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IS_INEDGE(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		1/0 </a:t>
            </a:r>
            <a:r>
              <a:rPr lang="en-US" sz="1600" b="1" dirty="0"/>
              <a:t>for whether edge </a:t>
            </a:r>
            <a:r>
              <a:rPr lang="en-US" sz="1600" b="1" dirty="0" smtClean="0"/>
              <a:t>a&lt;-b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IS_UNDIRECTED_EDGE(</a:t>
            </a:r>
            <a:r>
              <a:rPr lang="en-US" sz="1600" b="1" dirty="0" err="1" smtClean="0"/>
              <a:t>a,b</a:t>
            </a:r>
            <a:r>
              <a:rPr lang="en-US" sz="1600" b="1" dirty="0"/>
              <a:t>) </a:t>
            </a:r>
            <a:r>
              <a:rPr lang="en-US" sz="1600" b="1" dirty="0" smtClean="0"/>
              <a:t>		1/0 </a:t>
            </a:r>
            <a:r>
              <a:rPr lang="en-US" sz="1600" b="1" dirty="0"/>
              <a:t>for whether edge </a:t>
            </a:r>
            <a:r>
              <a:rPr lang="en-US" sz="1600" b="1" dirty="0" smtClean="0"/>
              <a:t>a--b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>
                <a:cs typeface="Courier New" pitchFamily="49" charset="0"/>
              </a:rPr>
              <a:t>INPUT_ATTRIB[a]		get attribute value for node </a:t>
            </a:r>
            <a:r>
              <a:rPr lang="en-US" sz="1600" b="1" i="1" dirty="0" smtClean="0">
                <a:cs typeface="Courier New" pitchFamily="49" charset="0"/>
              </a:rPr>
              <a:t>a</a:t>
            </a:r>
            <a:r>
              <a:rPr lang="en-US" sz="1600" b="1" dirty="0" smtClean="0">
                <a:cs typeface="Courier New" pitchFamily="49" charset="0"/>
              </a:rPr>
              <a:t>	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INPUT_PARAM  	</a:t>
            </a:r>
            <a:r>
              <a:rPr lang="en-US" sz="1600" b="1" dirty="0" smtClean="0"/>
              <a:t>	inputs </a:t>
            </a:r>
            <a:r>
              <a:rPr lang="en-US" sz="1600" b="1" dirty="0"/>
              <a:t>passed from R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N_INPUT_PARAMS 	</a:t>
            </a:r>
            <a:r>
              <a:rPr lang="en-US" sz="1600" b="1" dirty="0" smtClean="0"/>
              <a:t>	number </a:t>
            </a:r>
            <a:r>
              <a:rPr lang="en-US" sz="1600" b="1" dirty="0"/>
              <a:t>of inputs passed from R</a:t>
            </a:r>
          </a:p>
          <a:p>
            <a:pPr>
              <a:tabLst>
                <a:tab pos="2916238" algn="l"/>
              </a:tabLst>
            </a:pP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OUT_DEG[a] </a:t>
            </a:r>
            <a:r>
              <a:rPr lang="en-US" sz="1600" b="1" dirty="0" smtClean="0"/>
              <a:t>		</a:t>
            </a:r>
            <a:r>
              <a:rPr lang="en-US" sz="1600" b="1" dirty="0" err="1" smtClean="0"/>
              <a:t>outdegree</a:t>
            </a:r>
            <a:r>
              <a:rPr lang="en-US" sz="1600" b="1" dirty="0" smtClean="0"/>
              <a:t> </a:t>
            </a:r>
            <a:r>
              <a:rPr lang="en-US" sz="1600" b="1" dirty="0"/>
              <a:t>of node a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IN_DEG[a] </a:t>
            </a:r>
            <a:r>
              <a:rPr lang="en-US" sz="1600" b="1" dirty="0" smtClean="0"/>
              <a:t>		</a:t>
            </a:r>
            <a:r>
              <a:rPr lang="en-US" sz="1600" b="1" dirty="0" err="1" smtClean="0"/>
              <a:t>indegree</a:t>
            </a:r>
            <a:r>
              <a:rPr lang="en-US" sz="1600" b="1" dirty="0" smtClean="0"/>
              <a:t> </a:t>
            </a:r>
            <a:r>
              <a:rPr lang="en-US" sz="1600" b="1" dirty="0"/>
              <a:t>of node a</a:t>
            </a:r>
          </a:p>
          <a:p>
            <a:pPr>
              <a:tabLst>
                <a:tab pos="2916238" algn="l"/>
              </a:tabLst>
            </a:pP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N_EDGES </a:t>
            </a:r>
            <a:r>
              <a:rPr lang="en-US" sz="1600" b="1" dirty="0" smtClean="0"/>
              <a:t>		total </a:t>
            </a:r>
            <a:r>
              <a:rPr lang="en-US" sz="1600" b="1" dirty="0"/>
              <a:t># of edges in the network </a:t>
            </a:r>
            <a:r>
              <a:rPr lang="en-US" sz="1600" b="1" dirty="0" smtClean="0"/>
              <a:t>currently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N_NODES 		total # </a:t>
            </a:r>
            <a:r>
              <a:rPr lang="en-US" sz="1600" b="1" dirty="0"/>
              <a:t>of nodes in the </a:t>
            </a:r>
            <a:r>
              <a:rPr lang="en-US" sz="1600" b="1" dirty="0" smtClean="0"/>
              <a:t>network</a:t>
            </a: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N_DYADS 		total </a:t>
            </a:r>
            <a:r>
              <a:rPr lang="en-US" sz="1600" b="1" dirty="0"/>
              <a:t># of </a:t>
            </a:r>
            <a:r>
              <a:rPr lang="en-US" sz="1600" b="1" dirty="0" smtClean="0"/>
              <a:t>dyads </a:t>
            </a:r>
            <a:r>
              <a:rPr lang="en-US" sz="1600" b="1" dirty="0"/>
              <a:t>in the </a:t>
            </a:r>
            <a:r>
              <a:rPr lang="en-US" sz="1600" b="1" dirty="0" smtClean="0"/>
              <a:t>network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DIRECTED 		1 </a:t>
            </a:r>
            <a:r>
              <a:rPr lang="en-US" sz="1600" b="1" dirty="0"/>
              <a:t>if network is </a:t>
            </a:r>
            <a:r>
              <a:rPr lang="en-US" sz="1600" b="1" dirty="0" smtClean="0"/>
              <a:t>directed</a:t>
            </a:r>
            <a:r>
              <a:rPr lang="en-US" sz="1600" b="1" dirty="0"/>
              <a:t>, </a:t>
            </a:r>
            <a:r>
              <a:rPr lang="en-US" sz="1600" b="1" dirty="0" smtClean="0"/>
              <a:t>0 </a:t>
            </a:r>
            <a:r>
              <a:rPr lang="en-US" sz="1600" b="1" dirty="0"/>
              <a:t>if directed </a:t>
            </a:r>
            <a:r>
              <a:rPr lang="en-US" sz="1600" b="1" dirty="0" smtClean="0"/>
              <a:t>STEP_THROUGH_OUTEDGES(</a:t>
            </a:r>
            <a:r>
              <a:rPr lang="en-US" sz="1600" b="1" dirty="0" err="1" smtClean="0"/>
              <a:t>a,e,v</a:t>
            </a:r>
            <a:r>
              <a:rPr lang="en-US" sz="1600" b="1" dirty="0" smtClean="0"/>
              <a:t>)	sets up loop to go through all of node a’s </a:t>
            </a:r>
            <a:r>
              <a:rPr lang="en-US" sz="1600" b="1" dirty="0" err="1" smtClean="0"/>
              <a:t>outedges</a:t>
            </a:r>
            <a:r>
              <a:rPr lang="en-US" sz="1600" b="1" dirty="0" smtClean="0"/>
              <a:t>, 		indexed by v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endParaRPr lang="en-US" sz="16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Network storage in </a:t>
            </a:r>
            <a:r>
              <a:rPr lang="en-US" sz="2800" b="1" dirty="0" err="1" smtClean="0"/>
              <a:t>ergm</a:t>
            </a:r>
            <a:endParaRPr lang="en-US" sz="2800" b="1" dirty="0"/>
          </a:p>
        </p:txBody>
      </p:sp>
      <p:pic>
        <p:nvPicPr>
          <p:cNvPr id="5" name="Picture 2" descr="C:\active\talks\sunbelt 2012\ERGM User Terms\from the paper\twono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798" y="1356479"/>
            <a:ext cx="3124201" cy="6928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1599" y="2423279"/>
            <a:ext cx="41898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epresents  both:	an </a:t>
            </a:r>
            <a:r>
              <a:rPr lang="en-US" dirty="0" err="1" smtClean="0"/>
              <a:t>outedge</a:t>
            </a:r>
            <a:r>
              <a:rPr lang="en-US" dirty="0" smtClean="0"/>
              <a:t> from 3 to 5</a:t>
            </a:r>
          </a:p>
          <a:p>
            <a:r>
              <a:rPr lang="en-US" dirty="0" smtClean="0"/>
              <a:t>		an </a:t>
            </a:r>
            <a:r>
              <a:rPr lang="en-US" dirty="0" err="1" smtClean="0"/>
              <a:t>inedge</a:t>
            </a:r>
            <a:r>
              <a:rPr lang="en-US" dirty="0" smtClean="0"/>
              <a:t> 5 to 3</a:t>
            </a:r>
          </a:p>
          <a:p>
            <a:endParaRPr lang="en-US" dirty="0"/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IS_OUTEDGE(3,5) 	1 </a:t>
            </a:r>
            <a:r>
              <a:rPr lang="en-US" dirty="0" smtClean="0">
                <a:latin typeface="+mj-lt"/>
                <a:cs typeface="Courier New" pitchFamily="49" charset="0"/>
              </a:rPr>
              <a:t>(true)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IS_INEDGE(5,3)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cs typeface="Courier New" pitchFamily="49" charset="0"/>
              </a:rPr>
              <a:t>(true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IS_OUTEDGE(5,3)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dirty="0" smtClean="0">
                <a:cs typeface="Courier New" pitchFamily="49" charset="0"/>
              </a:rPr>
              <a:t>(false)</a:t>
            </a:r>
            <a:endParaRPr lang="en-US" dirty="0"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IS_INEDGE(3,5)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dirty="0" smtClean="0">
                <a:cs typeface="Courier New" pitchFamily="49" charset="0"/>
              </a:rPr>
              <a:t>(false)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184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Directed network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802868"/>
            <a:ext cx="500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Undirected network	</a:t>
            </a:r>
            <a:r>
              <a:rPr lang="en-US" dirty="0" smtClean="0"/>
              <a:t>stored as directed</a:t>
            </a:r>
          </a:p>
          <a:p>
            <a:r>
              <a:rPr lang="en-US" dirty="0" smtClean="0"/>
              <a:t>			tail node &lt; head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8644" y="3983182"/>
            <a:ext cx="6986155" cy="1752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 calculation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Calculate change statistic for </a:t>
            </a:r>
            <a:r>
              <a:rPr lang="en-US" sz="2000" b="1" dirty="0" err="1">
                <a:solidFill>
                  <a:schemeClr val="accent2"/>
                </a:solidFill>
              </a:rPr>
              <a:t>i</a:t>
            </a:r>
            <a:r>
              <a:rPr lang="en-US" sz="2000" b="1" dirty="0" err="1" smtClean="0">
                <a:solidFill>
                  <a:schemeClr val="accent2"/>
                </a:solidFill>
              </a:rPr>
              <a:t>,j</a:t>
            </a:r>
            <a:r>
              <a:rPr lang="en-US" sz="2000" b="1" dirty="0" smtClean="0">
                <a:solidFill>
                  <a:schemeClr val="accent2"/>
                </a:solidFill>
              </a:rPr>
              <a:t> (often with conditionals)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Common practice: flip sign for dissolution toggle</a:t>
            </a:r>
          </a:p>
          <a:p>
            <a:pPr>
              <a:tabLst>
                <a:tab pos="4572000" algn="l"/>
              </a:tabLst>
            </a:pP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7" y="381000"/>
            <a:ext cx="729996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Example: </a:t>
            </a:r>
            <a:r>
              <a:rPr lang="en-US" sz="2800" b="1" dirty="0" err="1" smtClean="0"/>
              <a:t>mymindegree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400" b="1" dirty="0" smtClean="0"/>
              <a:t>Code up a term that that</a:t>
            </a:r>
          </a:p>
          <a:p>
            <a:endParaRPr lang="en-US" sz="2400" b="1" dirty="0" smtClean="0"/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solidFill>
                  <a:schemeClr val="accent1"/>
                </a:solidFill>
              </a:rPr>
              <a:t>Works on undirected, non-bipartite networks only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/>
              <a:t>Refers to the number of nodes in the network of at least degree </a:t>
            </a:r>
            <a:r>
              <a:rPr lang="en-US" sz="2400" b="1" i="1" dirty="0" smtClean="0"/>
              <a:t>x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solidFill>
                  <a:schemeClr val="accent1"/>
                </a:solidFill>
              </a:rPr>
              <a:t>Only needs to handle one value of </a:t>
            </a:r>
            <a:r>
              <a:rPr lang="en-US" sz="2400" b="1" i="1" dirty="0" smtClean="0">
                <a:solidFill>
                  <a:schemeClr val="accent1"/>
                </a:solidFill>
              </a:rPr>
              <a:t>x</a:t>
            </a:r>
            <a:r>
              <a:rPr lang="en-US" sz="2400" b="1" dirty="0" smtClean="0">
                <a:solidFill>
                  <a:schemeClr val="accent1"/>
                </a:solidFill>
              </a:rPr>
              <a:t>, not a whole vector</a:t>
            </a:r>
          </a:p>
          <a:p>
            <a:pPr marL="457200" indent="-457200">
              <a:buFontTx/>
              <a:buChar char="-"/>
            </a:pP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7" y="381000"/>
            <a:ext cx="729996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Example: </a:t>
            </a:r>
            <a:r>
              <a:rPr lang="en-US" sz="2800" b="1" dirty="0" err="1" smtClean="0"/>
              <a:t>mymindegree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400" b="1" dirty="0" smtClean="0"/>
              <a:t>Notes</a:t>
            </a:r>
          </a:p>
          <a:p>
            <a:endParaRPr lang="en-US" sz="2400" b="1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Work together, but ask us for help if needed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If you’re stuck you can also look at the </a:t>
            </a:r>
            <a:r>
              <a:rPr lang="en-US" sz="2000" b="1" dirty="0" err="1" smtClean="0"/>
              <a:t>mindegree</a:t>
            </a:r>
            <a:r>
              <a:rPr lang="en-US" sz="2000" b="1" dirty="0" smtClean="0"/>
              <a:t> term included within </a:t>
            </a:r>
            <a:r>
              <a:rPr lang="en-US" sz="2000" b="1" dirty="0" err="1" smtClean="0"/>
              <a:t>ergm.userterms</a:t>
            </a:r>
            <a:endParaRPr lang="en-US" sz="2000" b="1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Note that that term is more complex though: it allows for multiple values to be passed - e.g. </a:t>
            </a:r>
            <a:r>
              <a:rPr lang="en-US" sz="2000" b="1" dirty="0" err="1" smtClean="0">
                <a:solidFill>
                  <a:schemeClr val="accent1"/>
                </a:solidFill>
              </a:rPr>
              <a:t>mindegree</a:t>
            </a:r>
            <a:r>
              <a:rPr lang="en-US" sz="2000" b="1" dirty="0" smtClean="0">
                <a:solidFill>
                  <a:schemeClr val="accent1"/>
                </a:solidFill>
              </a:rPr>
              <a:t>(3,5) – and it takes an optional attribute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Note also that the version in the </a:t>
            </a:r>
            <a:r>
              <a:rPr lang="en-US" sz="2000" b="1" dirty="0" err="1" smtClean="0"/>
              <a:t>ergm.userterms</a:t>
            </a:r>
            <a:r>
              <a:rPr lang="en-US" sz="2000" b="1" dirty="0" smtClean="0"/>
              <a:t> package from CRAN does not use the latest attribute-based API – that can be found at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2"/>
              </a:rPr>
              <a:t>https://</a:t>
            </a:r>
            <a:r>
              <a:rPr lang="en-US" sz="2000" b="1" dirty="0" smtClean="0">
                <a:hlinkClick r:id="rId2"/>
              </a:rPr>
              <a:t>github.com/statnet/ergm.userterms/blob/master/R/InitErgmTerm.users.R</a:t>
            </a:r>
            <a:endParaRPr lang="en-US" sz="2000" b="1" dirty="0" smtClean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3"/>
              </a:rPr>
              <a:t>https://github.com/statnet/ergm.userterms/blob/master/src/changestats.users.c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811482"/>
            <a:ext cx="83058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234077"/>
            <a:ext cx="8305800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990600"/>
            <a:ext cx="7848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Given a network and a model (i.e. a set of g(y) statistics proposed to be of interest), one typically wants to </a:t>
            </a:r>
            <a:r>
              <a:rPr lang="en-US" dirty="0" smtClean="0">
                <a:latin typeface="Calibri" pitchFamily="34" charset="0"/>
              </a:rPr>
              <a:t>find maximum </a:t>
            </a:r>
            <a:r>
              <a:rPr lang="en-US" dirty="0">
                <a:latin typeface="Calibri" pitchFamily="34" charset="0"/>
              </a:rPr>
              <a:t>likelihood estimates of the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>
                <a:latin typeface="Calibri" pitchFamily="34" charset="0"/>
              </a:rPr>
              <a:t> coefficients for that model.</a:t>
            </a:r>
          </a:p>
          <a:p>
            <a:pPr eaLnBrk="0" hangingPunct="0">
              <a:buFont typeface="Wingdings" pitchFamily="2" charset="2"/>
              <a:buChar char=""/>
            </a:pPr>
            <a:endParaRPr lang="en-US" dirty="0">
              <a:latin typeface="Calibri" pitchFamily="34" charset="0"/>
            </a:endParaRPr>
          </a:p>
          <a:p>
            <a:pPr lvl="1" eaLnBrk="0" hangingPunct="0"/>
            <a:r>
              <a:rPr lang="en-US" dirty="0" smtClean="0">
                <a:latin typeface="Calibri" pitchFamily="34" charset="0"/>
              </a:rPr>
              <a:t>- </a:t>
            </a:r>
            <a:r>
              <a:rPr lang="en-US" dirty="0">
                <a:latin typeface="Calibri" pitchFamily="34" charset="0"/>
              </a:rPr>
              <a:t>The normalizing constant </a:t>
            </a:r>
            <a:r>
              <a:rPr lang="en-US" i="1" dirty="0">
                <a:latin typeface="Calibri" pitchFamily="34" charset="0"/>
              </a:rPr>
              <a:t>k(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i="1" dirty="0"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 makes this impossible to do directly.</a:t>
            </a:r>
          </a:p>
          <a:p>
            <a:pPr lvl="1" eaLnBrk="0" hangingPunct="0"/>
            <a:r>
              <a:rPr lang="en-US" dirty="0">
                <a:latin typeface="Calibri" pitchFamily="34" charset="0"/>
              </a:rPr>
              <a:t>- Main solution: Markov Chain Monte Carlo (Geyer and Thompson 1992, </a:t>
            </a:r>
            <a:r>
              <a:rPr lang="en-US" dirty="0" smtClean="0">
                <a:latin typeface="Calibri" pitchFamily="34" charset="0"/>
              </a:rPr>
              <a:t>   	Crouch </a:t>
            </a:r>
            <a:r>
              <a:rPr lang="en-US" dirty="0">
                <a:latin typeface="Calibri" pitchFamily="34" charset="0"/>
              </a:rPr>
              <a:t>et al. 1998)</a:t>
            </a:r>
          </a:p>
          <a:p>
            <a:pPr eaLnBrk="0" hangingPunct="0">
              <a:buFont typeface="Wingdings" pitchFamily="2" charset="2"/>
              <a:buChar char=""/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</a:pPr>
            <a:r>
              <a:rPr lang="en-US" dirty="0" smtClean="0">
                <a:latin typeface="Calibri" pitchFamily="34" charset="0"/>
              </a:rPr>
              <a:t>The MCMC algorithm repeatedly:</a:t>
            </a:r>
          </a:p>
          <a:p>
            <a:pPr eaLnBrk="0" hangingPunct="0">
              <a:buFont typeface="Wingdings" pitchFamily="2" charset="2"/>
              <a:buNone/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- selects an actor pair (or pairs)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- calculates the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MCMC change statistics</a:t>
            </a:r>
            <a:r>
              <a:rPr lang="en-US" dirty="0" smtClean="0">
                <a:latin typeface="Calibri" pitchFamily="34" charset="0"/>
              </a:rPr>
              <a:t> =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	model statistics for the network with those tie values toggled  -</a:t>
            </a:r>
          </a:p>
          <a:p>
            <a:pPr eaLnBrk="0" hangingPunct="0"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	model statistics for the current network</a:t>
            </a: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- uses an algorithm to decide whether or not to actually make those 			toggles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If one is only considering one actor pair, the MCMC change statistics must equal either                or  </a:t>
            </a:r>
            <a:r>
              <a:rPr lang="en-US" dirty="0">
                <a:latin typeface="Calibri" pitchFamily="34" charset="0"/>
              </a:rPr>
              <a:t>–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304800"/>
            <a:ext cx="54978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ERGMs and MCMC change statistics</a:t>
            </a:r>
            <a:endParaRPr lang="en-US" sz="2800" b="1" dirty="0">
              <a:latin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36" y="5993064"/>
            <a:ext cx="68179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178" y="6006432"/>
            <a:ext cx="681790" cy="304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4103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Put it all together: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143000"/>
            <a:ext cx="71627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/>
                </a:solidFill>
              </a:rPr>
              <a:t>Put the R </a:t>
            </a:r>
            <a:r>
              <a:rPr lang="en-US" sz="2000" b="1" dirty="0">
                <a:solidFill>
                  <a:schemeClr val="accent1"/>
                </a:solidFill>
              </a:rPr>
              <a:t>code in its own file named *.R in the R directory of your </a:t>
            </a:r>
            <a:r>
              <a:rPr lang="en-US" sz="2000" b="1" dirty="0" err="1">
                <a:solidFill>
                  <a:schemeClr val="accent1"/>
                </a:solidFill>
              </a:rPr>
              <a:t>ergm.userterms</a:t>
            </a:r>
            <a:r>
              <a:rPr lang="en-US" sz="2000" b="1" dirty="0">
                <a:solidFill>
                  <a:schemeClr val="accent1"/>
                </a:solidFill>
              </a:rPr>
              <a:t> source </a:t>
            </a:r>
            <a:r>
              <a:rPr lang="en-US" sz="2000" b="1" dirty="0" smtClean="0">
                <a:solidFill>
                  <a:schemeClr val="accent1"/>
                </a:solidFill>
              </a:rPr>
              <a:t>code, or at </a:t>
            </a:r>
            <a:r>
              <a:rPr lang="en-US" sz="2000" b="1" dirty="0">
                <a:solidFill>
                  <a:schemeClr val="accent1"/>
                </a:solidFill>
              </a:rPr>
              <a:t>the end of the file “</a:t>
            </a:r>
            <a:r>
              <a:rPr lang="en-US" sz="2000" b="1" dirty="0" err="1">
                <a:solidFill>
                  <a:schemeClr val="accent1"/>
                </a:solidFill>
              </a:rPr>
              <a:t>InitErgmTerm.users.R</a:t>
            </a:r>
            <a:r>
              <a:rPr lang="en-US" sz="2000" b="1" dirty="0">
                <a:solidFill>
                  <a:schemeClr val="accent1"/>
                </a:solidFill>
              </a:rPr>
              <a:t>” </a:t>
            </a:r>
            <a:r>
              <a:rPr lang="en-US" sz="2000" b="1" dirty="0" smtClean="0">
                <a:solidFill>
                  <a:schemeClr val="accent1"/>
                </a:solidFill>
              </a:rPr>
              <a:t>I that directory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 smtClean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Put the C code at the end of the file “</a:t>
            </a:r>
            <a:r>
              <a:rPr lang="en-US" sz="2000" b="1" dirty="0" err="1" smtClean="0"/>
              <a:t>changestats.users.c</a:t>
            </a:r>
            <a:r>
              <a:rPr lang="en-US" sz="2000" b="1" dirty="0" smtClean="0"/>
              <a:t>” in the 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 directory of your </a:t>
            </a:r>
            <a:r>
              <a:rPr lang="en-US" sz="2000" b="1" dirty="0" err="1" smtClean="0"/>
              <a:t>ergm.userterms</a:t>
            </a:r>
            <a:r>
              <a:rPr lang="en-US" sz="2000" b="1" dirty="0" smtClean="0"/>
              <a:t> source code directory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/>
                </a:solidFill>
              </a:rPr>
              <a:t>In </a:t>
            </a:r>
            <a:r>
              <a:rPr lang="en-US" sz="2000" b="1" dirty="0" err="1" smtClean="0">
                <a:solidFill>
                  <a:schemeClr val="accent1"/>
                </a:solidFill>
              </a:rPr>
              <a:t>Rstudio</a:t>
            </a:r>
            <a:r>
              <a:rPr lang="en-US" sz="2000" b="1" dirty="0" smtClean="0">
                <a:solidFill>
                  <a:schemeClr val="accent1"/>
                </a:solidFill>
              </a:rPr>
              <a:t>, select Build &gt; Build and Reload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Use your new term!!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Tweak the term</a:t>
            </a:r>
          </a:p>
          <a:p>
            <a:pPr lvl="1"/>
            <a:r>
              <a:rPr lang="en-US" sz="2000" b="1" dirty="0" smtClean="0"/>
              <a:t>Add an attribute (either for the ego or the alters)</a:t>
            </a:r>
          </a:p>
          <a:p>
            <a:pPr lvl="1"/>
            <a:r>
              <a:rPr lang="en-US" sz="2000" b="1" dirty="0" smtClean="0"/>
              <a:t>Have it take a vector of </a:t>
            </a:r>
            <a:r>
              <a:rPr lang="en-US" sz="2000" b="1" dirty="0" err="1" smtClean="0"/>
              <a:t>mindegrees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Something else creative and new</a:t>
            </a:r>
          </a:p>
          <a:p>
            <a:pPr lvl="1"/>
            <a:endParaRPr lang="en-US" sz="2000" b="1" dirty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Code up something else altogether! </a:t>
            </a:r>
          </a:p>
          <a:p>
            <a:endParaRPr lang="en-US" sz="2400" b="1" dirty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Show off the code to the crowd with a cool example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Bonus tasks</a:t>
            </a:r>
          </a:p>
        </p:txBody>
      </p:sp>
    </p:spTree>
    <p:extLst>
      <p:ext uri="{BB962C8B-B14F-4D97-AF65-F5344CB8AC3E}">
        <p14:creationId xmlns:p14="http://schemas.microsoft.com/office/powerpoint/2010/main" val="2669200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818" y="2286000"/>
            <a:ext cx="3802382" cy="3567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ZERO_ALL_CHANGESTATS(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FOR_EACH_TOGGLE(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Code to calculate change stat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TOGGLE_IF_MORE_TO_COME(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UNDO_PREVIOUS_TOGGLES(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36" y="381000"/>
            <a:ext cx="813816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Looking forward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We regularly release new functionality to streamline the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E.g. roll-out of new macros:</a:t>
            </a:r>
            <a:r>
              <a:rPr lang="en-US" sz="2800" b="1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5800" y="32766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2819400"/>
            <a:ext cx="35141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EXEC_THROUGH_TOGGLES({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Code to calculate change stat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7428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36" y="381000"/>
            <a:ext cx="7299963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Sharing new change stats with the world</a:t>
            </a:r>
            <a:endParaRPr lang="en-US" sz="2800" b="1" dirty="0"/>
          </a:p>
          <a:p>
            <a:endParaRPr lang="en-US" sz="2800" b="1" dirty="0" smtClean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Learn basic </a:t>
            </a:r>
            <a:r>
              <a:rPr lang="en-US" sz="2400" b="1" dirty="0" err="1">
                <a:solidFill>
                  <a:schemeClr val="accent1"/>
                </a:solidFill>
              </a:rPr>
              <a:t>github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Fork </a:t>
            </a:r>
            <a:r>
              <a:rPr lang="en-US" sz="2400" b="1" dirty="0"/>
              <a:t>the </a:t>
            </a:r>
            <a:r>
              <a:rPr lang="en-US" sz="2400" b="1" dirty="0" err="1"/>
              <a:t>ergm.terms.contrib</a:t>
            </a:r>
            <a:r>
              <a:rPr lang="en-US" sz="2400" b="1" dirty="0"/>
              <a:t> repository (not </a:t>
            </a:r>
            <a:r>
              <a:rPr lang="en-US" sz="2400" b="1" dirty="0" err="1"/>
              <a:t>ergm.userterms</a:t>
            </a:r>
            <a:r>
              <a:rPr lang="en-US" sz="2400" b="1" dirty="0"/>
              <a:t>) from the </a:t>
            </a:r>
            <a:r>
              <a:rPr lang="en-US" sz="2400" b="1" dirty="0" err="1"/>
              <a:t>statnet</a:t>
            </a:r>
            <a:r>
              <a:rPr lang="en-US" sz="2400" b="1" dirty="0"/>
              <a:t> organization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Write your </a:t>
            </a:r>
            <a:r>
              <a:rPr lang="en-US" sz="2400" b="1" dirty="0">
                <a:solidFill>
                  <a:schemeClr val="accent1"/>
                </a:solidFill>
              </a:rPr>
              <a:t>R and C code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Debug it thoroughly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Have others test it for you as well if possible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Submit a pull request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Advertise it on the </a:t>
            </a:r>
            <a:r>
              <a:rPr lang="en-US" sz="2400" b="1" dirty="0" err="1" smtClean="0">
                <a:solidFill>
                  <a:schemeClr val="accent1"/>
                </a:solidFill>
              </a:rPr>
              <a:t>statnet</a:t>
            </a:r>
            <a:r>
              <a:rPr lang="en-US" sz="2400" b="1" dirty="0" smtClean="0">
                <a:solidFill>
                  <a:schemeClr val="accent1"/>
                </a:solidFill>
              </a:rPr>
              <a:t> listserv once the pull request is accepted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</p:cNvCxnSpPr>
          <p:nvPr/>
        </p:nvCxnSpPr>
        <p:spPr>
          <a:xfrm>
            <a:off x="5293489" y="2822775"/>
            <a:ext cx="752836" cy="317822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82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65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122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84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79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408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677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311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24200" y="52279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800" y="52095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1570300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52230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4152" y="56504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522307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4152" y="56504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5297</TotalTime>
  <Words>3108</Words>
  <Application>Microsoft Office PowerPoint</Application>
  <PresentationFormat>On-screen Show (4:3)</PresentationFormat>
  <Paragraphs>818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Theme</vt:lpstr>
      <vt:lpstr>Extending ERGM Functionality within statnet: Building Custom User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structure of an ergm call</vt:lpstr>
      <vt:lpstr>Building your own terms in ergm requires: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Goodreau</dc:creator>
  <cp:lastModifiedBy>Steven Goodreau</cp:lastModifiedBy>
  <cp:revision>522</cp:revision>
  <dcterms:created xsi:type="dcterms:W3CDTF">2012-03-08T16:22:32Z</dcterms:created>
  <dcterms:modified xsi:type="dcterms:W3CDTF">2019-06-11T15:37:48Z</dcterms:modified>
</cp:coreProperties>
</file>