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2" r:id="rId3"/>
    <p:sldId id="304" r:id="rId4"/>
    <p:sldId id="305" r:id="rId5"/>
    <p:sldId id="306" r:id="rId6"/>
    <p:sldId id="307" r:id="rId7"/>
    <p:sldId id="295" r:id="rId8"/>
    <p:sldId id="302" r:id="rId9"/>
    <p:sldId id="301" r:id="rId10"/>
    <p:sldId id="299" r:id="rId11"/>
    <p:sldId id="298" r:id="rId12"/>
    <p:sldId id="297" r:id="rId13"/>
    <p:sldId id="296" r:id="rId14"/>
    <p:sldId id="308" r:id="rId15"/>
    <p:sldId id="268" r:id="rId16"/>
    <p:sldId id="257" r:id="rId17"/>
    <p:sldId id="260" r:id="rId18"/>
    <p:sldId id="310" r:id="rId19"/>
    <p:sldId id="317" r:id="rId20"/>
    <p:sldId id="303" r:id="rId21"/>
    <p:sldId id="262" r:id="rId22"/>
    <p:sldId id="318" r:id="rId23"/>
    <p:sldId id="319" r:id="rId24"/>
    <p:sldId id="320" r:id="rId25"/>
    <p:sldId id="264" r:id="rId26"/>
    <p:sldId id="265" r:id="rId27"/>
    <p:sldId id="269" r:id="rId28"/>
    <p:sldId id="270" r:id="rId29"/>
    <p:sldId id="311" r:id="rId30"/>
    <p:sldId id="312" r:id="rId31"/>
    <p:sldId id="321" r:id="rId32"/>
    <p:sldId id="271" r:id="rId33"/>
    <p:sldId id="272" r:id="rId34"/>
    <p:sldId id="273" r:id="rId35"/>
    <p:sldId id="28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313" r:id="rId44"/>
    <p:sldId id="282" r:id="rId45"/>
    <p:sldId id="267" r:id="rId46"/>
    <p:sldId id="314" r:id="rId47"/>
    <p:sldId id="325" r:id="rId48"/>
    <p:sldId id="283" r:id="rId49"/>
    <p:sldId id="286" r:id="rId50"/>
    <p:sldId id="309" r:id="rId51"/>
    <p:sldId id="315" r:id="rId52"/>
    <p:sldId id="323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oodreau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4630" autoAdjust="0"/>
  </p:normalViewPr>
  <p:slideViewPr>
    <p:cSldViewPr>
      <p:cViewPr varScale="1">
        <p:scale>
          <a:sx n="109" d="100"/>
          <a:sy n="109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708E-48FF-44CA-9CF2-2467D149C352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AB84-5284-47C5-8A13-8CC34E01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6EC-0C6A-4D05-BE58-580F52656D3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0FCE-0047-44FC-8D23-E553DEBC8B64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5CC8-752E-4CFD-9BB6-D73EFE766220}" type="datetime1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116-A1F2-4103-9746-F165067A8A56}" type="datetime1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7F03-862C-44D2-9449-9C50F9DD59D2}" type="datetime1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22C-74BB-4556-807B-9AF795507A76}" type="datetime1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F934-7803-493E-A054-63B8CF441627}" type="datetime1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9233-EF72-4F82-867D-151FE3BBD6A1}" type="datetime1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42B-6E16-4E52-96D7-969C8341CE33}" type="datetime1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668-F4D7-4AB8-BBDA-96F5FC35F209}" type="datetime1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F0B6-E67D-4D93-A7CB-C7F4F6AE344A}" type="datetime1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C07-9ABD-4738-8611-C6FA255C28D1}" type="datetime1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A34-7532-4588-805B-BCDF41B47E1F}" type="datetime1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44C-787B-41D7-8768-37C26D35C0BD}" type="datetime1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45738/help/library/ergm/help/node-att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atnet/ergm.userterms/blob/master/R/InitErgmTerm.users.R" TargetMode="External"/><Relationship Id="rId3" Type="http://schemas.openxmlformats.org/officeDocument/2006/relationships/hyperlink" Target="https://github.com/statnet/ergm.userterms/blob/master/src/changestats.users.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Extending ERGM Functionality within </a:t>
            </a:r>
            <a:r>
              <a:rPr lang="en-US" sz="3200" b="1" dirty="0" err="1"/>
              <a:t>statnet</a:t>
            </a:r>
            <a:r>
              <a:rPr lang="en-US" sz="3200" b="1" dirty="0"/>
              <a:t>: Building Custom User Terms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David R. Hunter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Steven M. </a:t>
            </a:r>
            <a:r>
              <a:rPr lang="en-US" sz="1800" b="1" dirty="0" err="1" smtClean="0">
                <a:solidFill>
                  <a:srgbClr val="FF0000"/>
                </a:solidFill>
              </a:rPr>
              <a:t>Goodreau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Statnet</a:t>
            </a:r>
            <a:r>
              <a:rPr lang="en-US" sz="1800" b="1" dirty="0" smtClean="0">
                <a:solidFill>
                  <a:srgbClr val="FF0000"/>
                </a:solidFill>
              </a:rPr>
              <a:t> Development Team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smtClean="0">
                <a:solidFill>
                  <a:schemeClr val="tx1"/>
                </a:solidFill>
              </a:rPr>
              <a:t>Sunbelt 2019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230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4152" y="5650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22307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0  0  1  0  1  1  2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4152" y="56504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1096863"/>
            <a:ext cx="6324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altkstar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asymmetric b1concurrent b1degree b1degree.edgecov b2degree.edgecov b1factor b1mindegree b2mindegree b1mindegree.edgecov b2mindegree.edgecov b1star b1starmix b1twostar b2concurrent b2degree b2factor b2star b2starmix b2twostar balance coincidence concurrent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cycle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cyclicalties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degcrossprod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degree density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dyadcov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edgecov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edges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gwb1degree gwb2degree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hamming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hammingmix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intransitive isolates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localtriangle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m2star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meandeg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mutual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nearsimmelian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outdegreepopularity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opentriad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receiver sender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smalldiff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sociality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threepath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transitive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transitiveties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triadcensus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triangle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tripercent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twopath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6148" y="304800"/>
            <a:ext cx="7671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Commonly used change statistics included in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85800" y="5924490"/>
            <a:ext cx="592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Most of which are documented at help(“</a:t>
            </a:r>
            <a:r>
              <a:rPr lang="en-US" sz="2000" b="1" dirty="0" err="1" smtClean="0">
                <a:latin typeface="Calibri" pitchFamily="34" charset="0"/>
              </a:rPr>
              <a:t>ergm</a:t>
            </a:r>
            <a:r>
              <a:rPr lang="en-US" sz="2000" b="1" dirty="0" smtClean="0">
                <a:latin typeface="Calibri" pitchFamily="34" charset="0"/>
              </a:rPr>
              <a:t>-terms”)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8027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9669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1524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structure of an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call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50" y="1671728"/>
            <a:ext cx="2286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makes a call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simulate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775" y="4150704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Toggles are accepted or rejected; lots more happens; results returned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1350" y="20610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855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0725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912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function (in R) associated with each statistic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912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81990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534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177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function (in R) </a:t>
            </a:r>
            <a:r>
              <a:rPr lang="en-US" sz="1600" dirty="0" smtClean="0"/>
              <a:t>prepares arguments and passes them to the C code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14800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75550" y="4186329"/>
            <a:ext cx="228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associated with each statistic for each proposed set of toggles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4950" y="4186329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calculates the change statistic for a set of proposed toggles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2979003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mynet~edges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degree(2))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2971800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5779625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_edges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2600" y="1295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3200" y="3962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Building your own terms in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requires: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2697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ergm.userterms</a:t>
            </a:r>
            <a:r>
              <a:rPr lang="en-US" sz="2400" b="1" dirty="0" smtClean="0">
                <a:solidFill>
                  <a:srgbClr val="800000"/>
                </a:solidFill>
              </a:rPr>
              <a:t> package</a:t>
            </a:r>
          </a:p>
          <a:p>
            <a:r>
              <a:rPr lang="en-US" sz="2400" b="1" dirty="0" smtClean="0"/>
              <a:t>The tools and knowledge needed to build R packages from source (</a:t>
            </a:r>
            <a:r>
              <a:rPr lang="en-US" sz="2400" b="1" dirty="0" err="1" smtClean="0"/>
              <a:t>RStudio</a:t>
            </a:r>
            <a:r>
              <a:rPr lang="en-US" sz="2400" b="1" dirty="0" smtClean="0"/>
              <a:t> makes this easy)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Writing an </a:t>
            </a:r>
            <a:r>
              <a:rPr lang="en-US" sz="2400" b="1" dirty="0" err="1" smtClean="0">
                <a:solidFill>
                  <a:srgbClr val="800000"/>
                </a:solidFill>
              </a:rPr>
              <a:t>InitErgmTerm.xxx</a:t>
            </a:r>
            <a:r>
              <a:rPr lang="en-US" sz="2400" b="1" dirty="0" smtClean="0">
                <a:solidFill>
                  <a:srgbClr val="800000"/>
                </a:solidFill>
              </a:rPr>
              <a:t> function (in R)</a:t>
            </a:r>
          </a:p>
          <a:p>
            <a:r>
              <a:rPr lang="en-US" sz="2400" b="1" dirty="0" smtClean="0"/>
              <a:t>Writing a </a:t>
            </a:r>
            <a:r>
              <a:rPr lang="en-US" sz="2400" b="1" dirty="0" err="1" smtClean="0"/>
              <a:t>d_xxx</a:t>
            </a:r>
            <a:r>
              <a:rPr lang="en-US" sz="2400" b="1" dirty="0" smtClean="0"/>
              <a:t> function (in C)</a:t>
            </a:r>
          </a:p>
          <a:p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482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Download 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</a:t>
            </a:r>
            <a:r>
              <a:rPr lang="en-US" sz="2400" b="1" dirty="0" smtClean="0">
                <a:solidFill>
                  <a:srgbClr val="800000"/>
                </a:solidFill>
              </a:rPr>
              <a:t> package (or use </a:t>
            </a:r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r>
              <a:rPr lang="en-US" sz="2400" b="1" dirty="0" smtClean="0">
                <a:solidFill>
                  <a:srgbClr val="800000"/>
                </a:solidFill>
              </a:rPr>
              <a:t> to look at it)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25875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Optionally: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3886199"/>
            <a:ext cx="6934200" cy="2793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371600"/>
            <a:ext cx="6934200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edges statistic: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416308"/>
            <a:ext cx="66287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InitErgmTerm.edges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...)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a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check.ErgmTerm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vartypes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defaultvalues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list(),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required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list(name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coef.names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dependence=FALSE,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maxval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network.dyadcount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FALSE),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conflicts.constraints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edges")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IS_OUTEDGE(TAIL(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46" y="10022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526" y="38978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absdiff</a:t>
            </a:r>
            <a:r>
              <a:rPr lang="en-US" sz="3200" b="1" dirty="0" smtClean="0"/>
              <a:t> statistic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27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?’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-terms’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Binary ergms call an R function of the form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Valued ergms call a separate R function called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InitWtErgmTerm.xxx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We will focus only the former today.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898570"/>
            <a:ext cx="8153400" cy="338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pow=1) (binary) (dyad-independent) (frequently-used) (directed) (undirected) (quantitative nodal attribute),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pow=1, form ="sum") (valued) (dyad-independent) (directed) (undirected) (quantitative nodal attribute)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Absolute difference: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argument specifies a quantitative attribute (see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Specifying Vertex Attributes and Levels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details). This term adds one network statistic to the model equaling the sum of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[j])^pow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all edges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in the network.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that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ergm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versions 3.9.4 and earlier used different arguments for this term. See the above section on versioning for invoking the old behavior.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0075" cy="50774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4" y="578078"/>
            <a:ext cx="17184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ergm-attr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19213"/>
            <a:ext cx="6434518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Quick review of ERGMs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change statistics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steps for writing one’s own statistic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R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C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Group exercise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76250" y="8477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" y="314325"/>
            <a:ext cx="1293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371599"/>
            <a:ext cx="8458200" cy="495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257800"/>
            <a:ext cx="304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7191" y="1656272"/>
            <a:ext cx="3647209" cy="180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18409"/>
            <a:ext cx="76962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1a. Code for backwards compatibility *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6400800"/>
            <a:ext cx="4800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* Not your problem when writing a new statistic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3276600"/>
            <a:ext cx="7367154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343400"/>
            <a:ext cx="617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Processing input (optional)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746277"/>
            <a:ext cx="7696200" cy="1121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26926"/>
            <a:ext cx="5791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503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415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3086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182915"/>
            <a:ext cx="67448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directed=	TRUE	</a:t>
            </a:r>
            <a:r>
              <a:rPr lang="en-US" sz="2000" b="1" dirty="0" smtClean="0">
                <a:cs typeface="Courier New" pitchFamily="49" charset="0"/>
              </a:rPr>
              <a:t>works for directed networks only</a:t>
            </a: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FALSE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undirected </a:t>
            </a:r>
            <a:r>
              <a:rPr lang="en-US" sz="2000" b="1" dirty="0">
                <a:cs typeface="Courier New" pitchFamily="49" charset="0"/>
              </a:rPr>
              <a:t>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NULL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either (default)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bipartite=	TRUE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bipartite 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FALSE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err="1" smtClean="0">
                <a:cs typeface="Courier New" pitchFamily="49" charset="0"/>
              </a:rPr>
              <a:t>unipartite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b="1" dirty="0">
                <a:cs typeface="Courier New" pitchFamily="49" charset="0"/>
              </a:rPr>
              <a:t>networks </a:t>
            </a:r>
            <a:r>
              <a:rPr lang="en-US" sz="2000" b="1" dirty="0" smtClean="0">
                <a:cs typeface="Courier New" pitchFamily="49" charset="0"/>
              </a:rPr>
              <a:t>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NULL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either (default)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54075" y="2983230"/>
            <a:ext cx="60840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(like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predictors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 (like the coefficients </a:t>
            </a:r>
          </a:p>
          <a:p>
            <a:pPr indent="457200" eaLnBrk="0" hangingPunct="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1309688"/>
            <a:ext cx="798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Probability of observing a network (set of relationships) </a:t>
            </a:r>
            <a:r>
              <a:rPr lang="en-US" i="1" dirty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on a given set of actors: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61102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Bahadur</a:t>
            </a:r>
            <a:r>
              <a:rPr lang="en-US" dirty="0">
                <a:latin typeface="Calibri" pitchFamily="34" charset="0"/>
              </a:rPr>
              <a:t> (1961), </a:t>
            </a:r>
            <a:r>
              <a:rPr lang="en-US" dirty="0" err="1">
                <a:latin typeface="Calibri" pitchFamily="34" charset="0"/>
              </a:rPr>
              <a:t>Besag</a:t>
            </a:r>
            <a:r>
              <a:rPr lang="en-US" dirty="0">
                <a:latin typeface="Calibri" pitchFamily="34" charset="0"/>
              </a:rPr>
              <a:t> (1974), Frank (1986); Wasserman and Pattison (1996)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304800"/>
            <a:ext cx="3756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basic expression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2286000" y="2047875"/>
            <a:ext cx="27432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00600"/>
            <a:ext cx="2895600" cy="838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81100"/>
            <a:ext cx="8515350" cy="4991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78078"/>
            <a:ext cx="21480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?(“node-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3008" y="4343400"/>
            <a:ext cx="6182591" cy="44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554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 Processing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Pulling values of arguments out from </a:t>
            </a:r>
            <a:r>
              <a:rPr lang="en-US" sz="2000" b="1" i="1" dirty="0" smtClean="0">
                <a:solidFill>
                  <a:schemeClr val="accent2"/>
                </a:solidFill>
              </a:rPr>
              <a:t>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Processing them in any way needed for passing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463" y="4724400"/>
            <a:ext cx="7559737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 function name (w/o the d_)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Coefficient name(s)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Inputs to pass to C function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Whether dyadic dependent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Empty network stat(s) (opt.)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No need to pass the network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 *</a:t>
            </a:r>
          </a:p>
          <a:p>
            <a:pPr>
              <a:tabLst>
                <a:tab pos="4572000" algn="l"/>
              </a:tabLst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1400" b="1" dirty="0" smtClean="0">
                <a:solidFill>
                  <a:schemeClr val="accent1"/>
                </a:solidFill>
              </a:rPr>
              <a:t>*stay tuned for cool updates (see next-to-last slide for preview)</a:t>
            </a:r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4411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</a:p>
          <a:p>
            <a:pPr indent="457200">
              <a:tabLst>
                <a:tab pos="1422400" algn="l"/>
              </a:tabLst>
            </a:pP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475" y="1066800"/>
            <a:ext cx="495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The statement about the probability of a network: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304800"/>
            <a:ext cx="370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</a:t>
            </a:r>
            <a:r>
              <a:rPr lang="en-US" sz="2800" b="1" dirty="0" err="1" smtClean="0">
                <a:latin typeface="Calibri" pitchFamily="34" charset="0"/>
              </a:rPr>
              <a:t>logit</a:t>
            </a:r>
            <a:r>
              <a:rPr lang="en-US" sz="2800" b="1" dirty="0" smtClean="0">
                <a:latin typeface="Calibri" pitchFamily="34" charset="0"/>
              </a:rPr>
              <a:t> formulation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33375" y="2971800"/>
            <a:ext cx="868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Is equivalent to the statement about the conditional probability of any tie in the </a:t>
            </a:r>
            <a:r>
              <a:rPr lang="en-US" dirty="0" smtClean="0">
                <a:latin typeface="Calibri" pitchFamily="34" charset="0"/>
              </a:rPr>
              <a:t>network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95400" y="4296152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value of the tie from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to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j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y,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excluding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+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1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-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ahoma" pitchFamily="34" charset="0"/>
              </a:rPr>
              <a:t>0</a:t>
            </a: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 smtClean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1219200" y="1676400"/>
            <a:ext cx="2667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0791" y="582355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also referred to as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29" y="5802868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quantity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2818" y="5835132"/>
            <a:ext cx="2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change statistics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,j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goodreau\Desktop\dispEq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43" y="5842920"/>
            <a:ext cx="1519175" cy="3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5" y="3526558"/>
            <a:ext cx="3733800" cy="58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2517775"/>
            <a:ext cx="1066800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33600"/>
            <a:ext cx="2474259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810" y="5867401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Declare all variables you use (easiest to do at the end)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We’ve created two extra variable types available: Vertex and 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Don’t change a thing! </a:t>
            </a:r>
            <a:r>
              <a:rPr lang="en-US" sz="1400" b="1" dirty="0" smtClean="0">
                <a:solidFill>
                  <a:schemeClr val="accent1"/>
                </a:solidFill>
              </a:rPr>
              <a:t>(but stay tuned for optional simplifications coming soon)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the tail and head of the toggle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other parameters passed, by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forget: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75808"/>
            <a:ext cx="7543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</a:p>
          <a:p>
            <a:pPr>
              <a:tabLst>
                <a:tab pos="4572000" algn="l"/>
              </a:tabLst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macros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67800"/>
            <a:ext cx="8229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16238" algn="l"/>
              </a:tabLst>
            </a:pPr>
            <a:r>
              <a:rPr lang="en-US" b="1" dirty="0" smtClean="0"/>
              <a:t>Found in </a:t>
            </a:r>
            <a:r>
              <a:rPr lang="en-US" b="1" dirty="0" err="1" smtClean="0"/>
              <a:t>ergm</a:t>
            </a:r>
            <a:r>
              <a:rPr lang="en-US" b="1" dirty="0" smtClean="0"/>
              <a:t>/</a:t>
            </a:r>
            <a:r>
              <a:rPr lang="en-US" b="1" dirty="0" err="1" smtClean="0"/>
              <a:t>inst</a:t>
            </a:r>
            <a:r>
              <a:rPr lang="en-US" b="1" dirty="0" smtClean="0"/>
              <a:t>/include/</a:t>
            </a:r>
            <a:r>
              <a:rPr lang="en-US" b="1" dirty="0" err="1" smtClean="0"/>
              <a:t>ergm_changestat.h</a:t>
            </a:r>
            <a:r>
              <a:rPr lang="en-US" b="1" dirty="0" smtClean="0"/>
              <a:t> in the source code</a:t>
            </a:r>
          </a:p>
          <a:p>
            <a:pPr>
              <a:tabLst>
                <a:tab pos="2916238" algn="l"/>
              </a:tabLst>
            </a:pPr>
            <a:r>
              <a:rPr lang="en-US" b="1" dirty="0" smtClean="0"/>
              <a:t>    [NB:  It’s a good idea to obtain the source code for the </a:t>
            </a:r>
            <a:r>
              <a:rPr lang="en-US" b="1" dirty="0" err="1" smtClean="0"/>
              <a:t>ergm</a:t>
            </a:r>
            <a:r>
              <a:rPr lang="en-US" b="1" dirty="0" smtClean="0"/>
              <a:t> package!]</a:t>
            </a:r>
          </a:p>
          <a:p>
            <a:pPr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TAIL(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of tail node in 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HEAD(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</a:t>
            </a:r>
            <a:r>
              <a:rPr lang="en-US" sz="1600" b="1" dirty="0"/>
              <a:t>of </a:t>
            </a:r>
            <a:r>
              <a:rPr lang="en-US" sz="1600" b="1" dirty="0" smtClean="0"/>
              <a:t>head </a:t>
            </a:r>
            <a:r>
              <a:rPr lang="en-US" sz="1600" b="1" dirty="0"/>
              <a:t>node in </a:t>
            </a:r>
            <a:r>
              <a:rPr lang="en-US" sz="1600" b="1" dirty="0" smtClean="0"/>
              <a:t>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IS_OUTEDGE(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 		1/0 for whether edge a-&gt;b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IS_INEDGE(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a&lt;-b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IS_UNDIRECTED_EDGE(</a:t>
            </a:r>
            <a:r>
              <a:rPr lang="en-US" sz="1600" b="1" dirty="0" err="1" smtClean="0"/>
              <a:t>a,b</a:t>
            </a:r>
            <a:r>
              <a:rPr lang="en-US" sz="1600" b="1" dirty="0"/>
              <a:t>) </a:t>
            </a:r>
            <a:r>
              <a:rPr lang="en-US" sz="1600" b="1" dirty="0" smtClean="0"/>
              <a:t>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a--b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>
                <a:cs typeface="Courier New" pitchFamily="49" charset="0"/>
              </a:rPr>
              <a:t>INPUT_ATTRIB</a:t>
            </a:r>
            <a:r>
              <a:rPr lang="en-US" sz="1600" b="1" dirty="0" smtClean="0">
                <a:cs typeface="Courier New" pitchFamily="49" charset="0"/>
              </a:rPr>
              <a:t>		</a:t>
            </a:r>
            <a:r>
              <a:rPr lang="en-US" sz="1600" b="1" dirty="0" smtClean="0">
                <a:cs typeface="Courier New" pitchFamily="49" charset="0"/>
              </a:rPr>
              <a:t>inputs passed from R</a:t>
            </a:r>
            <a:r>
              <a:rPr lang="en-US" sz="1600" b="1" dirty="0" smtClean="0">
                <a:cs typeface="Courier New" pitchFamily="49" charset="0"/>
              </a:rPr>
              <a:t>	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INPUT_PARAM  	</a:t>
            </a:r>
            <a:r>
              <a:rPr lang="en-US" sz="1600" b="1" dirty="0" smtClean="0"/>
              <a:t>	inputs </a:t>
            </a:r>
            <a:r>
              <a:rPr lang="en-US" sz="1600" b="1" dirty="0"/>
              <a:t>passed from </a:t>
            </a:r>
            <a:r>
              <a:rPr lang="en-US" sz="1600" b="1" dirty="0" smtClean="0"/>
              <a:t>R (same as INPUT_PARAM)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N_INPUT_PARAMS 	</a:t>
            </a:r>
            <a:r>
              <a:rPr lang="en-US" sz="1600" b="1" dirty="0" smtClean="0"/>
              <a:t>	number </a:t>
            </a:r>
            <a:r>
              <a:rPr lang="en-US" sz="1600" b="1" dirty="0"/>
              <a:t>of inputs passed from R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OUT_DEG[a]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outdegree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indegree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N_EDGES </a:t>
            </a:r>
            <a:r>
              <a:rPr lang="en-US" sz="1600" b="1" dirty="0" smtClean="0"/>
              <a:t>		total </a:t>
            </a:r>
            <a:r>
              <a:rPr lang="en-US" sz="1600" b="1" dirty="0"/>
              <a:t># of edges in the network </a:t>
            </a:r>
            <a:r>
              <a:rPr lang="en-US" sz="1600" b="1" dirty="0" smtClean="0"/>
              <a:t>currently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N_NODES 		total # </a:t>
            </a:r>
            <a:r>
              <a:rPr lang="en-US" sz="1600" b="1" dirty="0"/>
              <a:t>of nodes in the </a:t>
            </a:r>
            <a:r>
              <a:rPr lang="en-US" sz="1600" b="1" dirty="0" smtClean="0"/>
              <a:t>network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N_DYADS 		total </a:t>
            </a:r>
            <a:r>
              <a:rPr lang="en-US" sz="1600" b="1" dirty="0"/>
              <a:t># of </a:t>
            </a:r>
            <a:r>
              <a:rPr lang="en-US" sz="1600" b="1" dirty="0" smtClean="0"/>
              <a:t>dyads </a:t>
            </a:r>
            <a:r>
              <a:rPr lang="en-US" sz="1600" b="1" dirty="0"/>
              <a:t>in the </a:t>
            </a:r>
            <a:r>
              <a:rPr lang="en-US" sz="1600" b="1" dirty="0" smtClean="0"/>
              <a:t>network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DIRECTED 		1 </a:t>
            </a:r>
            <a:r>
              <a:rPr lang="en-US" sz="1600" b="1" dirty="0"/>
              <a:t>if network is </a:t>
            </a:r>
            <a:r>
              <a:rPr lang="en-US" sz="1600" b="1" dirty="0" smtClean="0"/>
              <a:t>directed</a:t>
            </a:r>
            <a:r>
              <a:rPr lang="en-US" sz="1600" b="1" dirty="0"/>
              <a:t>, </a:t>
            </a:r>
            <a:r>
              <a:rPr lang="en-US" sz="1600" b="1" dirty="0" smtClean="0"/>
              <a:t>0 </a:t>
            </a:r>
            <a:r>
              <a:rPr lang="en-US" sz="1600" b="1" dirty="0"/>
              <a:t>if directed </a:t>
            </a:r>
            <a:r>
              <a:rPr lang="en-US" sz="1600" b="1" dirty="0" smtClean="0"/>
              <a:t>STEP_THROUGH_OUTEDGES(</a:t>
            </a:r>
            <a:r>
              <a:rPr lang="en-US" sz="1600" b="1" dirty="0" err="1" smtClean="0"/>
              <a:t>a,e,v</a:t>
            </a:r>
            <a:r>
              <a:rPr lang="en-US" sz="1600" b="1" dirty="0" smtClean="0"/>
              <a:t>)	sets up loop to go through all of node a’s </a:t>
            </a:r>
            <a:r>
              <a:rPr lang="en-US" sz="1600" b="1" dirty="0" err="1" smtClean="0"/>
              <a:t>outedges</a:t>
            </a:r>
            <a:r>
              <a:rPr lang="en-US" sz="1600" b="1" dirty="0" smtClean="0"/>
              <a:t>, 		indexed by v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Network storage in </a:t>
            </a:r>
            <a:r>
              <a:rPr lang="en-US" sz="2800" b="1" dirty="0" err="1" smtClean="0"/>
              <a:t>ergm</a:t>
            </a:r>
            <a:endParaRPr lang="en-US" sz="2800" b="1" dirty="0"/>
          </a:p>
        </p:txBody>
      </p:sp>
      <p:pic>
        <p:nvPicPr>
          <p:cNvPr id="5" name="Picture 2" descr="C:\active\talks\sunbelt 2012\ERGM User Terms\from the paper\twon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98" y="1356479"/>
            <a:ext cx="3124201" cy="6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599" y="2423279"/>
            <a:ext cx="4189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epresents  both:	an </a:t>
            </a:r>
            <a:r>
              <a:rPr lang="en-US" dirty="0" err="1" smtClean="0"/>
              <a:t>outedge</a:t>
            </a:r>
            <a:r>
              <a:rPr lang="en-US" dirty="0" smtClean="0"/>
              <a:t> from 3 to 5</a:t>
            </a:r>
          </a:p>
          <a:p>
            <a:r>
              <a:rPr lang="en-US" dirty="0" smtClean="0"/>
              <a:t>		an </a:t>
            </a:r>
            <a:r>
              <a:rPr lang="en-US" dirty="0" err="1" smtClean="0"/>
              <a:t>inedge</a:t>
            </a:r>
            <a:r>
              <a:rPr lang="en-US" dirty="0" smtClean="0"/>
              <a:t> 5 to 3</a:t>
            </a:r>
          </a:p>
          <a:p>
            <a:endParaRPr lang="en-US" dirty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IS_OUTEDGE(3,5) 	1 </a:t>
            </a:r>
            <a:r>
              <a:rPr lang="en-US" dirty="0" smtClean="0">
                <a:latin typeface="+mj-lt"/>
                <a:cs typeface="Courier New" pitchFamily="49" charset="0"/>
              </a:rPr>
              <a:t>(true)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cs typeface="Courier New" pitchFamily="49" charset="0"/>
              </a:rPr>
              <a:t>(true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dirty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IS_INEDGE(3,5)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802868"/>
            <a:ext cx="500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Undirected network	</a:t>
            </a:r>
            <a:r>
              <a:rPr lang="en-US" dirty="0" smtClean="0"/>
              <a:t>stored as directed</a:t>
            </a:r>
          </a:p>
          <a:p>
            <a:r>
              <a:rPr lang="en-US" dirty="0" smtClean="0"/>
              <a:t>			tail node &lt; head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644" y="3983182"/>
            <a:ext cx="6986155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Calculate change statistic(s) for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 err="1" smtClean="0">
                <a:solidFill>
                  <a:schemeClr val="accent2"/>
                </a:solidFill>
              </a:rPr>
              <a:t>,j</a:t>
            </a:r>
            <a:r>
              <a:rPr lang="en-US" sz="2000" b="1" dirty="0" smtClean="0">
                <a:solidFill>
                  <a:schemeClr val="accent2"/>
                </a:solidFill>
              </a:rPr>
              <a:t> (often with conditionals)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Common practice: flip sign(s) for dissolution toggle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Code up a term that that</a:t>
            </a:r>
          </a:p>
          <a:p>
            <a:endParaRPr lang="en-US" sz="2400" b="1" dirty="0" smtClean="0"/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Works on undirected, non-bipartite networks only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/>
              <a:t>Refers to this statistic:  “The number of nodes in the network of at least degree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”</a:t>
            </a:r>
            <a:r>
              <a:rPr lang="en-US" sz="2400" b="1" i="1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Only needs to handle one value of </a:t>
            </a:r>
            <a:r>
              <a:rPr lang="en-US" sz="2400" b="1" i="1" dirty="0" smtClean="0">
                <a:solidFill>
                  <a:schemeClr val="accent1"/>
                </a:solidFill>
              </a:rPr>
              <a:t>x</a:t>
            </a:r>
            <a:r>
              <a:rPr lang="en-US" sz="2400" b="1" dirty="0" smtClean="0">
                <a:solidFill>
                  <a:schemeClr val="accent1"/>
                </a:solidFill>
              </a:rPr>
              <a:t> (i.e</a:t>
            </a:r>
            <a:r>
              <a:rPr lang="en-US" sz="2400" b="1" dirty="0">
                <a:solidFill>
                  <a:schemeClr val="accent1"/>
                </a:solidFill>
              </a:rPr>
              <a:t>., only produces one change statistic), </a:t>
            </a:r>
            <a:r>
              <a:rPr lang="en-US" sz="2400" b="1" dirty="0" smtClean="0">
                <a:solidFill>
                  <a:schemeClr val="accent1"/>
                </a:solidFill>
              </a:rPr>
              <a:t>not a whole vector</a:t>
            </a:r>
          </a:p>
          <a:p>
            <a:pPr marL="457200" indent="-457200">
              <a:buFontTx/>
              <a:buChar char="-"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Notes</a:t>
            </a:r>
          </a:p>
          <a:p>
            <a:endParaRPr lang="en-US" sz="24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Work together, but ask us for help if needed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If you’re stuck you can also look at the </a:t>
            </a:r>
            <a:r>
              <a:rPr lang="en-US" sz="2000" b="1" dirty="0" err="1" smtClean="0"/>
              <a:t>mindegree</a:t>
            </a:r>
            <a:r>
              <a:rPr lang="en-US" sz="2000" b="1" dirty="0" smtClean="0"/>
              <a:t> term included within </a:t>
            </a:r>
            <a:r>
              <a:rPr lang="en-US" sz="2000" b="1" dirty="0" err="1" smtClean="0"/>
              <a:t>ergm.userterms</a:t>
            </a:r>
            <a:endParaRPr lang="en-US" sz="20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Note that that term is more complex though: It takes an optional attribute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Note also that the version in the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package from CRAN does not use the latest attribute-based API – that can be found at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github.com/statnet/ergm.userterms/blob/master/R/InitErgmTerm.users.R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https://github.com/statnet/ergm.userterms/blob/master/src/changestats.users.c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811482"/>
            <a:ext cx="8305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4077"/>
            <a:ext cx="83058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Given a network and a model (i.e. a set of g(y) statistics proposed to be of interest), one typically wants to </a:t>
            </a:r>
            <a:r>
              <a:rPr lang="en-US" dirty="0" smtClean="0">
                <a:latin typeface="Calibri" pitchFamily="34" charset="0"/>
              </a:rPr>
              <a:t>find maximum </a:t>
            </a:r>
            <a:r>
              <a:rPr lang="en-US" dirty="0">
                <a:latin typeface="Calibri" pitchFamily="34" charset="0"/>
              </a:rPr>
              <a:t>likelihood estimates of the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Calibri" pitchFamily="34" charset="0"/>
              </a:rPr>
              <a:t> coefficients for that model.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lvl="1" eaLnBrk="0" hangingPunct="0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The normalizing constant </a:t>
            </a:r>
            <a:r>
              <a:rPr lang="en-US" i="1" dirty="0">
                <a:latin typeface="Calibri" pitchFamily="34" charset="0"/>
              </a:rPr>
              <a:t>k(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makes this impossible to do directly.</a:t>
            </a:r>
          </a:p>
          <a:p>
            <a:pPr lvl="1" eaLnBrk="0" hangingPunct="0"/>
            <a:r>
              <a:rPr lang="en-US" dirty="0">
                <a:latin typeface="Calibri" pitchFamily="34" charset="0"/>
              </a:rPr>
              <a:t>- Main solution: Markov Chain Monte Carlo (Geyer and Thompson 1992, </a:t>
            </a:r>
            <a:r>
              <a:rPr lang="en-US" dirty="0" smtClean="0">
                <a:latin typeface="Calibri" pitchFamily="34" charset="0"/>
              </a:rPr>
              <a:t>   	Crouch </a:t>
            </a:r>
            <a:r>
              <a:rPr lang="en-US" dirty="0">
                <a:latin typeface="Calibri" pitchFamily="34" charset="0"/>
              </a:rPr>
              <a:t>et al. 1998)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The MCMC algorithm repeatedly:</a:t>
            </a:r>
          </a:p>
          <a:p>
            <a:pPr eaLnBrk="0" hangingPunct="0"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- selects an actor pair (or pairs)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calculates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MCMC change statistics</a:t>
            </a:r>
            <a:r>
              <a:rPr lang="en-US" dirty="0" smtClean="0">
                <a:latin typeface="Calibri" pitchFamily="34" charset="0"/>
              </a:rPr>
              <a:t> =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network with those tie values toggled  –</a:t>
            </a:r>
          </a:p>
          <a:p>
            <a:pPr eaLnBrk="0" hangingPunct="0"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current network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uses an algorithm to decide whether or not to actually make those 			toggles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If one is only considering one actor pair, the MCMC change statistics must equal either                or  </a:t>
            </a:r>
            <a:r>
              <a:rPr lang="en-US" dirty="0">
                <a:latin typeface="Calibri" pitchFamily="34" charset="0"/>
              </a:rPr>
              <a:t>–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304800"/>
            <a:ext cx="5497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ERGMs and MCMC change statistics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36" y="5993064"/>
            <a:ext cx="68179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78" y="6006432"/>
            <a:ext cx="681790" cy="304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103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Put it all together: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16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Put the R </a:t>
            </a:r>
            <a:r>
              <a:rPr lang="en-US" sz="2000" b="1" dirty="0">
                <a:solidFill>
                  <a:schemeClr val="accent1"/>
                </a:solidFill>
              </a:rPr>
              <a:t>code in its own file named *.R in the R directory of your </a:t>
            </a:r>
            <a:r>
              <a:rPr lang="en-US" sz="2000" b="1" dirty="0" err="1">
                <a:solidFill>
                  <a:schemeClr val="accent1"/>
                </a:solidFill>
              </a:rPr>
              <a:t>ergm.userterms</a:t>
            </a:r>
            <a:r>
              <a:rPr lang="en-US" sz="2000" b="1" dirty="0">
                <a:solidFill>
                  <a:schemeClr val="accent1"/>
                </a:solidFill>
              </a:rPr>
              <a:t> source </a:t>
            </a:r>
            <a:r>
              <a:rPr lang="en-US" sz="2000" b="1" dirty="0" smtClean="0">
                <a:solidFill>
                  <a:schemeClr val="accent1"/>
                </a:solidFill>
              </a:rPr>
              <a:t>code, or at </a:t>
            </a:r>
            <a:r>
              <a:rPr lang="en-US" sz="2000" b="1" dirty="0">
                <a:solidFill>
                  <a:schemeClr val="accent1"/>
                </a:solidFill>
              </a:rPr>
              <a:t>the end of the file “</a:t>
            </a:r>
            <a:r>
              <a:rPr lang="en-US" sz="2000" b="1" dirty="0" err="1">
                <a:solidFill>
                  <a:schemeClr val="accent1"/>
                </a:solidFill>
              </a:rPr>
              <a:t>InitErgmTerm.users.R</a:t>
            </a:r>
            <a:r>
              <a:rPr lang="en-US" sz="2000" b="1" dirty="0">
                <a:solidFill>
                  <a:schemeClr val="accent1"/>
                </a:solidFill>
              </a:rPr>
              <a:t>” </a:t>
            </a:r>
            <a:r>
              <a:rPr lang="en-US" sz="2000" b="1" dirty="0" smtClean="0">
                <a:solidFill>
                  <a:schemeClr val="accent1"/>
                </a:solidFill>
              </a:rPr>
              <a:t>in that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Put the C code at the end of the file “</a:t>
            </a:r>
            <a:r>
              <a:rPr lang="en-US" sz="2000" b="1" dirty="0" err="1" smtClean="0"/>
              <a:t>changestats.users.c</a:t>
            </a:r>
            <a:r>
              <a:rPr lang="en-US" sz="2000" b="1" dirty="0" smtClean="0"/>
              <a:t>” in the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 directory of your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source code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</a:rPr>
              <a:t>Rstudio</a:t>
            </a:r>
            <a:r>
              <a:rPr lang="en-US" sz="2000" b="1" dirty="0" smtClean="0">
                <a:solidFill>
                  <a:schemeClr val="accent1"/>
                </a:solidFill>
              </a:rPr>
              <a:t>, select Build &gt; Build and Reload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your new term!!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Tweak the term</a:t>
            </a:r>
          </a:p>
          <a:p>
            <a:pPr lvl="1"/>
            <a:r>
              <a:rPr lang="en-US" sz="2000" b="1" dirty="0" smtClean="0"/>
              <a:t>Add an attribute (either for the ego or the alters)</a:t>
            </a:r>
          </a:p>
          <a:p>
            <a:pPr lvl="1"/>
            <a:r>
              <a:rPr lang="en-US" sz="2000" b="1" dirty="0" smtClean="0"/>
              <a:t>Have it take a vector of </a:t>
            </a:r>
            <a:r>
              <a:rPr lang="en-US" sz="2000" b="1" dirty="0" err="1" smtClean="0"/>
              <a:t>mindegrees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Something else creative and new</a:t>
            </a:r>
          </a:p>
          <a:p>
            <a:pPr lvl="1"/>
            <a:endParaRPr lang="en-US" sz="20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Code up something else altogether! 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Show off the code to the crowd with a cool example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Bonus tasks</a:t>
            </a:r>
          </a:p>
        </p:txBody>
      </p:sp>
    </p:spTree>
    <p:extLst>
      <p:ext uri="{BB962C8B-B14F-4D97-AF65-F5344CB8AC3E}">
        <p14:creationId xmlns:p14="http://schemas.microsoft.com/office/powerpoint/2010/main" val="2669200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18" y="2286000"/>
            <a:ext cx="3802382" cy="3567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ZERO_ALL_CHANGESTATS(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FOR_EACH_TOGGLE(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Code to calculate change stat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TOGGLE_IF_MORE_TO_COME(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UNDO_PREVIOUS_TOGGLES(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81381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Looking forward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We regularly release new functionality to streamline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E.g., roll-out of new macros: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276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2819400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EXEC_THROUGH_TOGGLES({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 to calculate change stat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428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36" y="381000"/>
            <a:ext cx="7299963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Sharing new change stats with the world</a:t>
            </a:r>
            <a:endParaRPr lang="en-US" sz="2800" b="1" dirty="0"/>
          </a:p>
          <a:p>
            <a:endParaRPr lang="en-US" sz="2800" b="1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Learn basic </a:t>
            </a:r>
            <a:r>
              <a:rPr lang="en-US" sz="2400" b="1" dirty="0" err="1" smtClean="0">
                <a:solidFill>
                  <a:schemeClr val="accent1"/>
                </a:solidFill>
              </a:rPr>
              <a:t>GitHub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Fork </a:t>
            </a:r>
            <a:r>
              <a:rPr lang="en-US" sz="2400" b="1" dirty="0"/>
              <a:t>the </a:t>
            </a:r>
            <a:r>
              <a:rPr lang="en-US" sz="2400" b="1" dirty="0" err="1"/>
              <a:t>ergm.terms.contrib</a:t>
            </a:r>
            <a:r>
              <a:rPr lang="en-US" sz="2400" b="1" dirty="0"/>
              <a:t> repository (not </a:t>
            </a:r>
            <a:r>
              <a:rPr lang="en-US" sz="2400" b="1" dirty="0" err="1"/>
              <a:t>ergm.userterms</a:t>
            </a:r>
            <a:r>
              <a:rPr lang="en-US" sz="2400" b="1" dirty="0"/>
              <a:t>) from the </a:t>
            </a:r>
            <a:r>
              <a:rPr lang="en-US" sz="2400" b="1" dirty="0" err="1"/>
              <a:t>statnet</a:t>
            </a:r>
            <a:r>
              <a:rPr lang="en-US" sz="2400" b="1" dirty="0"/>
              <a:t> organization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Write your </a:t>
            </a:r>
            <a:r>
              <a:rPr lang="en-US" sz="2400" b="1" dirty="0">
                <a:solidFill>
                  <a:schemeClr val="accent1"/>
                </a:solidFill>
              </a:rPr>
              <a:t>R and C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Debug it thoroughly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Have others test it for you as well if possible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Document it well (see existing terms for guidance)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Submit a pull request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Advertise it on the </a:t>
            </a:r>
            <a:r>
              <a:rPr lang="en-US" sz="2400" b="1" dirty="0" err="1" smtClean="0"/>
              <a:t>statnet</a:t>
            </a:r>
            <a:r>
              <a:rPr lang="en-US" sz="2400" b="1" dirty="0" smtClean="0"/>
              <a:t> listserv once the pull request is accepted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8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65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12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84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79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408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6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3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52279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95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70300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4027</Words>
  <Application>Microsoft Macintosh PowerPoint</Application>
  <PresentationFormat>On-screen Show (4:3)</PresentationFormat>
  <Paragraphs>819</Paragraphs>
  <Slides>53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Extending ERGM Functionality within statnet: Building Custom User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an ergm call</vt:lpstr>
      <vt:lpstr>Building your own terms in ergm requires: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Goodreau</dc:creator>
  <cp:lastModifiedBy>David Hunter</cp:lastModifiedBy>
  <cp:revision>532</cp:revision>
  <dcterms:created xsi:type="dcterms:W3CDTF">2012-03-08T16:22:32Z</dcterms:created>
  <dcterms:modified xsi:type="dcterms:W3CDTF">2019-06-16T10:20:24Z</dcterms:modified>
</cp:coreProperties>
</file>