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304" r:id="rId4"/>
    <p:sldId id="305" r:id="rId5"/>
    <p:sldId id="306" r:id="rId6"/>
    <p:sldId id="307" r:id="rId7"/>
    <p:sldId id="295" r:id="rId8"/>
    <p:sldId id="302" r:id="rId9"/>
    <p:sldId id="301" r:id="rId10"/>
    <p:sldId id="299" r:id="rId11"/>
    <p:sldId id="298" r:id="rId12"/>
    <p:sldId id="297" r:id="rId13"/>
    <p:sldId id="296" r:id="rId14"/>
    <p:sldId id="308" r:id="rId15"/>
    <p:sldId id="268" r:id="rId16"/>
    <p:sldId id="257" r:id="rId17"/>
    <p:sldId id="260" r:id="rId18"/>
    <p:sldId id="310" r:id="rId19"/>
    <p:sldId id="317" r:id="rId20"/>
    <p:sldId id="303" r:id="rId21"/>
    <p:sldId id="262" r:id="rId22"/>
    <p:sldId id="318" r:id="rId23"/>
    <p:sldId id="319" r:id="rId24"/>
    <p:sldId id="320" r:id="rId25"/>
    <p:sldId id="264" r:id="rId26"/>
    <p:sldId id="265" r:id="rId27"/>
    <p:sldId id="269" r:id="rId28"/>
    <p:sldId id="270" r:id="rId29"/>
    <p:sldId id="311" r:id="rId30"/>
    <p:sldId id="312" r:id="rId31"/>
    <p:sldId id="321" r:id="rId32"/>
    <p:sldId id="271" r:id="rId33"/>
    <p:sldId id="272" r:id="rId34"/>
    <p:sldId id="273" r:id="rId35"/>
    <p:sldId id="2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313" r:id="rId44"/>
    <p:sldId id="282" r:id="rId45"/>
    <p:sldId id="267" r:id="rId46"/>
    <p:sldId id="314" r:id="rId47"/>
    <p:sldId id="325" r:id="rId48"/>
    <p:sldId id="283" r:id="rId49"/>
    <p:sldId id="286" r:id="rId50"/>
    <p:sldId id="309" r:id="rId51"/>
    <p:sldId id="315" r:id="rId52"/>
    <p:sldId id="323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30" autoAdjust="0"/>
  </p:normalViewPr>
  <p:slideViewPr>
    <p:cSldViewPr>
      <p:cViewPr varScale="1">
        <p:scale>
          <a:sx n="74" d="100"/>
          <a:sy n="74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5CC8-752E-4CFD-9BB6-D73EFE766220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116-A1F2-4103-9746-F165067A8A56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F03-862C-44D2-9449-9C50F9DD59D2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22C-74BB-4556-807B-9AF795507A76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F934-7803-493E-A054-63B8CF441627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9233-EF72-4F82-867D-151FE3BBD6A1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42B-6E16-4E52-96D7-969C8341CE33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668-F4D7-4AB8-BBDA-96F5FC35F209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F0B6-E67D-4D93-A7CB-C7F4F6AE344A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C07-9ABD-4738-8611-C6FA255C28D1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A34-7532-4588-805B-BCDF41B47E1F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44C-787B-41D7-8768-37C26D35C0BD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5738/help/library/ergm/help/node-att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net/ergm.userterms/blob/master/src/changestats.users.c" TargetMode="External"/><Relationship Id="rId2" Type="http://schemas.openxmlformats.org/officeDocument/2006/relationships/hyperlink" Target="https://github.com/statnet/ergm.userterms/blob/master/R/InitErgmTerm.users.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 (</a:t>
            </a:r>
            <a:r>
              <a:rPr lang="en-US" sz="2400" b="1" dirty="0" err="1" smtClean="0"/>
              <a:t>RStudio</a:t>
            </a:r>
            <a:r>
              <a:rPr lang="en-US" sz="2400" b="1" dirty="0" smtClean="0"/>
              <a:t> makes this easy)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it)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898570"/>
            <a:ext cx="8153400" cy="338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391400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19213"/>
            <a:ext cx="643451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Quick review of ERGMs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change statistics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steps for writing one’s own statistic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R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C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Group exercise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76250" y="8477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314325"/>
            <a:ext cx="1293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356655"/>
            <a:ext cx="4800600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1600" b="1" dirty="0" smtClean="0">
                <a:solidFill>
                  <a:schemeClr val="accent1"/>
                </a:solidFill>
              </a:rPr>
              <a:t>* Not your problem when writing a new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15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2895600" cy="83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name(s)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stat(s)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next-to-last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0791" y="582355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818" y="5835132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change statistics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43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8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 </a:t>
            </a:r>
            <a:r>
              <a:rPr lang="en-US" sz="1400" b="1" dirty="0" smtClean="0">
                <a:solidFill>
                  <a:schemeClr val="accent1"/>
                </a:solidFill>
              </a:rPr>
              <a:t>(but stay tuned for optional simplifications coming soon)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ergm</a:t>
            </a:r>
            <a:r>
              <a:rPr lang="en-US" b="1" dirty="0" smtClean="0"/>
              <a:t>/</a:t>
            </a:r>
            <a:r>
              <a:rPr lang="en-US" b="1" dirty="0" err="1" smtClean="0"/>
              <a:t>inst</a:t>
            </a:r>
            <a:r>
              <a:rPr lang="en-US" b="1" dirty="0" smtClean="0"/>
              <a:t>/include/</a:t>
            </a:r>
            <a:r>
              <a:rPr lang="en-US" b="1" dirty="0" err="1" smtClean="0"/>
              <a:t>ergm_changestat.h</a:t>
            </a:r>
            <a:r>
              <a:rPr lang="en-US" b="1" dirty="0" smtClean="0"/>
              <a:t> in the source code</a:t>
            </a:r>
          </a:p>
          <a:p>
            <a:pPr>
              <a:tabLst>
                <a:tab pos="2916238" algn="l"/>
              </a:tabLst>
            </a:pPr>
            <a:r>
              <a:rPr lang="en-US" b="1" dirty="0" smtClean="0"/>
              <a:t> 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INPUT_PARAM  		inputs passed from R 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>
                <a:cs typeface="Courier New" pitchFamily="49" charset="0"/>
              </a:rPr>
              <a:t>INPUT_ATTRIB		inputs passed from R	</a:t>
            </a:r>
            <a:r>
              <a:rPr lang="en-US" sz="1600" b="1" dirty="0"/>
              <a:t>(same as INPUT_PARAM</a:t>
            </a:r>
            <a:r>
              <a:rPr lang="en-US" sz="1600" b="1" dirty="0" smtClean="0"/>
              <a:t>)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N_INPUT_PARAMS </a:t>
            </a:r>
            <a:r>
              <a:rPr lang="en-US" sz="1600" b="1" dirty="0"/>
              <a:t>	</a:t>
            </a:r>
            <a:r>
              <a:rPr lang="en-US" sz="1600" b="1" dirty="0" smtClean="0"/>
              <a:t>	number </a:t>
            </a:r>
            <a:r>
              <a:rPr lang="en-US" sz="1600" b="1" dirty="0"/>
              <a:t>of inputs passed from R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	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 dirty="0"/>
              <a:t>, </a:t>
            </a:r>
            <a:r>
              <a:rPr lang="en-US" sz="1600" b="1" dirty="0" smtClean="0"/>
              <a:t>0 </a:t>
            </a:r>
            <a:r>
              <a:rPr lang="en-US" sz="1600" b="1" dirty="0"/>
              <a:t>if directed </a:t>
            </a: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	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	indexed by 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change statistic(s)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sign(s)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Code up a term that that</a:t>
            </a:r>
          </a:p>
          <a:p>
            <a:endParaRPr lang="en-US" sz="2400" b="1" dirty="0" smtClean="0"/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/>
              <a:t>Refers to this statistic:  “The number of nodes in the network of at least degree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”</a:t>
            </a:r>
            <a:r>
              <a:rPr lang="en-US" sz="2400" b="1" i="1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400" b="1" i="1" dirty="0" smtClean="0">
                <a:solidFill>
                  <a:schemeClr val="accent1"/>
                </a:solidFill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</a:rPr>
              <a:t> (i.e</a:t>
            </a:r>
            <a:r>
              <a:rPr lang="en-US" sz="2400" b="1" dirty="0">
                <a:solidFill>
                  <a:schemeClr val="accent1"/>
                </a:solidFill>
              </a:rPr>
              <a:t>., only produces one change statistic), </a:t>
            </a:r>
            <a:r>
              <a:rPr lang="en-US" sz="2400" b="1" dirty="0" smtClean="0">
                <a:solidFill>
                  <a:schemeClr val="accent1"/>
                </a:solidFill>
              </a:rPr>
              <a:t>not a whole vector</a:t>
            </a:r>
          </a:p>
          <a:p>
            <a:pPr marL="457200" indent="-457200"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Notes</a:t>
            </a:r>
          </a:p>
          <a:p>
            <a:endParaRPr lang="en-US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Work together, but ask us for help if needed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If you’re stuck you can also look at the </a:t>
            </a:r>
            <a:r>
              <a:rPr lang="en-US" sz="2000" b="1" dirty="0" err="1" smtClean="0"/>
              <a:t>mindegree</a:t>
            </a:r>
            <a:r>
              <a:rPr lang="en-US" sz="2000" b="1" dirty="0" smtClean="0"/>
              <a:t> term included within </a:t>
            </a:r>
            <a:r>
              <a:rPr lang="en-US" sz="2000" b="1" dirty="0" err="1" smtClean="0"/>
              <a:t>ergm.userterms</a:t>
            </a:r>
            <a:endParaRPr lang="en-US" sz="20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Note that that term is more complex though: It takes an optional attribute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Note also that the version in the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package from CRAN does not use the latest attribute-based API – that can be found at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github.com/statnet/ergm.userterms/blob/master/R/InitErgmTerm.users.R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https://github.com/statnet/ergm.userterms/blob/master/src/changestats.users.c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–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Put the R </a:t>
            </a:r>
            <a:r>
              <a:rPr lang="en-US" sz="2000" b="1" dirty="0">
                <a:solidFill>
                  <a:schemeClr val="accent1"/>
                </a:solidFill>
              </a:rPr>
              <a:t>code in its own file named *.R in the R directory of your </a:t>
            </a:r>
            <a:r>
              <a:rPr lang="en-US" sz="2000" b="1" dirty="0" err="1">
                <a:solidFill>
                  <a:schemeClr val="accent1"/>
                </a:solidFill>
              </a:rPr>
              <a:t>ergm.userterms</a:t>
            </a:r>
            <a:r>
              <a:rPr lang="en-US" sz="2000" b="1" dirty="0">
                <a:solidFill>
                  <a:schemeClr val="accent1"/>
                </a:solidFill>
              </a:rPr>
              <a:t> source </a:t>
            </a:r>
            <a:r>
              <a:rPr lang="en-US" sz="2000" b="1" dirty="0" smtClean="0">
                <a:solidFill>
                  <a:schemeClr val="accent1"/>
                </a:solidFill>
              </a:rPr>
              <a:t>code, or at </a:t>
            </a:r>
            <a:r>
              <a:rPr lang="en-US" sz="2000" b="1" dirty="0">
                <a:solidFill>
                  <a:schemeClr val="accent1"/>
                </a:solidFill>
              </a:rPr>
              <a:t>the end of the file “</a:t>
            </a:r>
            <a:r>
              <a:rPr lang="en-US" sz="2000" b="1" dirty="0" err="1">
                <a:solidFill>
                  <a:schemeClr val="accent1"/>
                </a:solidFill>
              </a:rPr>
              <a:t>InitErgmTerm.users.R</a:t>
            </a:r>
            <a:r>
              <a:rPr lang="en-US" sz="2000" b="1" dirty="0">
                <a:solidFill>
                  <a:schemeClr val="accent1"/>
                </a:solidFill>
              </a:rPr>
              <a:t>” </a:t>
            </a:r>
            <a:r>
              <a:rPr lang="en-US" sz="2000" b="1" dirty="0" smtClean="0">
                <a:solidFill>
                  <a:schemeClr val="accent1"/>
                </a:solidFill>
              </a:rPr>
              <a:t>in that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Put the C code at the end of the file “</a:t>
            </a:r>
            <a:r>
              <a:rPr lang="en-US" sz="2000" b="1" dirty="0" err="1" smtClean="0"/>
              <a:t>changestats.users.c</a:t>
            </a:r>
            <a:r>
              <a:rPr lang="en-US" sz="2000" b="1" dirty="0" smtClean="0"/>
              <a:t>” in the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 directory of your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</a:rPr>
              <a:t>Rstudio</a:t>
            </a:r>
            <a:r>
              <a:rPr lang="en-US" sz="2000" b="1" dirty="0" smtClean="0">
                <a:solidFill>
                  <a:schemeClr val="accent1"/>
                </a:solidFill>
              </a:rPr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your new term!!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Tweak the term</a:t>
            </a:r>
          </a:p>
          <a:p>
            <a:pPr lvl="1"/>
            <a:r>
              <a:rPr lang="en-US" sz="2000" b="1" dirty="0" smtClean="0"/>
              <a:t>Add an attribute (either for the ego or the alters)</a:t>
            </a:r>
          </a:p>
          <a:p>
            <a:pPr lvl="1"/>
            <a:r>
              <a:rPr lang="en-US" sz="2000" b="1" dirty="0" smtClean="0"/>
              <a:t>Have it take a vector of </a:t>
            </a:r>
            <a:r>
              <a:rPr lang="en-US" sz="2000" b="1" dirty="0" err="1" smtClean="0"/>
              <a:t>mindegrees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Something else creative and new</a:t>
            </a:r>
          </a:p>
          <a:p>
            <a:pPr lvl="1"/>
            <a:endParaRPr lang="en-US" sz="20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Code up something else altogether!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Show off the code to the crowd with a cool example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Bonus tasks</a:t>
            </a:r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18" y="2286000"/>
            <a:ext cx="3802382" cy="3567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ZERO_ALL_CHANGESTATS(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FOR_EACH_TOGGLE(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Code to calculate change stat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TOGGLE_IF_MORE_TO_COME(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UNDO_PREVIOUS_TOGGLES(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81381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We regularly release new functionality to streamline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E.g., roll-out of new macros: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76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281940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 to calculate change stat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428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36" y="381000"/>
            <a:ext cx="7299963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Sharing new change stats with the world</a:t>
            </a:r>
            <a:endParaRPr lang="en-US" sz="2800" b="1" dirty="0"/>
          </a:p>
          <a:p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Learn basic </a:t>
            </a:r>
            <a:r>
              <a:rPr lang="en-US" sz="2400" b="1" dirty="0" err="1" smtClean="0">
                <a:solidFill>
                  <a:schemeClr val="accent1"/>
                </a:solidFill>
              </a:rPr>
              <a:t>GitHub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Fork </a:t>
            </a:r>
            <a:r>
              <a:rPr lang="en-US" sz="2400" b="1" dirty="0"/>
              <a:t>the </a:t>
            </a:r>
            <a:r>
              <a:rPr lang="en-US" sz="2400" b="1" dirty="0" err="1"/>
              <a:t>ergm.terms.contrib</a:t>
            </a:r>
            <a:r>
              <a:rPr lang="en-US" sz="2400" b="1" dirty="0"/>
              <a:t> repository (not </a:t>
            </a:r>
            <a:r>
              <a:rPr lang="en-US" sz="2400" b="1" dirty="0" err="1"/>
              <a:t>ergm.userterms</a:t>
            </a:r>
            <a:r>
              <a:rPr lang="en-US" sz="2400" b="1" dirty="0"/>
              <a:t>) from the </a:t>
            </a:r>
            <a:r>
              <a:rPr lang="en-US" sz="2400" b="1" dirty="0" err="1"/>
              <a:t>statnet</a:t>
            </a:r>
            <a:r>
              <a:rPr lang="en-US" sz="2400" b="1" dirty="0"/>
              <a:t> organization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Write your </a:t>
            </a:r>
            <a:r>
              <a:rPr lang="en-US" sz="2400" b="1" dirty="0">
                <a:solidFill>
                  <a:schemeClr val="accent1"/>
                </a:solidFill>
              </a:rPr>
              <a:t>R and C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Debug it thoroughly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Have others test it for you as well if possible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Document it well (see existing terms for guidance)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Submit a pull request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Advertise it on the </a:t>
            </a:r>
            <a:r>
              <a:rPr lang="en-US" sz="2400" b="1" dirty="0" err="1" smtClean="0"/>
              <a:t>statnet</a:t>
            </a:r>
            <a:r>
              <a:rPr lang="en-US" sz="2400" b="1" dirty="0" smtClean="0"/>
              <a:t> listserv once the pull request is accepted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3123</Words>
  <Application>Microsoft Office PowerPoint</Application>
  <PresentationFormat>On-screen Show (4:3)</PresentationFormat>
  <Paragraphs>819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Steven Goodreau</cp:lastModifiedBy>
  <cp:revision>538</cp:revision>
  <dcterms:created xsi:type="dcterms:W3CDTF">2012-03-08T16:22:32Z</dcterms:created>
  <dcterms:modified xsi:type="dcterms:W3CDTF">2019-06-17T01:34:54Z</dcterms:modified>
</cp:coreProperties>
</file>