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4" r:id="rId3"/>
    <p:sldId id="305" r:id="rId4"/>
    <p:sldId id="306" r:id="rId5"/>
    <p:sldId id="307" r:id="rId6"/>
    <p:sldId id="295" r:id="rId7"/>
    <p:sldId id="302" r:id="rId8"/>
    <p:sldId id="301" r:id="rId9"/>
    <p:sldId id="299" r:id="rId10"/>
    <p:sldId id="298" r:id="rId11"/>
    <p:sldId id="297" r:id="rId12"/>
    <p:sldId id="296" r:id="rId13"/>
    <p:sldId id="308" r:id="rId14"/>
    <p:sldId id="268" r:id="rId15"/>
    <p:sldId id="257" r:id="rId16"/>
    <p:sldId id="260" r:id="rId17"/>
    <p:sldId id="310" r:id="rId18"/>
    <p:sldId id="317" r:id="rId19"/>
    <p:sldId id="303" r:id="rId20"/>
    <p:sldId id="262" r:id="rId21"/>
    <p:sldId id="318" r:id="rId22"/>
    <p:sldId id="319" r:id="rId23"/>
    <p:sldId id="320" r:id="rId24"/>
    <p:sldId id="264" r:id="rId25"/>
    <p:sldId id="265" r:id="rId26"/>
    <p:sldId id="269" r:id="rId27"/>
    <p:sldId id="270" r:id="rId28"/>
    <p:sldId id="311" r:id="rId29"/>
    <p:sldId id="312" r:id="rId30"/>
    <p:sldId id="321" r:id="rId31"/>
    <p:sldId id="271" r:id="rId32"/>
    <p:sldId id="272" r:id="rId33"/>
    <p:sldId id="273" r:id="rId34"/>
    <p:sldId id="285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313" r:id="rId43"/>
    <p:sldId id="267" r:id="rId44"/>
    <p:sldId id="282" r:id="rId45"/>
    <p:sldId id="314" r:id="rId46"/>
    <p:sldId id="283" r:id="rId47"/>
    <p:sldId id="286" r:id="rId48"/>
    <p:sldId id="309" r:id="rId49"/>
    <p:sldId id="315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>
      <p:ext uri="{19B8F6BF-5375-455C-9EA6-DF929625EA0E}">
        <p15:presenceInfo xmlns:p15="http://schemas.microsoft.com/office/powerpoint/2012/main" userId="0fd1a0ab9c7e74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30" autoAdjust="0"/>
  </p:normalViewPr>
  <p:slideViewPr>
    <p:cSldViewPr>
      <p:cViewPr varScale="1">
        <p:scale>
          <a:sx n="74" d="100"/>
          <a:sy n="74" d="100"/>
        </p:scale>
        <p:origin x="21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4FE0-AC46-42F2-B22C-424B90B1C051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5738/help/library/ergm/help/node-att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</a:rPr>
              <a:t>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at)</a:t>
            </a:r>
            <a:endParaRPr lang="en-US" sz="2400" b="1" dirty="0" smtClean="0">
              <a:solidFill>
                <a:srgbClr val="8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467683"/>
            <a:ext cx="815340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0075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800600"/>
            <a:ext cx="289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6400800"/>
            <a:ext cx="4800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* Not your problem when writing a new statistic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6879" y="5802775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704" y="5814350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change statistics 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57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66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</a:t>
            </a:r>
            <a:r>
              <a:rPr lang="en-US" sz="2000" b="1" dirty="0" smtClean="0">
                <a:solidFill>
                  <a:schemeClr val="accent2"/>
                </a:solidFill>
              </a:rPr>
              <a:t>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</a:t>
            </a:r>
            <a:r>
              <a:rPr lang="en-US" sz="2000" b="1" dirty="0" smtClean="0">
                <a:solidFill>
                  <a:schemeClr val="accent2"/>
                </a:solidFill>
              </a:rPr>
              <a:t>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stats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</a:t>
            </a:r>
            <a:r>
              <a:rPr lang="en-US" sz="2400" b="1" dirty="0" smtClean="0">
                <a:solidFill>
                  <a:schemeClr val="accent1"/>
                </a:solidFill>
              </a:rPr>
              <a:t>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</a:t>
            </a:r>
            <a:r>
              <a:rPr lang="en-US" sz="2000" b="1" dirty="0" smtClean="0">
                <a:solidFill>
                  <a:schemeClr val="accent2"/>
                </a:solidFill>
              </a:rPr>
              <a:t>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-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</a:t>
            </a:r>
            <a:r>
              <a:rPr lang="en-US" sz="2000" b="1" dirty="0" smtClean="0">
                <a:solidFill>
                  <a:schemeClr val="accent2"/>
                </a:solidFill>
              </a:rPr>
              <a:t>position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changestat.h</a:t>
            </a:r>
            <a:r>
              <a:rPr lang="en-US" b="1" dirty="0" smtClean="0"/>
              <a:t> in the </a:t>
            </a:r>
            <a:r>
              <a:rPr lang="en-US" b="1" dirty="0" err="1" smtClean="0"/>
              <a:t>src</a:t>
            </a:r>
            <a:r>
              <a:rPr lang="en-US" b="1" dirty="0" smtClean="0"/>
              <a:t> directory of the </a:t>
            </a:r>
            <a:r>
              <a:rPr lang="en-US" b="1" dirty="0" err="1" smtClean="0"/>
              <a:t>ergm</a:t>
            </a:r>
            <a:r>
              <a:rPr lang="en-US" b="1" dirty="0" smtClean="0"/>
              <a:t> source code folder </a:t>
            </a:r>
          </a:p>
          <a:p>
            <a:pPr>
              <a:tabLst>
                <a:tab pos="2916238" algn="l"/>
              </a:tabLst>
            </a:pPr>
            <a:r>
              <a:rPr lang="en-US" b="1" dirty="0"/>
              <a:t> </a:t>
            </a:r>
            <a:r>
              <a:rPr lang="en-US" b="1" dirty="0" smtClean="0"/>
              <a:t>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</a:t>
            </a:r>
            <a:r>
              <a:rPr lang="en-US" sz="1600" b="1" smtClean="0"/>
              <a:t>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/>
              <a:t>, </a:t>
            </a:r>
            <a:r>
              <a:rPr lang="en-US" sz="1600" b="1" smtClean="0"/>
              <a:t>0 </a:t>
            </a:r>
            <a:r>
              <a:rPr lang="en-US" sz="1600" b="1" dirty="0"/>
              <a:t>if directed 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INPUT_PARAM  	inputs passed from R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N_INPUT_PARAMS 	number of inputs passed from R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 : 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indexed by v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</a:t>
            </a:r>
            <a:r>
              <a:rPr lang="en-US" sz="2000" b="1" dirty="0" smtClean="0">
                <a:solidFill>
                  <a:schemeClr val="accent2"/>
                </a:solidFill>
              </a:rPr>
              <a:t>change statistic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We want a term that</a:t>
            </a:r>
          </a:p>
          <a:p>
            <a:pPr marL="457200" indent="-457200">
              <a:buFontTx/>
              <a:buChar char="-"/>
            </a:pPr>
            <a:r>
              <a:rPr lang="en-US" sz="20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000" b="1" dirty="0" smtClean="0"/>
              <a:t>Refers to the number of nodes in the network of at least degree </a:t>
            </a:r>
            <a:r>
              <a:rPr lang="en-US" sz="2000" b="1" i="1" dirty="0" smtClean="0"/>
              <a:t>x</a:t>
            </a:r>
          </a:p>
          <a:p>
            <a:pPr marL="457200" indent="-457200">
              <a:buFontTx/>
              <a:buChar char="-"/>
            </a:pPr>
            <a:r>
              <a:rPr lang="en-US" sz="20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000" b="1" i="1" dirty="0" smtClean="0">
                <a:solidFill>
                  <a:schemeClr val="accent1"/>
                </a:solidFill>
              </a:rPr>
              <a:t>x</a:t>
            </a:r>
            <a:r>
              <a:rPr lang="en-US" sz="2000" b="1" dirty="0" smtClean="0">
                <a:solidFill>
                  <a:schemeClr val="accent1"/>
                </a:solidFill>
              </a:rPr>
              <a:t>, not a whole vector</a:t>
            </a:r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...,)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the R </a:t>
            </a:r>
            <a:r>
              <a:rPr lang="en-US" dirty="0"/>
              <a:t>code </a:t>
            </a:r>
            <a:r>
              <a:rPr lang="en-US" dirty="0"/>
              <a:t>in its own file named *.R in the R directory of your </a:t>
            </a:r>
            <a:r>
              <a:rPr lang="en-US" dirty="0" err="1"/>
              <a:t>ergm.userterms</a:t>
            </a:r>
            <a:r>
              <a:rPr lang="en-US" dirty="0"/>
              <a:t> source </a:t>
            </a:r>
            <a:r>
              <a:rPr lang="en-US" dirty="0" smtClean="0"/>
              <a:t>code, or at </a:t>
            </a:r>
            <a:r>
              <a:rPr lang="en-US" dirty="0"/>
              <a:t>the end of the file “</a:t>
            </a:r>
            <a:r>
              <a:rPr lang="en-US" dirty="0" err="1"/>
              <a:t>InitErgmTerm.users.R</a:t>
            </a:r>
            <a:r>
              <a:rPr lang="en-US" dirty="0"/>
              <a:t>” </a:t>
            </a:r>
            <a:r>
              <a:rPr lang="en-US" dirty="0" smtClean="0"/>
              <a:t>I that directory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the C code at the end of the file “</a:t>
            </a:r>
            <a:r>
              <a:rPr lang="en-US" dirty="0" err="1" smtClean="0"/>
              <a:t>changestats.users.c</a:t>
            </a:r>
            <a:r>
              <a:rPr lang="en-US" dirty="0" smtClean="0"/>
              <a:t>” in the </a:t>
            </a:r>
            <a:r>
              <a:rPr lang="en-US" dirty="0" err="1" smtClean="0"/>
              <a:t>src</a:t>
            </a:r>
            <a:r>
              <a:rPr lang="en-US" dirty="0" smtClean="0"/>
              <a:t> directory of your </a:t>
            </a:r>
            <a:r>
              <a:rPr lang="en-US" dirty="0" err="1" smtClean="0"/>
              <a:t>ergm.userterms</a:t>
            </a:r>
            <a:r>
              <a:rPr lang="en-US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your new term!!</a:t>
            </a:r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Bonus: tweak the term</a:t>
            </a:r>
          </a:p>
          <a:p>
            <a:pPr lvl="1"/>
            <a:r>
              <a:rPr lang="en-US" dirty="0" smtClean="0"/>
              <a:t>Add an attribute (either for the ego or the alters)</a:t>
            </a:r>
          </a:p>
          <a:p>
            <a:pPr lvl="1"/>
            <a:r>
              <a:rPr lang="en-US" dirty="0" smtClean="0"/>
              <a:t>Have it take a vector of </a:t>
            </a:r>
            <a:r>
              <a:rPr lang="en-US" dirty="0" err="1" smtClean="0"/>
              <a:t>mindegrees</a:t>
            </a:r>
            <a:endParaRPr lang="en-US" dirty="0" smtClean="0"/>
          </a:p>
          <a:p>
            <a:pPr lvl="1"/>
            <a:r>
              <a:rPr lang="en-US" dirty="0" smtClean="0"/>
              <a:t>Something else creative and new</a:t>
            </a:r>
          </a:p>
          <a:p>
            <a:pPr lvl="1"/>
            <a:endParaRPr lang="en-US" dirty="0"/>
          </a:p>
          <a:p>
            <a:r>
              <a:rPr lang="en-US" dirty="0" smtClean="0"/>
              <a:t>Bonus: code up something else altogether! </a:t>
            </a:r>
          </a:p>
          <a:p>
            <a:endParaRPr lang="en-US" dirty="0"/>
          </a:p>
          <a:p>
            <a:r>
              <a:rPr lang="en-US" dirty="0" smtClean="0"/>
              <a:t>Show off the code to the crowd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300" b="1" dirty="0">
              <a:latin typeface="Agency FB" panose="020B0503020202020204" pitchFamily="34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IS_OUTEDGE(TAIL(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), HEAD(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D_CHANGESTAT_FN(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d_absdiff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change, p; Vertex tail, head;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ZERO_ALL_CHANGESTATS(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FOR_EACH_TOGGLE(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tail = TAIL(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head = HEAD(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 = INPUT_ATTRIB[0];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if(p==1.0){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change 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(INPUT_ATTRIB[tail] - INPUT_ATTRIB[head]);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change = pow(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(INPUT_ATTRIB[tail] - INPUT_ATTRIB[head]), p);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CHANGE_STAT[0] += IS_OUTEDGE(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tail,head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-change : change;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TOGGLE_IF_MORE_TO_COME(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UNDO_PREVIOUS_TOGGLES(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D_CHANGESTAT_FN(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d_absdiff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change, p; p = INPUT_ATTRIB[0];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if(p==1.0){ change 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(INPUT_ATTRIB[TAIL] - INPUT_ATTRIB[HEAD]); } else { change = pow(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(INPUT_ATTRIB[TAIL] - INPUT_ATTRIB[HEAD]), p); } CHANGE_STAT[0] += IS_OUTEDGE(TAIL,HEAD) ? -change : change; } } 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2847</Words>
  <Application>Microsoft Office PowerPoint</Application>
  <PresentationFormat>On-screen Show (4:3)</PresentationFormat>
  <Paragraphs>759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Agency FB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Steven Goodreau</cp:lastModifiedBy>
  <cp:revision>477</cp:revision>
  <dcterms:created xsi:type="dcterms:W3CDTF">2012-03-08T16:22:32Z</dcterms:created>
  <dcterms:modified xsi:type="dcterms:W3CDTF">2019-06-11T02:55:54Z</dcterms:modified>
</cp:coreProperties>
</file>