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2" r:id="rId5"/>
    <p:sldId id="268" r:id="rId6"/>
    <p:sldId id="269" r:id="rId7"/>
    <p:sldId id="27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ветлана Бердюкова" initials="СБ" lastIdx="1" clrIdx="0">
    <p:extLst>
      <p:ext uri="{19B8F6BF-5375-455C-9EA6-DF929625EA0E}">
        <p15:presenceInfo xmlns:p15="http://schemas.microsoft.com/office/powerpoint/2012/main" userId="5e35d8d19a5b66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05364"/>
    <a:srgbClr val="303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0F06-541C-41F7-8578-31422029C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CF1164-1576-4EFC-A902-4E6A2509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DD705-DC45-412D-9BA6-C376C61C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974C1-BD84-4D91-A99A-DF1A379F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538C4-CD92-4692-995D-6BA2429B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6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85454-76C3-449C-801D-674F6D9B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EFD75-C140-4F4B-84F7-26BDB6B0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B3239-B007-4FC3-92D5-4FE4CE8F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00F1A-D755-4511-A28E-DC6F7605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7F0CA-FCDC-4E97-8DA6-8D070221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09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143CA4-091E-47F7-8006-B53C7BDFE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7C60DF-BC10-4BB3-9024-C4476DFC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292DE-25AA-4B41-8A54-9E3DB78C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BFA07-0397-4668-A8A3-3AA9804E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515E6-7051-4444-BB4B-FF6ABDAE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0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4F081-1525-48D1-9D37-B7F82B87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C4121-1692-4598-9A17-7C593F0D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B3D50F-3206-4E0C-B548-3D640E37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192634-91FC-4D92-83D5-07357273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759EB-4098-4E3A-A1F3-80EBB546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5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927BB-BE97-4DB6-B6F3-F77056EC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4C336-85EC-45B8-ADD4-9463E1B91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E8207-8E7E-4736-8BC4-36753DDB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84193-76C8-43AF-8D96-1215AE68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06683-AC83-42C3-A91B-71D54681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2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AB511-4BEA-4437-9307-3B91AC2E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BF349-6D61-4672-98E7-D2DA07D88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8C497-02FE-4E44-A6A2-95DA81176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3BE6E7-2B68-41DC-967A-F0F4039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5F150F-F808-4C66-B432-185E41C8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B5B2D5-22F6-4DA2-A48B-3894A443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45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705FC-294C-4D95-AE27-1342E624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29EA98-EC01-45CC-BC1E-2CB2109D2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291C93-B974-4408-963A-F41D600C7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450FCC-DB6E-4C96-9D83-587EA7B38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F94DF7-9F52-4BAD-B84C-B38959DAC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7A17F7-B67C-482C-87CB-07055642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21C2B5-EBB9-4254-B569-961ABE97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B134D8-1255-4CB9-822E-113E3018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7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0DE07-36EE-428B-9A9E-1BFC05AE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58E7EE-F18D-484B-9D42-00F0A0B2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D6486E-70EF-41D2-83E0-A6BB5BCB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2C0BBB-6382-4DFE-BD7E-3E453C1A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51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AC5801-67E0-47FB-B68F-4894E46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1A3289-E89B-4DFC-A368-A0BBC4CB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D9ECC-26CC-4C78-844B-C18B5366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54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DF4E9-145C-4385-B577-ECF7641E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5184F-387F-457D-8186-0D1C6DF3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B57BDF-99D7-4082-9990-C16EA58B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ABB849-C6CB-423C-A24B-2969A9F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93497A-5FAA-4322-B76F-1B736230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9AC74C-E8DF-4A9C-8E53-95472E5F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6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CCDD0-5F64-4788-AE2B-4B778C8A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114AA9-9317-4B7C-A2C5-07E4A3A10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A710CF-8016-4D11-BBB9-974D56613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CE9E9-B4C4-44AD-BDB2-1C417D11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E875E0-590D-437F-A0DB-BDA1AB2A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E8BF9-C7F5-417B-9139-640B13F9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04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78783-4983-465E-9D61-E3354393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5EC6F-EBDF-453B-A3A8-53A63946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607DE-D8BD-4365-B538-92B305E11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EB85-953D-4042-8317-7722F4EE23D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64023-7829-48C5-8C78-7DF901D2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FB9D35-0DBC-446E-99DE-E141466E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126F-C990-4C70-A512-089F7FB09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1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AB4493-AD75-414A-8972-4D329789B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31"/>
            <a:ext cx="12202027" cy="68523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F464A9-ADFC-44AC-A423-E05CA1A7D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4646" y="4352254"/>
            <a:ext cx="3175935" cy="17255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8AAA5-DD83-4EE7-A38F-D68C954F4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1379" y="4812683"/>
            <a:ext cx="2862470" cy="743690"/>
          </a:xfrm>
        </p:spPr>
        <p:txBody>
          <a:bodyPr>
            <a:noAutofit/>
          </a:bodyPr>
          <a:lstStyle/>
          <a:p>
            <a:r>
              <a:rPr lang="ru-RU" sz="4000" dirty="0">
                <a:latin typeface="Cygre Black" panose="02000A03000000000000" pitchFamily="2" charset="-52"/>
                <a:ea typeface="JetBrains Mono" panose="02000009000000000000" pitchFamily="49" charset="0"/>
                <a:cs typeface="JetBrains Mono" panose="02000009000000000000" pitchFamily="49" charset="0"/>
              </a:rPr>
              <a:t>Донецкий Олимп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E6869E-8050-429D-9E3B-1042AD07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34" y="1"/>
            <a:ext cx="5047826" cy="161544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EF5CBA-9AD2-4965-A9D5-E29258994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349" y="891263"/>
            <a:ext cx="1519342" cy="554341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Bahnschrift Condensed" panose="020B0502040204020203" pitchFamily="34" charset="0"/>
              </a:rPr>
              <a:t>GitTeam</a:t>
            </a:r>
            <a:endParaRPr lang="ru-RU" sz="3200" dirty="0"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CF84D9-5F0E-482C-AB8E-8FC4F6495E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63" y="91258"/>
            <a:ext cx="4694768" cy="5868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5ED355-B408-41ED-8B81-55790007A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4" y="763731"/>
            <a:ext cx="1581150" cy="74369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211BB0-775D-4991-9998-190369F7A1A4}"/>
              </a:ext>
            </a:extLst>
          </p:cNvPr>
          <p:cNvSpPr/>
          <p:nvPr/>
        </p:nvSpPr>
        <p:spPr>
          <a:xfrm>
            <a:off x="8523440" y="5554542"/>
            <a:ext cx="2758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Cygre Black" panose="02000A03000000000000" pitchFamily="2" charset="-52"/>
              </a:rPr>
              <a:t>Студенческий спортивный клуб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8BE192-56CD-4F94-A584-2380E9D6D899}"/>
              </a:ext>
            </a:extLst>
          </p:cNvPr>
          <p:cNvSpPr/>
          <p:nvPr/>
        </p:nvSpPr>
        <p:spPr>
          <a:xfrm>
            <a:off x="1951144" y="844600"/>
            <a:ext cx="45719" cy="604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5233EB-D930-4CDA-9552-7E0DF0A95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4178" y="1001456"/>
            <a:ext cx="8784657" cy="5850913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554B87-CF15-44CF-871F-56A2DF9B73CD}"/>
              </a:ext>
            </a:extLst>
          </p:cNvPr>
          <p:cNvSpPr/>
          <p:nvPr/>
        </p:nvSpPr>
        <p:spPr>
          <a:xfrm>
            <a:off x="0" y="6273800"/>
            <a:ext cx="12202027" cy="584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ygre Black" panose="02000A03000000000000" pitchFamily="2" charset="-52"/>
                <a:ea typeface="JetBrains Mono" panose="02000009000000000000" pitchFamily="49" charset="0"/>
                <a:cs typeface="JetBrains Mono" panose="02000009000000000000" pitchFamily="49" charset="0"/>
              </a:rPr>
              <a:t>Донецкий Олимп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14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7A4E0C-FBE0-45A7-97E1-233E3946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202027" cy="68523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CBCD3-A999-4533-A532-AD933AB0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67" y="238154"/>
            <a:ext cx="5339963" cy="73985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ygre Black" panose="02000A03000000000000" pitchFamily="2" charset="-52"/>
              </a:rPr>
              <a:t>Описание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DCAC38-C963-42C5-AC51-A2B685FDC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627" y="1178730"/>
            <a:ext cx="3601144" cy="286247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CC8B00C-8B8F-439B-B136-4DB9301B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7" y="1417416"/>
            <a:ext cx="2413883" cy="467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Cygre Black" panose="02000A03000000000000" pitchFamily="2" charset="-52"/>
              </a:rPr>
              <a:t>ПРОБЛЕМА: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E7BCB-F15A-4FDE-9BC8-AB86600F4FC3}"/>
              </a:ext>
            </a:extLst>
          </p:cNvPr>
          <p:cNvSpPr/>
          <p:nvPr/>
        </p:nvSpPr>
        <p:spPr>
          <a:xfrm>
            <a:off x="0" y="6297986"/>
            <a:ext cx="12192000" cy="584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ygre Black" panose="02000A03000000000000" pitchFamily="2" charset="-52"/>
                <a:ea typeface="JetBrains Mono" panose="02000009000000000000" pitchFamily="49" charset="0"/>
                <a:cs typeface="JetBrains Mono" panose="02000009000000000000" pitchFamily="49" charset="0"/>
              </a:rPr>
              <a:t>Донецкий Олимп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BB9A462-E21C-4449-B309-9BBD2C69763B}"/>
              </a:ext>
            </a:extLst>
          </p:cNvPr>
          <p:cNvSpPr/>
          <p:nvPr/>
        </p:nvSpPr>
        <p:spPr>
          <a:xfrm>
            <a:off x="424599" y="1885434"/>
            <a:ext cx="321153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Bahnschrift SemiBold SemiConden" panose="020B0502040204020203" pitchFamily="34" charset="0"/>
              </a:rPr>
              <a:t>Сайт для студенческого спортивного клуба решает несколько ключевых проблем:</a:t>
            </a:r>
          </a:p>
          <a:p>
            <a:endParaRPr lang="ru-RU" sz="1050" dirty="0">
              <a:latin typeface="Bahnschrift SemiBold SemiConden" panose="020B0502040204020203" pitchFamily="34" charset="0"/>
            </a:endParaRPr>
          </a:p>
          <a:p>
            <a:r>
              <a:rPr lang="ru-RU" sz="1050" dirty="0">
                <a:latin typeface="Bahnschrift SemiBold SemiConden" panose="020B0502040204020203" pitchFamily="34" charset="0"/>
              </a:rPr>
              <a:t>1. Информирование студентов: Многие студенты могут не знать о существовании клуба, его деятельности, организуемых мероприятиях и возможностях участия. </a:t>
            </a:r>
          </a:p>
          <a:p>
            <a:r>
              <a:rPr lang="ru-RU" sz="1050" dirty="0">
                <a:latin typeface="Bahnschrift SemiBold SemiConden" panose="020B0502040204020203" pitchFamily="34" charset="0"/>
              </a:rPr>
              <a:t>2. Упрощение регистрации: Существовала необходимость в удобном способе регистрации на мероприятия и соревнования, чтобы избежать громоздких бумажных процессов и ускорить организацию.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C3FACB-EB4B-481F-813A-A896E14A6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6257" y="3755177"/>
            <a:ext cx="3601144" cy="22352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A7FB830-8A30-423F-BB45-70700F559CD1}"/>
              </a:ext>
            </a:extLst>
          </p:cNvPr>
          <p:cNvSpPr/>
          <p:nvPr/>
        </p:nvSpPr>
        <p:spPr>
          <a:xfrm>
            <a:off x="8619670" y="3784994"/>
            <a:ext cx="2792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333333"/>
                </a:solidFill>
                <a:latin typeface="Cygre Black" panose="02000A03000000000000" pitchFamily="2" charset="-52"/>
              </a:rPr>
              <a:t>РЕАЛИЗАЦИЯ: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698DB5-BCE2-408B-B5F9-7445E56B545D}"/>
              </a:ext>
            </a:extLst>
          </p:cNvPr>
          <p:cNvSpPr/>
          <p:nvPr/>
        </p:nvSpPr>
        <p:spPr>
          <a:xfrm>
            <a:off x="8574210" y="4423124"/>
            <a:ext cx="29427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Bahnschrift SemiBold SemiConden" panose="020B0502040204020203" pitchFamily="34" charset="0"/>
              </a:rPr>
              <a:t>Как мы это реализовали</a:t>
            </a:r>
          </a:p>
          <a:p>
            <a:endParaRPr lang="ru-RU" sz="1050" dirty="0">
              <a:latin typeface="Bahnschrift SemiBold SemiConden" panose="020B0502040204020203" pitchFamily="34" charset="0"/>
            </a:endParaRPr>
          </a:p>
          <a:p>
            <a:r>
              <a:rPr lang="ru-RU" sz="1050" dirty="0">
                <a:latin typeface="Bahnschrift SemiBold SemiConden" panose="020B0502040204020203" pitchFamily="34" charset="0"/>
              </a:rPr>
              <a:t>1. Создание информационной платформы: </a:t>
            </a:r>
          </a:p>
          <a:p>
            <a:r>
              <a:rPr lang="ru-RU" sz="1050" dirty="0">
                <a:latin typeface="Bahnschrift SemiBold SemiConden" panose="020B0502040204020203" pitchFamily="34" charset="0"/>
              </a:rPr>
              <a:t>   - Мы разработали интуитивно понятный интерфейс сайта, где пользователи могут быстро находить информацию о клубе</a:t>
            </a:r>
          </a:p>
        </p:txBody>
      </p:sp>
    </p:spTree>
    <p:extLst>
      <p:ext uri="{BB962C8B-B14F-4D97-AF65-F5344CB8AC3E}">
        <p14:creationId xmlns:p14="http://schemas.microsoft.com/office/powerpoint/2010/main" val="274306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ECEA24-C5ED-44E6-A342-4898F136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27" y="0"/>
            <a:ext cx="12202027" cy="685236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B34A94-1289-4531-BDB8-0A8562518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402" y="981986"/>
            <a:ext cx="3355522" cy="302078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9E4374-63A3-4EBA-B55C-888D1B2856A1}"/>
              </a:ext>
            </a:extLst>
          </p:cNvPr>
          <p:cNvSpPr/>
          <p:nvPr/>
        </p:nvSpPr>
        <p:spPr>
          <a:xfrm>
            <a:off x="765230" y="1212306"/>
            <a:ext cx="2377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333333"/>
                </a:solidFill>
                <a:latin typeface="Cygre Black" panose="02000A03000000000000" pitchFamily="2" charset="-52"/>
              </a:rPr>
              <a:t>ЦЕННОСТЬ: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AED539-B26B-4759-9809-9DA14FFE6A1A}"/>
              </a:ext>
            </a:extLst>
          </p:cNvPr>
          <p:cNvSpPr/>
          <p:nvPr/>
        </p:nvSpPr>
        <p:spPr>
          <a:xfrm>
            <a:off x="545610" y="1833496"/>
            <a:ext cx="281667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Bahnschrift SemiBold SemiConden" panose="020B0502040204020203" pitchFamily="34" charset="0"/>
              </a:rPr>
              <a:t>1. Увеличение вовлеченности: Сайт способствует увеличению числа участников в мероприятиях клуба за счет удобного доступа к информации и простоты регистрации. </a:t>
            </a:r>
          </a:p>
          <a:p>
            <a:r>
              <a:rPr lang="ru-RU" sz="1050" dirty="0">
                <a:latin typeface="Bahnschrift SemiBold SemiConden" panose="020B0502040204020203" pitchFamily="34" charset="0"/>
              </a:rPr>
              <a:t>   </a:t>
            </a:r>
          </a:p>
          <a:p>
            <a:r>
              <a:rPr lang="ru-RU" sz="1050" dirty="0">
                <a:latin typeface="Bahnschrift SemiBold SemiConden" panose="020B0502040204020203" pitchFamily="34" charset="0"/>
              </a:rPr>
              <a:t>2. Формирование сообщества: Создание платформы для общения и взаимодействия студентов, что способствует формированию командного духа и улучшению общих отношений среди членов клуба.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5A9596-18E0-41D6-9C8E-3A502A8BD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8537" y="4002772"/>
            <a:ext cx="3518806" cy="215309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FF3FB0-F47F-4CF7-B33E-986A97A67341}"/>
              </a:ext>
            </a:extLst>
          </p:cNvPr>
          <p:cNvSpPr/>
          <p:nvPr/>
        </p:nvSpPr>
        <p:spPr>
          <a:xfrm>
            <a:off x="8043705" y="4359551"/>
            <a:ext cx="3074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Bahnschrift SemiBold SemiConden" panose="020B0502040204020203" pitchFamily="34" charset="0"/>
              </a:rPr>
              <a:t>3. Прозрачность и доступность: Студенты получают доступ к актуальной информации о клубе и его деятельности, что способствует повышению доверия и прозрачности работы клуба.</a:t>
            </a:r>
          </a:p>
          <a:p>
            <a:r>
              <a:rPr lang="ru-RU" sz="1050" dirty="0">
                <a:latin typeface="Bahnschrift SemiBold SemiConden" panose="020B0502040204020203" pitchFamily="34" charset="0"/>
              </a:rPr>
              <a:t>   </a:t>
            </a:r>
          </a:p>
          <a:p>
            <a:r>
              <a:rPr lang="ru-RU" sz="1050" dirty="0">
                <a:latin typeface="Bahnschrift SemiBold SemiConden" panose="020B0502040204020203" pitchFamily="34" charset="0"/>
              </a:rPr>
              <a:t>4. Маркетинг клуба: Улучшение образа клуба и его видимости для новых студентов, что может привлечь больше участников и спонсоров в будущем.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F8DC4E2-2123-440D-9330-23AE81E40BDE}"/>
              </a:ext>
            </a:extLst>
          </p:cNvPr>
          <p:cNvSpPr/>
          <p:nvPr/>
        </p:nvSpPr>
        <p:spPr>
          <a:xfrm>
            <a:off x="0" y="6273800"/>
            <a:ext cx="12319000" cy="584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ygre Black" panose="02000A03000000000000" pitchFamily="2" charset="-52"/>
                <a:ea typeface="JetBrains Mono" panose="02000009000000000000" pitchFamily="49" charset="0"/>
                <a:cs typeface="JetBrains Mono" panose="02000009000000000000" pitchFamily="49" charset="0"/>
              </a:rPr>
              <a:t>Донецкий Олимп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41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A1C2F6-9442-4059-9BAD-425A1305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27" y="0"/>
            <a:ext cx="12202027" cy="68523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CBCD3-A999-4533-A532-AD933AB0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8" y="0"/>
            <a:ext cx="7812819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ygre Black" panose="02000A03000000000000" pitchFamily="2" charset="-52"/>
              </a:rPr>
              <a:t>Техническая информация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2A56F0-D5B1-4B8C-8056-B0D9F3DE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338" y="1771650"/>
            <a:ext cx="3355522" cy="14701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CC8B00C-8B8F-439B-B136-4DB9301B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368" y="1958810"/>
            <a:ext cx="2708081" cy="14701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Telegram</a:t>
            </a:r>
            <a:br>
              <a:rPr lang="en-US" sz="320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</a:br>
            <a:r>
              <a:rPr lang="en-US" sz="3200" dirty="0" err="1">
                <a:solidFill>
                  <a:srgbClr val="333333"/>
                </a:solidFill>
                <a:latin typeface="Bahnschrift SemiBold SemiConden" panose="020B0502040204020203" pitchFamily="34" charset="0"/>
              </a:rPr>
              <a:t>Asinco</a:t>
            </a:r>
            <a:br>
              <a:rPr lang="en-US" sz="320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</a:br>
            <a:r>
              <a:rPr lang="en-US" sz="320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logging</a:t>
            </a:r>
            <a:br>
              <a:rPr lang="en-US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</a:br>
            <a:endParaRPr lang="ru-RU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30BDD7-2B06-414E-B1BE-35359AB34BA9}"/>
              </a:ext>
            </a:extLst>
          </p:cNvPr>
          <p:cNvSpPr/>
          <p:nvPr/>
        </p:nvSpPr>
        <p:spPr>
          <a:xfrm>
            <a:off x="0" y="6273800"/>
            <a:ext cx="12319000" cy="584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ygre Black" panose="02000A03000000000000" pitchFamily="2" charset="-52"/>
                <a:ea typeface="JetBrains Mono" panose="02000009000000000000" pitchFamily="49" charset="0"/>
                <a:cs typeface="JetBrains Mono" panose="02000009000000000000" pitchFamily="49" charset="0"/>
              </a:rPr>
              <a:t>Донецкий Олимп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108948-411F-4763-9921-F44812DA8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3707" y="3916136"/>
            <a:ext cx="1420586" cy="147019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E57B0D-AAC6-48DF-A002-0BD0DA48E296}"/>
              </a:ext>
            </a:extLst>
          </p:cNvPr>
          <p:cNvSpPr/>
          <p:nvPr/>
        </p:nvSpPr>
        <p:spPr>
          <a:xfrm>
            <a:off x="8864255" y="4189566"/>
            <a:ext cx="1982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HTML</a:t>
            </a:r>
            <a:br>
              <a:rPr lang="en-US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</a:br>
            <a:r>
              <a:rPr lang="en-US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PHP</a:t>
            </a:r>
            <a:br>
              <a:rPr lang="en-US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</a:br>
            <a:r>
              <a:rPr lang="en-US" dirty="0" err="1">
                <a:solidFill>
                  <a:srgbClr val="333333"/>
                </a:solidFill>
                <a:latin typeface="Bahnschrift SemiBold SemiConden" panose="020B0502040204020203" pitchFamily="34" charset="0"/>
              </a:rPr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36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38F63C-FF5A-4C8A-BA56-82F9389D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320"/>
            <a:ext cx="12202027" cy="68523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CBCD3-A999-4533-A532-AD933AB0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57" y="158639"/>
            <a:ext cx="6938176" cy="1325563"/>
          </a:xfrm>
        </p:spPr>
        <p:txBody>
          <a:bodyPr/>
          <a:lstStyle/>
          <a:p>
            <a:r>
              <a:rPr lang="ru-RU" dirty="0">
                <a:latin typeface="Cygre Black" panose="02000A03000000000000" pitchFamily="2" charset="-52"/>
              </a:rPr>
              <a:t>Демонстрация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7BFE8A-258F-4D89-A855-668A35EE2350}"/>
              </a:ext>
            </a:extLst>
          </p:cNvPr>
          <p:cNvSpPr/>
          <p:nvPr/>
        </p:nvSpPr>
        <p:spPr>
          <a:xfrm>
            <a:off x="0" y="6273800"/>
            <a:ext cx="12319000" cy="584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ygre Black" panose="02000A03000000000000" pitchFamily="2" charset="-52"/>
                <a:ea typeface="JetBrains Mono" panose="02000009000000000000" pitchFamily="49" charset="0"/>
                <a:cs typeface="JetBrains Mono" panose="02000009000000000000" pitchFamily="49" charset="0"/>
              </a:rPr>
              <a:t>Донецкий Олимп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314AF4-12F0-4345-AFFA-0499698E6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97" y="3020989"/>
            <a:ext cx="4579950" cy="27113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3E2783-81E7-4DFE-B6CB-7619D4261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60" y="0"/>
            <a:ext cx="12030364" cy="61467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EC37E7-2246-4044-81DD-0F087DA04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57" y="4137739"/>
            <a:ext cx="3019133" cy="18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5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36ABF4-0896-4EA9-96EE-DA33B9FA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27" y="0"/>
            <a:ext cx="12202027" cy="68523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700872-C461-4E40-AAFE-9FFA21A67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822" y="1354922"/>
            <a:ext cx="3518806" cy="2153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CBCD3-A999-4533-A532-AD933AB0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" y="51156"/>
            <a:ext cx="848868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Дорожная карта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C57AA9-605D-4E9B-9F79-65A1D09D1396}"/>
              </a:ext>
            </a:extLst>
          </p:cNvPr>
          <p:cNvSpPr/>
          <p:nvPr/>
        </p:nvSpPr>
        <p:spPr>
          <a:xfrm>
            <a:off x="0" y="6273800"/>
            <a:ext cx="12319000" cy="584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ygre Black" panose="02000A03000000000000" pitchFamily="2" charset="-52"/>
                <a:ea typeface="JetBrains Mono" panose="02000009000000000000" pitchFamily="49" charset="0"/>
                <a:cs typeface="JetBrains Mono" panose="02000009000000000000" pitchFamily="49" charset="0"/>
              </a:rPr>
              <a:t>Донецкий Олимп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2207F4-4A78-4CCB-BB5D-6AB86F6962A5}"/>
              </a:ext>
            </a:extLst>
          </p:cNvPr>
          <p:cNvSpPr/>
          <p:nvPr/>
        </p:nvSpPr>
        <p:spPr>
          <a:xfrm>
            <a:off x="399730" y="1738975"/>
            <a:ext cx="29949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rgbClr val="333333"/>
                </a:solidFill>
              </a:rPr>
              <a:t> </a:t>
            </a:r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Расширение функционала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• Добавление новых разделов: 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  • Блог о спортивных достижениях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  • Календарь событий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  • Форум для общения участников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• Интеграция с социальными сетями: 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  • Возможность делиться новостями и событиями клуба.</a:t>
            </a:r>
            <a:endParaRPr lang="ru-RU" sz="1050" dirty="0">
              <a:latin typeface="Bahnschrift SemiBold SemiConden" panose="020B05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C5EED0-47C6-4888-92D0-E3945E782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0099" y="2934031"/>
            <a:ext cx="3518806" cy="317257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6BF12C-F2F4-4CC3-BCA3-18B33803D68B}"/>
              </a:ext>
            </a:extLst>
          </p:cNvPr>
          <p:cNvSpPr/>
          <p:nvPr/>
        </p:nvSpPr>
        <p:spPr>
          <a:xfrm>
            <a:off x="8127401" y="3258432"/>
            <a:ext cx="334150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rgbClr val="333333"/>
                </a:solidFill>
              </a:rPr>
              <a:t> </a:t>
            </a:r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Улучшение пользовательского опыта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• Оптимизация интерфейса: 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  • Проведение тестирования на удобство использования.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• Мобильная версия сайта: 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  • Адаптация под мобильные устройства для удобства доступа.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A68687-8F79-4BAA-A1B0-C4654159368E}"/>
              </a:ext>
            </a:extLst>
          </p:cNvPr>
          <p:cNvSpPr/>
          <p:nvPr/>
        </p:nvSpPr>
        <p:spPr>
          <a:xfrm>
            <a:off x="8127401" y="4649042"/>
            <a:ext cx="367085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Аналитика и обратная связь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• Внедрение аналитических инструментов: 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  • Отслеживание посещаемости и пользовательского поведения.</a:t>
            </a:r>
          </a:p>
          <a:p>
            <a:r>
              <a:rPr lang="ru-RU" sz="1050" dirty="0">
                <a:solidFill>
                  <a:srgbClr val="333333"/>
                </a:solidFill>
                <a:latin typeface="Bahnschrift SemiBold SemiConden" panose="020B0502040204020203" pitchFamily="34" charset="0"/>
              </a:rPr>
              <a:t>   • Сбор отзывов: </a:t>
            </a:r>
          </a:p>
        </p:txBody>
      </p:sp>
    </p:spTree>
    <p:extLst>
      <p:ext uri="{BB962C8B-B14F-4D97-AF65-F5344CB8AC3E}">
        <p14:creationId xmlns:p14="http://schemas.microsoft.com/office/powerpoint/2010/main" val="215045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CBCD3-A999-4533-A532-AD933AB0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r>
              <a:rPr lang="ru-RU" dirty="0"/>
              <a:t>Состав команды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49D317-2A1D-4222-BC9B-C541D42E2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3" y="1429280"/>
            <a:ext cx="1995382" cy="1881189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452FA91-9124-451E-A780-34F363844475}"/>
              </a:ext>
            </a:extLst>
          </p:cNvPr>
          <p:cNvSpPr/>
          <p:nvPr/>
        </p:nvSpPr>
        <p:spPr>
          <a:xfrm>
            <a:off x="921490" y="3369734"/>
            <a:ext cx="3125724" cy="6191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Олексюк Андрей /Командир команды/дизайнер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B3D59FE-FD8D-43EF-B42E-DFE8662307CE}"/>
              </a:ext>
            </a:extLst>
          </p:cNvPr>
          <p:cNvGrpSpPr/>
          <p:nvPr/>
        </p:nvGrpSpPr>
        <p:grpSpPr>
          <a:xfrm>
            <a:off x="4288474" y="1429280"/>
            <a:ext cx="3031067" cy="2559577"/>
            <a:chOff x="1073891" y="1700213"/>
            <a:chExt cx="3031067" cy="2559577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1D76E1A2-932B-491B-88E0-C87BEA35C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4" y="1700213"/>
              <a:ext cx="1995382" cy="1881189"/>
            </a:xfrm>
            <a:prstGeom prst="rect">
              <a:avLst/>
            </a:prstGeom>
          </p:spPr>
        </p:pic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5F104EE-5D3C-4783-8B94-A997AEF9BC55}"/>
                </a:ext>
              </a:extLst>
            </p:cNvPr>
            <p:cNvSpPr/>
            <p:nvPr/>
          </p:nvSpPr>
          <p:spPr>
            <a:xfrm>
              <a:off x="1073891" y="3640667"/>
              <a:ext cx="3031067" cy="61912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>
                  <a:solidFill>
                    <a:schemeClr val="tx1"/>
                  </a:solidFill>
                </a:rPr>
                <a:t>Еременко Дмитрий/</a:t>
              </a:r>
              <a:r>
                <a:rPr lang="en-US" sz="1600" dirty="0">
                  <a:solidFill>
                    <a:schemeClr val="tx1"/>
                  </a:solidFill>
                </a:rPr>
                <a:t>Frontend</a:t>
              </a:r>
              <a:r>
                <a:rPr lang="ru-RU" sz="1600" dirty="0">
                  <a:solidFill>
                    <a:schemeClr val="tx1"/>
                  </a:solidFill>
                </a:rPr>
                <a:t> разработчик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F49DA23-3826-42F1-8C8E-0AEBAFB998A5}"/>
              </a:ext>
            </a:extLst>
          </p:cNvPr>
          <p:cNvGrpSpPr/>
          <p:nvPr/>
        </p:nvGrpSpPr>
        <p:grpSpPr>
          <a:xfrm>
            <a:off x="7655459" y="1429280"/>
            <a:ext cx="3031067" cy="2559577"/>
            <a:chOff x="1073891" y="1700213"/>
            <a:chExt cx="3031067" cy="2559577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32F67709-C152-4723-89EC-0AD34839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4" y="1700213"/>
              <a:ext cx="1995382" cy="1881189"/>
            </a:xfrm>
            <a:prstGeom prst="rect">
              <a:avLst/>
            </a:prstGeom>
          </p:spPr>
        </p:pic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55735129-2FC0-4773-8A9F-6946BF41BBFF}"/>
                </a:ext>
              </a:extLst>
            </p:cNvPr>
            <p:cNvSpPr/>
            <p:nvPr/>
          </p:nvSpPr>
          <p:spPr>
            <a:xfrm>
              <a:off x="1073891" y="3640667"/>
              <a:ext cx="3031067" cy="61912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Ярошевич Яков/</a:t>
              </a:r>
              <a:r>
                <a:rPr lang="en-US" sz="1600" dirty="0">
                  <a:solidFill>
                    <a:schemeClr val="tx1"/>
                  </a:solidFill>
                </a:rPr>
                <a:t>Backend</a:t>
              </a:r>
              <a:r>
                <a:rPr lang="ru-RU" sz="1600" dirty="0">
                  <a:solidFill>
                    <a:schemeClr val="tx1"/>
                  </a:solidFill>
                </a:rPr>
                <a:t> разработчик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A4B74AF-199F-4883-B80F-A8857E6D8649}"/>
              </a:ext>
            </a:extLst>
          </p:cNvPr>
          <p:cNvGrpSpPr/>
          <p:nvPr/>
        </p:nvGrpSpPr>
        <p:grpSpPr>
          <a:xfrm>
            <a:off x="4288474" y="4214334"/>
            <a:ext cx="3031067" cy="2559577"/>
            <a:chOff x="1073891" y="1700213"/>
            <a:chExt cx="3031067" cy="2559577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F6E10C15-FDBD-4D78-A328-0D577AFB0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4" y="1700213"/>
              <a:ext cx="1995382" cy="1881189"/>
            </a:xfrm>
            <a:prstGeom prst="rect">
              <a:avLst/>
            </a:prstGeom>
          </p:spPr>
        </p:pic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886AEAB4-D96B-4004-A7C8-A278B46FAC71}"/>
                </a:ext>
              </a:extLst>
            </p:cNvPr>
            <p:cNvSpPr/>
            <p:nvPr/>
          </p:nvSpPr>
          <p:spPr>
            <a:xfrm>
              <a:off x="1073891" y="3640667"/>
              <a:ext cx="3031067" cy="61912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Долматов Иван/</a:t>
              </a:r>
              <a:r>
                <a:rPr lang="de-DE" sz="2000" dirty="0">
                  <a:solidFill>
                    <a:schemeClr val="tx1"/>
                  </a:solidFill>
                </a:rPr>
                <a:t>Python-Chatbot Developer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56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1B1C21"/>
      </a:dk1>
      <a:lt1>
        <a:srgbClr val="F4F4F4"/>
      </a:lt1>
      <a:dk2>
        <a:srgbClr val="1B1C21"/>
      </a:dk2>
      <a:lt2>
        <a:srgbClr val="C8C9CA"/>
      </a:lt2>
      <a:accent1>
        <a:srgbClr val="402FFF"/>
      </a:accent1>
      <a:accent2>
        <a:srgbClr val="EC1D35"/>
      </a:accent2>
      <a:accent3>
        <a:srgbClr val="EDEDED"/>
      </a:accent3>
      <a:accent4>
        <a:srgbClr val="FFC000"/>
      </a:accent4>
      <a:accent5>
        <a:srgbClr val="5B9BD5"/>
      </a:accent5>
      <a:accent6>
        <a:srgbClr val="70AD47"/>
      </a:accent6>
      <a:hlink>
        <a:srgbClr val="402FFF"/>
      </a:hlink>
      <a:folHlink>
        <a:srgbClr val="1B1C21"/>
      </a:folHlink>
    </a:clrScheme>
    <a:fontScheme name="JetBrainsMono">
      <a:majorFont>
        <a:latin typeface="JetBrains Mono"/>
        <a:ea typeface=""/>
        <a:cs typeface=""/>
      </a:majorFont>
      <a:minorFont>
        <a:latin typeface="JetBrains Mon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354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Bahnschrift Condensed</vt:lpstr>
      <vt:lpstr>Bahnschrift SemiBold SemiConden</vt:lpstr>
      <vt:lpstr>Cygre Black</vt:lpstr>
      <vt:lpstr>JetBrains Mono</vt:lpstr>
      <vt:lpstr>JetBrains Mono Light</vt:lpstr>
      <vt:lpstr>Тема Office</vt:lpstr>
      <vt:lpstr>Донецкий Олимп</vt:lpstr>
      <vt:lpstr>Описание проекта</vt:lpstr>
      <vt:lpstr>Презентация PowerPoint</vt:lpstr>
      <vt:lpstr>Техническая информация</vt:lpstr>
      <vt:lpstr>Демонстрация проекта</vt:lpstr>
      <vt:lpstr>Дорожная карта проекта</vt:lpstr>
      <vt:lpstr>Состав 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Первенство по спортивному программированию в дисциплине «программирование продуктовое»</dc:title>
  <dc:creator>Светлана Бердюкова</dc:creator>
  <cp:lastModifiedBy>Андрей Олексюк</cp:lastModifiedBy>
  <cp:revision>34</cp:revision>
  <dcterms:created xsi:type="dcterms:W3CDTF">2024-10-11T12:17:03Z</dcterms:created>
  <dcterms:modified xsi:type="dcterms:W3CDTF">2024-10-13T12:54:32Z</dcterms:modified>
</cp:coreProperties>
</file>