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61" r:id="rId3"/>
    <p:sldId id="262" r:id="rId4"/>
    <p:sldId id="263" r:id="rId5"/>
    <p:sldId id="258" r:id="rId6"/>
    <p:sldId id="257" r:id="rId7"/>
    <p:sldId id="259" r:id="rId8"/>
    <p:sldId id="264" r:id="rId9"/>
    <p:sldId id="260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37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8/30/2022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8/30/2022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8/30/2022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8/30/2022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8/30/2022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8/30/2022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07C557-54C2-A8BC-E730-8EAC3B405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1153458"/>
          </a:xfrm>
        </p:spPr>
        <p:txBody>
          <a:bodyPr>
            <a:normAutofit fontScale="90000"/>
          </a:bodyPr>
          <a:lstStyle/>
          <a:p>
            <a:r>
              <a:rPr lang="en-IN" sz="4800" cap="none" dirty="0" smtClean="0"/>
              <a:t>Deep learning based  Kidney Stone detection Using Ultrasound images</a:t>
            </a:r>
            <a:endParaRPr lang="en-IN" sz="4800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C8280F0-84AB-66F9-F02B-EB6C3532BF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190040127-D.Gowtham Reddy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190040601-P.Tarun Kumar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190040623-G.Harsha Vardhan Reddy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44528" y="2234240"/>
            <a:ext cx="26128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 smtClean="0">
                <a:solidFill>
                  <a:schemeClr val="bg1"/>
                </a:solidFill>
              </a:rPr>
              <a:t>Under the Guidance of </a:t>
            </a:r>
          </a:p>
          <a:p>
            <a:pPr algn="ctr"/>
            <a:r>
              <a:rPr lang="en-GB" sz="2000" dirty="0" smtClean="0">
                <a:solidFill>
                  <a:schemeClr val="bg1"/>
                </a:solidFill>
              </a:rPr>
              <a:t>S.Koteswara Rao </a:t>
            </a:r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9492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7147" y="957532"/>
            <a:ext cx="39431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TODAY’S AGENDA:</a:t>
            </a:r>
          </a:p>
          <a:p>
            <a:endParaRPr lang="en-GB" dirty="0"/>
          </a:p>
        </p:txBody>
      </p:sp>
      <p:pic>
        <p:nvPicPr>
          <p:cNvPr id="3" name="Picture 3" descr="D:\3-2 folder\SFE-4\Vehicle detecting method\downloa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98967" y="1643947"/>
            <a:ext cx="3191376" cy="3714776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121434" y="1897811"/>
            <a:ext cx="3708066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GB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Problem 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Statement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Aim</a:t>
            </a:r>
            <a:endParaRPr lang="en-GB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Proposed Methodology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GB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6980" y="664234"/>
            <a:ext cx="3528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INTRODUCTION:</a:t>
            </a:r>
            <a:endParaRPr lang="en-GB" sz="3600" dirty="0"/>
          </a:p>
        </p:txBody>
      </p:sp>
      <p:sp>
        <p:nvSpPr>
          <p:cNvPr id="1026" name="AutoShape 2" descr="Kidney Stones | NIDD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27" name="Picture 3" descr="D:\4-1 folder\Project(Part-1)\Kidney stone detection\Image Without Stone\download (1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41162" y="3660027"/>
            <a:ext cx="2143125" cy="214312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810883" y="1673525"/>
            <a:ext cx="1078051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IN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Kidney stones are a hard collection of salt and minerals, often calcium and uric acid that form in the kidneys.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IN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few kinds of kidney stones that are usually formed in our body: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1)Calcium Stones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2)</a:t>
            </a:r>
            <a:r>
              <a:rPr lang="en-IN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Struvite</a:t>
            </a:r>
            <a:r>
              <a:rPr lang="en-IN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Stones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3)Uric acid Stones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4)</a:t>
            </a:r>
            <a:r>
              <a:rPr lang="en-IN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Cystine</a:t>
            </a:r>
            <a:r>
              <a:rPr lang="en-IN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Stones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IN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Some risk that affect our body due to kidney stones are Dehydration, Obesity problem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certain diet problems etc..</a:t>
            </a:r>
          </a:p>
          <a:p>
            <a:endParaRPr lang="en-IN" dirty="0" smtClean="0">
              <a:solidFill>
                <a:srgbClr val="333333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009291"/>
            <a:ext cx="105861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The diagnosis of kidney stones can be done with the Urinalysis, Blood Test, Imaging Tests like X-ray scanning,</a:t>
            </a:r>
          </a:p>
          <a:p>
            <a:pPr>
              <a:lnSpc>
                <a:spcPct val="150000"/>
              </a:lnSpc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CT Scanning and Ultrasound imaging etc..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482" name="Picture 2" descr="D:\4-1 folder\Project(Part-1)\Kidney stone detection\Image Without Stone\download (2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91776" y="2273053"/>
            <a:ext cx="2037188" cy="3168959"/>
          </a:xfrm>
          <a:prstGeom prst="rect">
            <a:avLst/>
          </a:prstGeom>
          <a:noFill/>
        </p:spPr>
      </p:pic>
      <p:pic>
        <p:nvPicPr>
          <p:cNvPr id="20483" name="Picture 3" descr="D:\4-1 folder\Project(Part-1)\Kidney stone detection\Image Without Stone\download (3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09470" y="2219786"/>
            <a:ext cx="2077137" cy="3231103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863061" y="5760603"/>
            <a:ext cx="10635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IN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majority of persons with kidney stones do not recognize them at first, and their organs gradually deteriorate.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224ADFB-2D30-E610-E4D9-21CA2489E70B}"/>
              </a:ext>
            </a:extLst>
          </p:cNvPr>
          <p:cNvSpPr txBox="1"/>
          <p:nvPr/>
        </p:nvSpPr>
        <p:spPr>
          <a:xfrm>
            <a:off x="726141" y="950259"/>
            <a:ext cx="11312969" cy="3831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PROBLEM STATEMENT:</a:t>
            </a:r>
          </a:p>
          <a:p>
            <a:endParaRPr lang="en-I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kidney malfunctioning can be life intimidating. Hence early detection of kidney stone is essential. Precise</a:t>
            </a:r>
          </a:p>
          <a:p>
            <a:pPr>
              <a:lnSpc>
                <a:spcPct val="150000"/>
              </a:lnSpc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identification of kidney stone is vital in order to ensure surgical operations success.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detection of kidney stones directly from the ultrasound images is hard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ultrasound images of kidney comprise speckle noise and are of low contrast which makes the identification</a:t>
            </a:r>
          </a:p>
          <a:p>
            <a:pPr marL="285750" indent="-285750"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of kidney abnormalities a difficult task.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effects the proper diagnosis of the patient. To overcome this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problem,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reaction diffusion level set segmentation</a:t>
            </a:r>
          </a:p>
          <a:p>
            <a:pPr marL="285750" indent="-285750"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is proposed to identify location of the stone.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93140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DFC58EB-5088-1EB0-2A35-1BC9B2990D58}"/>
              </a:ext>
            </a:extLst>
          </p:cNvPr>
          <p:cNvSpPr txBox="1"/>
          <p:nvPr/>
        </p:nvSpPr>
        <p:spPr>
          <a:xfrm>
            <a:off x="708213" y="1030941"/>
            <a:ext cx="1112723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AIM</a:t>
            </a:r>
            <a:endParaRPr lang="en-IN" sz="3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main of the project is to recognize the kidney stones in the ultrasound images.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detect </a:t>
            </a:r>
            <a:r>
              <a:rPr lang="en-GB" sz="1800" dirty="0">
                <a:latin typeface="Times New Roman" pitchFamily="18" charset="0"/>
                <a:cs typeface="Times New Roman" pitchFamily="18" charset="0"/>
              </a:rPr>
              <a:t>the kidney stones in ultrasound images using median filters to improve the detection</a:t>
            </a:r>
          </a:p>
          <a:p>
            <a:pPr>
              <a:lnSpc>
                <a:spcPct val="150000"/>
              </a:lnSpc>
            </a:pPr>
            <a:r>
              <a:rPr lang="en-GB" sz="1800" dirty="0">
                <a:latin typeface="Times New Roman" pitchFamily="18" charset="0"/>
                <a:cs typeface="Times New Roman" pitchFamily="18" charset="0"/>
              </a:rPr>
              <a:t>      rate in terms of accuracy and sensitivity.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1800" dirty="0">
                <a:latin typeface="Times New Roman" pitchFamily="18" charset="0"/>
                <a:cs typeface="Times New Roman" pitchFamily="18" charset="0"/>
              </a:rPr>
              <a:t> Materials and Methods: The accuracy and sensitivity of median 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filter </a:t>
            </a:r>
            <a:r>
              <a:rPr lang="en-GB" sz="1800" dirty="0">
                <a:latin typeface="Times New Roman" pitchFamily="18" charset="0"/>
                <a:cs typeface="Times New Roman" pitchFamily="18" charset="0"/>
              </a:rPr>
              <a:t>was compared with rank 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filter. </a:t>
            </a:r>
            <a:endParaRPr lang="en-GB" sz="18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1800" dirty="0">
                <a:latin typeface="Times New Roman" pitchFamily="18" charset="0"/>
                <a:cs typeface="Times New Roman" pitchFamily="18" charset="0"/>
              </a:rPr>
              <a:t>The median filter is used to detect the kidney stone in ultrasound images.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A certain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>
                <a:latin typeface="Times New Roman" pitchFamily="18" charset="0"/>
                <a:cs typeface="Times New Roman" pitchFamily="18" charset="0"/>
              </a:rPr>
              <a:t>sample size 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is taken </a:t>
            </a:r>
            <a:r>
              <a:rPr lang="en-GB" sz="1800" dirty="0">
                <a:latin typeface="Times New Roman" pitchFamily="18" charset="0"/>
                <a:cs typeface="Times New Roman" pitchFamily="18" charset="0"/>
              </a:rPr>
              <a:t>with the 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some p-value </a:t>
            </a:r>
            <a:r>
              <a:rPr lang="en-GB" sz="1800" dirty="0">
                <a:latin typeface="Times New Roman" pitchFamily="18" charset="0"/>
                <a:cs typeface="Times New Roman" pitchFamily="18" charset="0"/>
              </a:rPr>
              <a:t>and has been used to improve detection rate of kidney stones in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GB" sz="1800" dirty="0">
                <a:latin typeface="Times New Roman" pitchFamily="18" charset="0"/>
                <a:cs typeface="Times New Roman" pitchFamily="18" charset="0"/>
              </a:rPr>
              <a:t>terms of accuracy and sensitivity using </a:t>
            </a:r>
            <a:r>
              <a:rPr lang="en-GB" sz="1800" dirty="0" err="1"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GB" sz="1800" dirty="0">
                <a:latin typeface="Times New Roman" pitchFamily="18" charset="0"/>
                <a:cs typeface="Times New Roman" pitchFamily="18" charset="0"/>
              </a:rPr>
              <a:t> simulation tool.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404381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7B29401-7C8F-2D36-3B73-898F2E61BFDF}"/>
              </a:ext>
            </a:extLst>
          </p:cNvPr>
          <p:cNvSpPr txBox="1"/>
          <p:nvPr/>
        </p:nvSpPr>
        <p:spPr>
          <a:xfrm>
            <a:off x="555812" y="519953"/>
            <a:ext cx="5987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PROPOSED METHODOLOGY:</a:t>
            </a:r>
          </a:p>
        </p:txBody>
      </p:sp>
      <p:pic>
        <p:nvPicPr>
          <p:cNvPr id="3" name="Content Placeholder 4">
            <a:extLst>
              <a:ext uri="{FF2B5EF4-FFF2-40B4-BE49-F238E27FC236}">
                <a16:creationId xmlns="" xmlns:a16="http://schemas.microsoft.com/office/drawing/2014/main" id="{4988EE52-ABAB-4566-8552-CE4554687095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300" y="1166284"/>
            <a:ext cx="9953399" cy="500997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73131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4015" y="1035170"/>
            <a:ext cx="10817064" cy="3277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Firstly we take the input of kidney image which is an ultrasound image.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The system will detect the image and store them as pixels in it’s memory.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Now the system automates to use the image processing technique called Level set Segmentation and divides the</a:t>
            </a:r>
          </a:p>
          <a:p>
            <a:pPr>
              <a:lnSpc>
                <a:spcPct val="150000"/>
              </a:lnSpc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kidney portion and stone portion.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In this technique, a median filter and a rank filter is used to detect the kidneys.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By using DWT technique the extraction of energy levels are done then by back propagation algorithm it displays </a:t>
            </a:r>
          </a:p>
          <a:p>
            <a:pPr>
              <a:lnSpc>
                <a:spcPct val="150000"/>
              </a:lnSpc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whether the kidney is normal or abnormal</a:t>
            </a:r>
          </a:p>
          <a:p>
            <a:endParaRPr lang="en-GB" dirty="0"/>
          </a:p>
        </p:txBody>
      </p:sp>
      <p:pic>
        <p:nvPicPr>
          <p:cNvPr id="21506" name="Picture 2" descr="D:\4-1 folder\Project(Part-1)\Kidney stone detection\Image With Stone\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89586" y="3701143"/>
            <a:ext cx="3211512" cy="2244375"/>
          </a:xfrm>
          <a:prstGeom prst="rect">
            <a:avLst/>
          </a:prstGeom>
          <a:noFill/>
        </p:spPr>
      </p:pic>
      <p:pic>
        <p:nvPicPr>
          <p:cNvPr id="21507" name="Picture 3" descr="D:\4-1 folder\Project(Part-1)\Kidney stone detection\Image Without Stone\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91910" y="3716313"/>
            <a:ext cx="2920040" cy="214533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745192" y="6081622"/>
            <a:ext cx="16482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Image with stone</a:t>
            </a:r>
            <a:endParaRPr lang="en-GB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9014603" y="6012612"/>
            <a:ext cx="19335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Image without stone</a:t>
            </a:r>
            <a:endParaRPr lang="en-GB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41C34BD-8C20-18DF-B7F1-EF89C57F32C4}"/>
              </a:ext>
            </a:extLst>
          </p:cNvPr>
          <p:cNvSpPr txBox="1"/>
          <p:nvPr/>
        </p:nvSpPr>
        <p:spPr>
          <a:xfrm>
            <a:off x="645459" y="1013011"/>
            <a:ext cx="11194090" cy="22585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CONCLUSION: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paper ,we have discussed various techniques for detecting the kidney stones and improved a technique which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uses level set segmentation method.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detected whether the patient is effected with the presence of stones in the kidney.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paper introduces the proper diagnosis technique for the medical field in detection of stones in kidneys.</a:t>
            </a:r>
          </a:p>
        </p:txBody>
      </p:sp>
    </p:spTree>
    <p:extLst>
      <p:ext uri="{BB962C8B-B14F-4D97-AF65-F5344CB8AC3E}">
        <p14:creationId xmlns="" xmlns:p14="http://schemas.microsoft.com/office/powerpoint/2010/main" val="909682921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101</TotalTime>
  <Words>501</Words>
  <Application>Microsoft Office PowerPoint</Application>
  <PresentationFormat>Custom</PresentationFormat>
  <Paragraphs>56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Basis</vt:lpstr>
      <vt:lpstr>Deep learning based  Kidney Stone detection Using Ultrasound images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Ultrasound based on kidney stone detection</dc:title>
  <dc:creator>195071008</dc:creator>
  <cp:lastModifiedBy>Windows User</cp:lastModifiedBy>
  <cp:revision>9</cp:revision>
  <dcterms:created xsi:type="dcterms:W3CDTF">2022-08-22T04:57:51Z</dcterms:created>
  <dcterms:modified xsi:type="dcterms:W3CDTF">2022-08-30T08:29:27Z</dcterms:modified>
</cp:coreProperties>
</file>