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76" d="100"/>
          <a:sy n="76"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062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8772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6277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1097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5120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7396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5144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80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8363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573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654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88977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4FAA51-7875-C94D-5337-6B4B9B29BBA6}"/>
              </a:ext>
            </a:extLst>
          </p:cNvPr>
          <p:cNvPicPr>
            <a:picLocks noChangeAspect="1"/>
          </p:cNvPicPr>
          <p:nvPr/>
        </p:nvPicPr>
        <p:blipFill>
          <a:blip r:embed="rId2"/>
          <a:srcRect t="5858"/>
          <a:stretch/>
        </p:blipFill>
        <p:spPr>
          <a:xfrm>
            <a:off x="20" y="10"/>
            <a:ext cx="12191980" cy="6857991"/>
          </a:xfrm>
          <a:prstGeom prst="rect">
            <a:avLst/>
          </a:prstGeom>
        </p:spPr>
      </p:pic>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4CA6394-AC5C-99E4-7135-38C78E6222C1}"/>
              </a:ext>
            </a:extLst>
          </p:cNvPr>
          <p:cNvSpPr>
            <a:spLocks noGrp="1"/>
          </p:cNvSpPr>
          <p:nvPr>
            <p:ph type="ctrTitle"/>
          </p:nvPr>
        </p:nvSpPr>
        <p:spPr>
          <a:xfrm>
            <a:off x="1038883" y="1000366"/>
            <a:ext cx="3995397" cy="1239627"/>
          </a:xfrm>
        </p:spPr>
        <p:txBody>
          <a:bodyPr vert="horz" lIns="91440" tIns="45720" rIns="91440" bIns="45720" rtlCol="0" anchor="b">
            <a:normAutofit/>
          </a:bodyPr>
          <a:lstStyle/>
          <a:p>
            <a:r>
              <a:rPr lang="en-US" sz="3200" cap="none"/>
              <a:t>מצגת פרויקט </a:t>
            </a:r>
            <a:br>
              <a:rPr lang="en-US" sz="3200" cap="none"/>
            </a:br>
            <a:endParaRPr lang="en-US" sz="3200" cap="none"/>
          </a:p>
        </p:txBody>
      </p:sp>
      <p:sp>
        <p:nvSpPr>
          <p:cNvPr id="3" name="כותרת משנה 2">
            <a:extLst>
              <a:ext uri="{FF2B5EF4-FFF2-40B4-BE49-F238E27FC236}">
                <a16:creationId xmlns:a16="http://schemas.microsoft.com/office/drawing/2014/main" id="{A52D5DB6-5B56-E4D8-EA58-5B2445F039C2}"/>
              </a:ext>
            </a:extLst>
          </p:cNvPr>
          <p:cNvSpPr>
            <a:spLocks noGrp="1"/>
          </p:cNvSpPr>
          <p:nvPr>
            <p:ph type="subTitle" idx="1"/>
          </p:nvPr>
        </p:nvSpPr>
        <p:spPr>
          <a:xfrm>
            <a:off x="1038883" y="2884395"/>
            <a:ext cx="3950677" cy="2469140"/>
          </a:xfrm>
        </p:spPr>
        <p:txBody>
          <a:bodyPr vert="horz" lIns="91440" tIns="45720" rIns="91440" bIns="45720" rtlCol="0">
            <a:normAutofit/>
          </a:bodyPr>
          <a:lstStyle/>
          <a:p>
            <a:pPr algn="r" rtl="1">
              <a:lnSpc>
                <a:spcPct val="110000"/>
              </a:lnSpc>
            </a:pPr>
            <a:r>
              <a:rPr lang="en-US" dirty="0" err="1"/>
              <a:t>שם</a:t>
            </a:r>
            <a:r>
              <a:rPr lang="en-US" dirty="0"/>
              <a:t> </a:t>
            </a:r>
            <a:r>
              <a:rPr lang="en-US" dirty="0" err="1"/>
              <a:t>הקורס</a:t>
            </a:r>
            <a:r>
              <a:rPr lang="en-US" dirty="0"/>
              <a:t>: </a:t>
            </a:r>
            <a:r>
              <a:rPr lang="en-US" dirty="0" err="1"/>
              <a:t>תכנות</a:t>
            </a:r>
            <a:r>
              <a:rPr lang="en-US" dirty="0"/>
              <a:t> </a:t>
            </a:r>
            <a:r>
              <a:rPr lang="en-US" dirty="0" err="1"/>
              <a:t>מתקדם</a:t>
            </a:r>
            <a:endParaRPr lang="en-US" dirty="0"/>
          </a:p>
          <a:p>
            <a:pPr algn="r" rtl="1">
              <a:lnSpc>
                <a:spcPct val="110000"/>
              </a:lnSpc>
            </a:pPr>
            <a:r>
              <a:rPr lang="en-US" dirty="0" err="1"/>
              <a:t>קוד</a:t>
            </a:r>
            <a:r>
              <a:rPr lang="en-US" dirty="0"/>
              <a:t> </a:t>
            </a:r>
            <a:r>
              <a:rPr lang="en-US" dirty="0" err="1"/>
              <a:t>הקורס</a:t>
            </a:r>
            <a:r>
              <a:rPr lang="en-US" dirty="0"/>
              <a:t>: 848367701</a:t>
            </a:r>
          </a:p>
          <a:p>
            <a:pPr algn="r" rtl="1">
              <a:lnSpc>
                <a:spcPct val="110000"/>
              </a:lnSpc>
            </a:pPr>
            <a:r>
              <a:rPr lang="en-US" dirty="0" err="1"/>
              <a:t>שמות</a:t>
            </a:r>
            <a:r>
              <a:rPr lang="en-US" dirty="0"/>
              <a:t> </a:t>
            </a:r>
            <a:r>
              <a:rPr lang="en-US" dirty="0" err="1"/>
              <a:t>מגישים</a:t>
            </a:r>
            <a:r>
              <a:rPr lang="en-US" dirty="0"/>
              <a:t>: </a:t>
            </a:r>
            <a:r>
              <a:rPr lang="en-US" dirty="0" err="1"/>
              <a:t>הילה</a:t>
            </a:r>
            <a:r>
              <a:rPr lang="en-US" dirty="0"/>
              <a:t> </a:t>
            </a:r>
            <a:r>
              <a:rPr lang="en-US" dirty="0" err="1"/>
              <a:t>כהן</a:t>
            </a:r>
            <a:r>
              <a:rPr lang="en-US" dirty="0"/>
              <a:t> 325882462, </a:t>
            </a:r>
            <a:r>
              <a:rPr lang="en-US" dirty="0" err="1"/>
              <a:t>דביר</a:t>
            </a:r>
            <a:r>
              <a:rPr lang="en-US" dirty="0"/>
              <a:t> מאנע 326630084</a:t>
            </a:r>
          </a:p>
          <a:p>
            <a:pPr algn="r" rtl="1">
              <a:lnSpc>
                <a:spcPct val="110000"/>
              </a:lnSpc>
            </a:pPr>
            <a:r>
              <a:rPr lang="en-US" dirty="0" err="1"/>
              <a:t>שמות</a:t>
            </a:r>
            <a:r>
              <a:rPr lang="en-US" dirty="0"/>
              <a:t> </a:t>
            </a:r>
            <a:r>
              <a:rPr lang="en-US" dirty="0" err="1"/>
              <a:t>בגיט</a:t>
            </a:r>
            <a:r>
              <a:rPr lang="he-IL" dirty="0"/>
              <a:t>: </a:t>
            </a:r>
            <a:r>
              <a:rPr lang="en-US" dirty="0"/>
              <a:t> Hilla2702, Dvir44</a:t>
            </a:r>
          </a:p>
          <a:p>
            <a:pPr algn="r" rtl="1">
              <a:lnSpc>
                <a:spcPct val="110000"/>
              </a:lnSpc>
            </a:pPr>
            <a:endParaRPr lang="en-US" dirty="0"/>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74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1FF26BF-F809-BA3E-1FF1-C4818DCA63B0}"/>
              </a:ext>
            </a:extLst>
          </p:cNvPr>
          <p:cNvSpPr>
            <a:spLocks noGrp="1"/>
          </p:cNvSpPr>
          <p:nvPr>
            <p:ph type="title"/>
          </p:nvPr>
        </p:nvSpPr>
        <p:spPr>
          <a:xfrm>
            <a:off x="1688124" y="723901"/>
            <a:ext cx="8815754" cy="1286648"/>
          </a:xfrm>
        </p:spPr>
        <p:txBody>
          <a:bodyPr anchor="b">
            <a:normAutofit/>
          </a:bodyPr>
          <a:lstStyle/>
          <a:p>
            <a:pPr algn="ctr"/>
            <a:r>
              <a:rPr lang="he-IL" dirty="0"/>
              <a:t>תיאור הפרויקט</a:t>
            </a:r>
          </a:p>
        </p:txBody>
      </p:sp>
      <p:sp>
        <p:nvSpPr>
          <p:cNvPr id="3" name="מציין מיקום תוכן 2">
            <a:extLst>
              <a:ext uri="{FF2B5EF4-FFF2-40B4-BE49-F238E27FC236}">
                <a16:creationId xmlns:a16="http://schemas.microsoft.com/office/drawing/2014/main" id="{C3842500-1FF1-2A29-E1EF-2D8AF347441F}"/>
              </a:ext>
            </a:extLst>
          </p:cNvPr>
          <p:cNvSpPr>
            <a:spLocks noGrp="1"/>
          </p:cNvSpPr>
          <p:nvPr>
            <p:ph idx="1"/>
          </p:nvPr>
        </p:nvSpPr>
        <p:spPr>
          <a:xfrm>
            <a:off x="2280820" y="2583927"/>
            <a:ext cx="7248470" cy="3830242"/>
          </a:xfrm>
        </p:spPr>
        <p:txBody>
          <a:bodyPr anchor="ctr">
            <a:normAutofit fontScale="92500" lnSpcReduction="20000"/>
          </a:bodyPr>
          <a:lstStyle/>
          <a:p>
            <a:pPr algn="r"/>
            <a:r>
              <a:rPr lang="he-IL" dirty="0"/>
              <a:t>בפרויקט זה נחקור את דרך הבנת הספריות השימושיות באמצעות חיקויים פשוטים שמדגימים את עקרון פעולתן, במטרה לממש תבניות עיצוב וארכיטקטורה, לבנות שרת גנרי וליישם צדדי לקוח שונים לכדי פרויקט שלם. נבנה מערכת בארכיטקטורת </a:t>
            </a:r>
            <a:r>
              <a:rPr lang="en-US" dirty="0"/>
              <a:t> subscriber/publisher </a:t>
            </a:r>
            <a:r>
              <a:rPr lang="he-IL" dirty="0"/>
              <a:t>ליצירת גרף חישובי )</a:t>
            </a:r>
            <a:r>
              <a:rPr lang="en-US" dirty="0"/>
              <a:t>computational graph) </a:t>
            </a:r>
            <a:r>
              <a:rPr lang="he-IL" dirty="0"/>
              <a:t>לביצוע חישובים מורכבים, המאפשרת חישובים מקביליים שבהם פלטים של קודקוד מסוים משמשים </a:t>
            </a:r>
            <a:r>
              <a:rPr lang="he-IL" dirty="0" err="1"/>
              <a:t>כקלטים</a:t>
            </a:r>
            <a:r>
              <a:rPr lang="he-IL" dirty="0"/>
              <a:t> לקודקודים אחרים. דוגמה לכך היא מערכת שבה קודקוד אחד קורא אות ממצלמת וידאו ומפרסם תמונה מכווצת, קודקוד אחר נרשם אליו ומבצע עיבוד תמונה באמצעות רשת בינה מלאכותית לזיהוי בני אדם ומפרסם מערך נתונים של "השלד" שלהם, וקודקוד שלישי נרשם אליו ומזהה את המחוות הוויזואליות של האדם בתמונה. המטרה הנוכחית היא לממש את התשתית הבסיסית לשכבת המודל בפרויקט, כדי לפתח בהמשך מנגנונים מורכבים יותר, וכך ללמוד כיצד להשתמש בתבניות עיצוב וארכיטקטורה ליצירת מערכות תוכנה מורכבות ומודולריות עם עיבוד מקבילי וגרפים חישוביים.</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00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C6AD23-A22A-CA6B-F266-FD4BA6901840}"/>
              </a:ext>
            </a:extLst>
          </p:cNvPr>
          <p:cNvSpPr>
            <a:spLocks noGrp="1"/>
          </p:cNvSpPr>
          <p:nvPr>
            <p:ph type="title"/>
          </p:nvPr>
        </p:nvSpPr>
        <p:spPr>
          <a:xfrm>
            <a:off x="1606510" y="300534"/>
            <a:ext cx="8815754" cy="1286648"/>
          </a:xfrm>
        </p:spPr>
        <p:txBody>
          <a:bodyPr anchor="b">
            <a:normAutofit/>
          </a:bodyPr>
          <a:lstStyle/>
          <a:p>
            <a:pPr algn="ctr"/>
            <a:r>
              <a:rPr lang="he-IL" dirty="0"/>
              <a:t>עיצוב הפרויקט:</a:t>
            </a:r>
          </a:p>
        </p:txBody>
      </p:sp>
      <p:sp>
        <p:nvSpPr>
          <p:cNvPr id="3" name="מציין מיקום תוכן 2">
            <a:extLst>
              <a:ext uri="{FF2B5EF4-FFF2-40B4-BE49-F238E27FC236}">
                <a16:creationId xmlns:a16="http://schemas.microsoft.com/office/drawing/2014/main" id="{D7703563-492B-171C-2301-7498F2DF200B}"/>
              </a:ext>
            </a:extLst>
          </p:cNvPr>
          <p:cNvSpPr>
            <a:spLocks noGrp="1"/>
          </p:cNvSpPr>
          <p:nvPr>
            <p:ph idx="1"/>
          </p:nvPr>
        </p:nvSpPr>
        <p:spPr>
          <a:xfrm>
            <a:off x="6177614" y="2138642"/>
            <a:ext cx="5708796" cy="4469673"/>
          </a:xfrm>
        </p:spPr>
        <p:txBody>
          <a:bodyPr anchor="ctr">
            <a:normAutofit fontScale="92500" lnSpcReduction="10000"/>
          </a:bodyPr>
          <a:lstStyle/>
          <a:p>
            <a:pPr algn="r"/>
            <a:r>
              <a:rPr lang="en-US" u="sng" dirty="0"/>
              <a:t>Graph</a:t>
            </a:r>
            <a:r>
              <a:rPr lang="he-IL" u="sng" dirty="0"/>
              <a:t>ספריית </a:t>
            </a:r>
            <a:endParaRPr lang="en-US" u="sng" dirty="0"/>
          </a:p>
          <a:p>
            <a:pPr algn="r" rtl="1"/>
            <a:r>
              <a:rPr lang="he-IL" dirty="0"/>
              <a:t>מהווה את עמוד השדרה של הפרויקט, מדמה מנגנונים מורכבים דרך סוכנים חישוביים פשוטים. כל סוכן מייצג פעולה או פונקציה ספציפית שניתן לשלב ולחבר ליצירת גרף חישובי גדול יותר. מחלקת </a:t>
            </a:r>
            <a:r>
              <a:rPr lang="en-US" dirty="0"/>
              <a:t>Graph</a:t>
            </a:r>
            <a:r>
              <a:rPr lang="he-IL" dirty="0"/>
              <a:t> מנהלת את המבנה הכללי, בעוד ש- </a:t>
            </a:r>
            <a:r>
              <a:rPr lang="en-US" dirty="0"/>
              <a:t> Node </a:t>
            </a:r>
            <a:r>
              <a:rPr lang="he-IL" dirty="0"/>
              <a:t>מייצג יחידות אינדיבידואליות בגרף. הודעות מועברות בין הצמתים, המאפשרות חישובים דינמיים וגמישים.</a:t>
            </a:r>
          </a:p>
          <a:p>
            <a:pPr algn="r" rtl="1"/>
            <a:r>
              <a:rPr lang="he-IL" u="sng" dirty="0"/>
              <a:t>ספריית </a:t>
            </a:r>
            <a:r>
              <a:rPr lang="en-US" u="sng" dirty="0"/>
              <a:t>Configs</a:t>
            </a:r>
          </a:p>
          <a:p>
            <a:pPr algn="r" rtl="1"/>
            <a:r>
              <a:rPr lang="he-IL" dirty="0"/>
              <a:t>הגדרות מנוהלות על ידי ספריית ה-</a:t>
            </a:r>
            <a:r>
              <a:rPr lang="en-US" dirty="0"/>
              <a:t>Configs, </a:t>
            </a:r>
            <a:r>
              <a:rPr lang="he-IL" dirty="0"/>
              <a:t>המאפשרת הגדרות תצורה דינמיות וגמישות לפרויקט. מחלקת </a:t>
            </a:r>
            <a:r>
              <a:rPr lang="en-US" dirty="0"/>
              <a:t>Config </a:t>
            </a:r>
            <a:r>
              <a:rPr lang="he-IL" dirty="0"/>
              <a:t>מנהלת הגדרות כלליות, בעוד ש-</a:t>
            </a:r>
            <a:r>
              <a:rPr lang="en-US" dirty="0"/>
              <a:t> </a:t>
            </a:r>
            <a:r>
              <a:rPr lang="en-US" dirty="0" err="1"/>
              <a:t>GenericConfig</a:t>
            </a:r>
            <a:r>
              <a:rPr lang="en-US" dirty="0"/>
              <a:t> </a:t>
            </a:r>
            <a:r>
              <a:rPr lang="he-IL" dirty="0"/>
              <a:t>מספקת מנהל תצורה כללי שניתן להתאמה עבור רכיבים שונים</a:t>
            </a:r>
            <a:endParaRPr lang="en-US" dirty="0"/>
          </a:p>
          <a:p>
            <a:pPr algn="r" rtl="1"/>
            <a:endParaRPr lang="he-IL"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תיבת טקסט 3">
            <a:extLst>
              <a:ext uri="{FF2B5EF4-FFF2-40B4-BE49-F238E27FC236}">
                <a16:creationId xmlns:a16="http://schemas.microsoft.com/office/drawing/2014/main" id="{5F730861-3D61-FAA9-7E24-0055A6721212}"/>
              </a:ext>
            </a:extLst>
          </p:cNvPr>
          <p:cNvSpPr txBox="1"/>
          <p:nvPr/>
        </p:nvSpPr>
        <p:spPr>
          <a:xfrm>
            <a:off x="278812" y="1887776"/>
            <a:ext cx="5207382" cy="4770537"/>
          </a:xfrm>
          <a:prstGeom prst="rect">
            <a:avLst/>
          </a:prstGeom>
          <a:noFill/>
        </p:spPr>
        <p:txBody>
          <a:bodyPr wrap="square" rtlCol="1">
            <a:spAutoFit/>
          </a:bodyPr>
          <a:lstStyle/>
          <a:p>
            <a:r>
              <a:rPr lang="he-IL" sz="1900" u="sng" dirty="0"/>
              <a:t>ספריית </a:t>
            </a:r>
            <a:r>
              <a:rPr lang="en-US" sz="1900" u="sng" dirty="0"/>
              <a:t>Server</a:t>
            </a:r>
          </a:p>
          <a:p>
            <a:r>
              <a:rPr lang="he-IL" sz="1900" dirty="0"/>
              <a:t>מאפשרת לפרויקט לפעול כאפליקציית אינטרנט. מחלקות </a:t>
            </a:r>
            <a:r>
              <a:rPr lang="en-US" sz="1900" dirty="0" err="1"/>
              <a:t>HttpServer</a:t>
            </a:r>
            <a:r>
              <a:rPr lang="en-US" sz="1900" dirty="0"/>
              <a:t> </a:t>
            </a:r>
            <a:r>
              <a:rPr lang="he-IL" sz="1900" dirty="0"/>
              <a:t>ו-</a:t>
            </a:r>
            <a:r>
              <a:rPr lang="en-US" sz="1900" dirty="0" err="1"/>
              <a:t>MyHttpServer</a:t>
            </a:r>
            <a:endParaRPr lang="en-US" sz="1900" dirty="0"/>
          </a:p>
          <a:p>
            <a:r>
              <a:rPr lang="he-IL" sz="1900" dirty="0"/>
              <a:t>מטפלות בבקשות ותשובות </a:t>
            </a:r>
            <a:r>
              <a:rPr lang="en-US" sz="1900" dirty="0"/>
              <a:t>, Http</a:t>
            </a:r>
            <a:r>
              <a:rPr lang="he-IL" sz="1900" dirty="0"/>
              <a:t>בעוד ש-</a:t>
            </a:r>
            <a:r>
              <a:rPr lang="en-US" sz="1900" dirty="0"/>
              <a:t> </a:t>
            </a:r>
            <a:r>
              <a:rPr lang="en-US" sz="1900" dirty="0" err="1"/>
              <a:t>RequestParser</a:t>
            </a:r>
            <a:r>
              <a:rPr lang="en-US" sz="1900" dirty="0"/>
              <a:t>  </a:t>
            </a:r>
            <a:r>
              <a:rPr lang="he-IL" sz="1900" dirty="0"/>
              <a:t> מנתחת בקשות ומוציאה את המידע הנחוץ. תצורה זו מאפשרת לפרויקט ליצור אינטראקציה עם משתמשים דרך ממשק אינטרנטי, לעבד קלטים ולהציג תוצאות.</a:t>
            </a:r>
          </a:p>
          <a:p>
            <a:r>
              <a:rPr lang="he-IL" sz="1900" u="sng" dirty="0"/>
              <a:t>ספריית </a:t>
            </a:r>
            <a:r>
              <a:rPr lang="en-US" sz="1900" u="sng" dirty="0"/>
              <a:t>Servlet</a:t>
            </a:r>
          </a:p>
          <a:p>
            <a:r>
              <a:rPr lang="he-IL" sz="1900" dirty="0"/>
              <a:t>ספריית ה-</a:t>
            </a:r>
            <a:r>
              <a:rPr lang="en-US" sz="1900" dirty="0"/>
              <a:t>Servlet </a:t>
            </a:r>
            <a:r>
              <a:rPr lang="he-IL" sz="1900" dirty="0"/>
              <a:t> טוענת ומציגה תכנים באופן דינמי בהתבסס על אינטראקציות משתמשים. </a:t>
            </a:r>
            <a:r>
              <a:rPr lang="en-US" sz="1900" dirty="0" err="1"/>
              <a:t>ConfLoader</a:t>
            </a:r>
            <a:r>
              <a:rPr lang="en-US" sz="1900" dirty="0"/>
              <a:t> </a:t>
            </a:r>
            <a:r>
              <a:rPr lang="he-IL" sz="1900" dirty="0"/>
              <a:t> ו-</a:t>
            </a:r>
            <a:r>
              <a:rPr lang="en-US" sz="1900" dirty="0"/>
              <a:t>  </a:t>
            </a:r>
            <a:r>
              <a:rPr lang="he-IL" sz="1900" dirty="0"/>
              <a:t> </a:t>
            </a:r>
            <a:r>
              <a:rPr lang="en-US" sz="1900" dirty="0"/>
              <a:t> </a:t>
            </a:r>
            <a:r>
              <a:rPr lang="en-US" sz="1900" dirty="0" err="1"/>
              <a:t>HtmlLoader</a:t>
            </a:r>
            <a:r>
              <a:rPr lang="en-US" sz="1900" dirty="0"/>
              <a:t> </a:t>
            </a:r>
            <a:r>
              <a:rPr lang="he-IL" sz="1900" dirty="0"/>
              <a:t>מנהלות את טעינת הגדרות ותכני </a:t>
            </a:r>
            <a:r>
              <a:rPr lang="en-US" sz="1900" dirty="0"/>
              <a:t> </a:t>
            </a:r>
            <a:r>
              <a:rPr lang="he-IL" sz="1900" dirty="0"/>
              <a:t> </a:t>
            </a:r>
            <a:r>
              <a:rPr lang="en-US" sz="1900" dirty="0"/>
              <a:t> </a:t>
            </a:r>
            <a:r>
              <a:rPr lang="he-IL" sz="1900" dirty="0"/>
              <a:t>מ</a:t>
            </a:r>
            <a:r>
              <a:rPr lang="en-US" sz="1900" dirty="0"/>
              <a:t>HTML </a:t>
            </a:r>
            <a:r>
              <a:rPr lang="he-IL" sz="1900" dirty="0"/>
              <a:t>בהתאמה. מחלקת </a:t>
            </a:r>
            <a:r>
              <a:rPr lang="en-US" sz="1900" dirty="0"/>
              <a:t>Servlet </a:t>
            </a:r>
            <a:r>
              <a:rPr lang="he-IL" sz="1900" dirty="0"/>
              <a:t> מספקת בסיס לטיפול בפעולות שונות, ו-</a:t>
            </a:r>
            <a:r>
              <a:rPr lang="en-US" sz="1900" dirty="0"/>
              <a:t> </a:t>
            </a:r>
            <a:r>
              <a:rPr lang="en-US" sz="1900" dirty="0" err="1"/>
              <a:t>TopicDisplayer</a:t>
            </a:r>
            <a:r>
              <a:rPr lang="en-US" sz="1900" dirty="0"/>
              <a:t> </a:t>
            </a:r>
            <a:r>
              <a:rPr lang="he-IL" sz="1900" dirty="0"/>
              <a:t>מציג נושאים והנתונים הקשורים אליהם.</a:t>
            </a:r>
          </a:p>
          <a:p>
            <a:endParaRPr lang="he-IL" sz="1900" dirty="0"/>
          </a:p>
        </p:txBody>
      </p:sp>
    </p:spTree>
    <p:extLst>
      <p:ext uri="{BB962C8B-B14F-4D97-AF65-F5344CB8AC3E}">
        <p14:creationId xmlns:p14="http://schemas.microsoft.com/office/powerpoint/2010/main" val="378927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231A2E5-BE8D-E588-F7FC-E6C87112C5B6}"/>
              </a:ext>
            </a:extLst>
          </p:cNvPr>
          <p:cNvSpPr>
            <a:spLocks noGrp="1"/>
          </p:cNvSpPr>
          <p:nvPr>
            <p:ph type="title"/>
          </p:nvPr>
        </p:nvSpPr>
        <p:spPr>
          <a:xfrm>
            <a:off x="965132" y="344952"/>
            <a:ext cx="10134600" cy="1036994"/>
          </a:xfrm>
        </p:spPr>
        <p:txBody>
          <a:bodyPr anchor="b">
            <a:normAutofit/>
          </a:bodyPr>
          <a:lstStyle/>
          <a:p>
            <a:pPr algn="ctr"/>
            <a:r>
              <a:rPr lang="he-IL" dirty="0"/>
              <a:t>המשך...</a:t>
            </a:r>
          </a:p>
        </p:txBody>
      </p:sp>
      <p:grpSp>
        <p:nvGrpSpPr>
          <p:cNvPr id="16" name="Group 1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7" name="Rectangle 1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מציין מיקום תוכן 2">
            <a:extLst>
              <a:ext uri="{FF2B5EF4-FFF2-40B4-BE49-F238E27FC236}">
                <a16:creationId xmlns:a16="http://schemas.microsoft.com/office/drawing/2014/main" id="{33B478A4-58B7-F713-727B-0C6C2687E3D3}"/>
              </a:ext>
            </a:extLst>
          </p:cNvPr>
          <p:cNvSpPr>
            <a:spLocks/>
          </p:cNvSpPr>
          <p:nvPr/>
        </p:nvSpPr>
        <p:spPr>
          <a:xfrm>
            <a:off x="5838321" y="2308792"/>
            <a:ext cx="5835419" cy="3860246"/>
          </a:xfrm>
          <a:prstGeom prst="rect">
            <a:avLst/>
          </a:prstGeom>
        </p:spPr>
        <p:txBody>
          <a:bodyPr>
            <a:normAutofit/>
          </a:bodyPr>
          <a:lstStyle/>
          <a:p>
            <a:pPr defTabSz="768096">
              <a:spcAft>
                <a:spcPts val="600"/>
              </a:spcAft>
            </a:pPr>
            <a:r>
              <a:rPr lang="he-IL" sz="1900" u="sng" kern="1200" dirty="0">
                <a:solidFill>
                  <a:schemeClr val="tx1"/>
                </a:solidFill>
                <a:latin typeface="+mn-lt"/>
                <a:ea typeface="+mn-ea"/>
                <a:cs typeface="+mn-cs"/>
              </a:rPr>
              <a:t>שכבה </a:t>
            </a:r>
            <a:r>
              <a:rPr lang="en-US" sz="1900" u="sng" kern="1200" dirty="0">
                <a:solidFill>
                  <a:schemeClr val="tx1"/>
                </a:solidFill>
                <a:latin typeface="+mn-lt"/>
                <a:ea typeface="+mn-ea"/>
                <a:cs typeface="+mn-cs"/>
              </a:rPr>
              <a:t>View</a:t>
            </a:r>
          </a:p>
          <a:p>
            <a:pPr defTabSz="768096">
              <a:spcAft>
                <a:spcPts val="600"/>
              </a:spcAft>
            </a:pPr>
            <a:r>
              <a:rPr lang="he-IL" sz="1900" kern="1200" dirty="0">
                <a:solidFill>
                  <a:schemeClr val="tx1"/>
                </a:solidFill>
                <a:latin typeface="+mn-lt"/>
                <a:ea typeface="+mn-ea"/>
                <a:cs typeface="+mn-cs"/>
              </a:rPr>
              <a:t>ספריית ה-</a:t>
            </a:r>
            <a:r>
              <a:rPr lang="en-US" sz="1900" kern="1200" dirty="0">
                <a:solidFill>
                  <a:schemeClr val="tx1"/>
                </a:solidFill>
                <a:latin typeface="+mn-lt"/>
                <a:ea typeface="+mn-ea"/>
                <a:cs typeface="+mn-cs"/>
              </a:rPr>
              <a:t>View </a:t>
            </a:r>
            <a:r>
              <a:rPr lang="he-IL" sz="1900" kern="1200" dirty="0">
                <a:solidFill>
                  <a:schemeClr val="tx1"/>
                </a:solidFill>
                <a:latin typeface="+mn-lt"/>
                <a:ea typeface="+mn-ea"/>
                <a:cs typeface="+mn-cs"/>
              </a:rPr>
              <a:t>מתמקדת ביצירת תכני </a:t>
            </a:r>
            <a:r>
              <a:rPr lang="en-US" sz="1900" kern="1200" dirty="0">
                <a:solidFill>
                  <a:schemeClr val="tx1"/>
                </a:solidFill>
                <a:latin typeface="+mn-lt"/>
                <a:ea typeface="+mn-ea"/>
                <a:cs typeface="+mn-cs"/>
              </a:rPr>
              <a:t>html, </a:t>
            </a:r>
            <a:r>
              <a:rPr lang="he-IL" sz="1900" kern="1200" dirty="0">
                <a:solidFill>
                  <a:schemeClr val="tx1"/>
                </a:solidFill>
                <a:latin typeface="+mn-lt"/>
                <a:ea typeface="+mn-ea"/>
                <a:cs typeface="+mn-cs"/>
              </a:rPr>
              <a:t> ומבטיחה שהגרף החישובי מוצג בצורה ויזואלית בממשק האינטרנט. </a:t>
            </a:r>
            <a:r>
              <a:rPr lang="en-US" sz="1900" kern="1200" dirty="0">
                <a:solidFill>
                  <a:schemeClr val="tx1"/>
                </a:solidFill>
                <a:latin typeface="+mn-lt"/>
                <a:ea typeface="+mn-ea"/>
                <a:cs typeface="+mn-cs"/>
              </a:rPr>
              <a:t> </a:t>
            </a:r>
            <a:r>
              <a:rPr lang="en-US" sz="1900" kern="1200" dirty="0" err="1">
                <a:solidFill>
                  <a:schemeClr val="tx1"/>
                </a:solidFill>
                <a:latin typeface="+mn-lt"/>
                <a:ea typeface="+mn-ea"/>
                <a:cs typeface="+mn-cs"/>
              </a:rPr>
              <a:t>HtmlGraphWriter</a:t>
            </a:r>
            <a:r>
              <a:rPr lang="en-US" sz="1900" kern="1200" dirty="0">
                <a:solidFill>
                  <a:schemeClr val="tx1"/>
                </a:solidFill>
                <a:latin typeface="+mn-lt"/>
                <a:ea typeface="+mn-ea"/>
                <a:cs typeface="+mn-cs"/>
              </a:rPr>
              <a:t> </a:t>
            </a:r>
            <a:r>
              <a:rPr lang="he-IL" sz="1900" kern="1200" dirty="0">
                <a:solidFill>
                  <a:schemeClr val="tx1"/>
                </a:solidFill>
                <a:latin typeface="+mn-lt"/>
                <a:ea typeface="+mn-ea"/>
                <a:cs typeface="+mn-cs"/>
              </a:rPr>
              <a:t>אחראי ליצירת הייצוגים הוויזואליים, מה שמקל על המשתמשים להבין וליצור אינטראקציה עם הגרף.</a:t>
            </a:r>
          </a:p>
          <a:p>
            <a:pPr defTabSz="768096">
              <a:spcAft>
                <a:spcPts val="600"/>
              </a:spcAft>
            </a:pPr>
            <a:r>
              <a:rPr lang="he-IL" sz="1900" u="sng" kern="1200" dirty="0">
                <a:solidFill>
                  <a:schemeClr val="tx1"/>
                </a:solidFill>
                <a:latin typeface="+mn-lt"/>
                <a:ea typeface="+mn-ea"/>
                <a:cs typeface="+mn-cs"/>
              </a:rPr>
              <a:t>ספריית </a:t>
            </a:r>
            <a:r>
              <a:rPr lang="en-US" sz="1900" u="sng" kern="1200" dirty="0" err="1">
                <a:solidFill>
                  <a:schemeClr val="tx1"/>
                </a:solidFill>
                <a:latin typeface="+mn-lt"/>
                <a:ea typeface="+mn-ea"/>
                <a:cs typeface="+mn-cs"/>
              </a:rPr>
              <a:t>Html_File</a:t>
            </a:r>
            <a:endParaRPr lang="en-US" sz="1900" u="sng" kern="1200" dirty="0">
              <a:solidFill>
                <a:schemeClr val="tx1"/>
              </a:solidFill>
              <a:latin typeface="+mn-lt"/>
              <a:ea typeface="+mn-ea"/>
              <a:cs typeface="+mn-cs"/>
            </a:endParaRPr>
          </a:p>
          <a:p>
            <a:pPr defTabSz="768096">
              <a:spcAft>
                <a:spcPts val="600"/>
              </a:spcAft>
            </a:pPr>
            <a:r>
              <a:rPr lang="he-IL" sz="1900" kern="1200" dirty="0">
                <a:solidFill>
                  <a:schemeClr val="tx1"/>
                </a:solidFill>
                <a:latin typeface="+mn-lt"/>
                <a:ea typeface="+mn-ea"/>
                <a:cs typeface="+mn-cs"/>
              </a:rPr>
              <a:t>קבצי </a:t>
            </a:r>
            <a:r>
              <a:rPr lang="en-US" sz="1900" kern="1200" dirty="0">
                <a:solidFill>
                  <a:schemeClr val="tx1"/>
                </a:solidFill>
                <a:latin typeface="+mn-lt"/>
                <a:ea typeface="+mn-ea"/>
                <a:cs typeface="+mn-cs"/>
              </a:rPr>
              <a:t>html </a:t>
            </a:r>
            <a:r>
              <a:rPr lang="he-IL" sz="1900" kern="1200" dirty="0">
                <a:solidFill>
                  <a:schemeClr val="tx1"/>
                </a:solidFill>
                <a:latin typeface="+mn-lt"/>
                <a:ea typeface="+mn-ea"/>
                <a:cs typeface="+mn-cs"/>
              </a:rPr>
              <a:t> סטטיים מספקים את הבסיס לממשק האינטרנטי. </a:t>
            </a:r>
            <a:r>
              <a:rPr lang="en-US" sz="1900" kern="1200" dirty="0">
                <a:solidFill>
                  <a:schemeClr val="tx1"/>
                </a:solidFill>
                <a:latin typeface="+mn-lt"/>
                <a:ea typeface="+mn-ea"/>
                <a:cs typeface="+mn-cs"/>
              </a:rPr>
              <a:t> Form.</a:t>
            </a:r>
            <a:r>
              <a:rPr lang="en-US" sz="1900" dirty="0"/>
              <a:t>html</a:t>
            </a:r>
            <a:r>
              <a:rPr lang="en-US" sz="1900" kern="1200" dirty="0">
                <a:solidFill>
                  <a:schemeClr val="tx1"/>
                </a:solidFill>
                <a:latin typeface="+mn-lt"/>
                <a:ea typeface="+mn-ea"/>
                <a:cs typeface="+mn-cs"/>
              </a:rPr>
              <a:t> </a:t>
            </a:r>
            <a:r>
              <a:rPr lang="he-IL" sz="1900" kern="1200" dirty="0">
                <a:solidFill>
                  <a:schemeClr val="tx1"/>
                </a:solidFill>
                <a:latin typeface="+mn-lt"/>
                <a:ea typeface="+mn-ea"/>
                <a:cs typeface="+mn-cs"/>
              </a:rPr>
              <a:t>מאפשר למשתמשים להגיש קלטים, </a:t>
            </a:r>
            <a:r>
              <a:rPr lang="en-US" sz="1900" kern="1200" dirty="0">
                <a:solidFill>
                  <a:schemeClr val="tx1"/>
                </a:solidFill>
                <a:latin typeface="+mn-lt"/>
                <a:ea typeface="+mn-ea"/>
                <a:cs typeface="+mn-cs"/>
              </a:rPr>
              <a:t> Graph.html </a:t>
            </a:r>
            <a:r>
              <a:rPr lang="he-IL" sz="1900" kern="1200" dirty="0">
                <a:solidFill>
                  <a:schemeClr val="tx1"/>
                </a:solidFill>
                <a:latin typeface="+mn-lt"/>
                <a:ea typeface="+mn-ea"/>
                <a:cs typeface="+mn-cs"/>
              </a:rPr>
              <a:t>מציג את הגרף החישובי, </a:t>
            </a:r>
            <a:r>
              <a:rPr lang="en-US" sz="1900" kern="1200" dirty="0">
                <a:solidFill>
                  <a:schemeClr val="tx1"/>
                </a:solidFill>
                <a:latin typeface="+mn-lt"/>
                <a:ea typeface="+mn-ea"/>
                <a:cs typeface="+mn-cs"/>
              </a:rPr>
              <a:t> Index.html </a:t>
            </a:r>
            <a:r>
              <a:rPr lang="he-IL" sz="1900" kern="1200" dirty="0">
                <a:solidFill>
                  <a:schemeClr val="tx1"/>
                </a:solidFill>
                <a:latin typeface="+mn-lt"/>
                <a:ea typeface="+mn-ea"/>
                <a:cs typeface="+mn-cs"/>
              </a:rPr>
              <a:t>משמש כדף הכניסה הראשי, ו-</a:t>
            </a:r>
            <a:r>
              <a:rPr lang="en-US" sz="1900" kern="1200" dirty="0">
                <a:solidFill>
                  <a:schemeClr val="tx1"/>
                </a:solidFill>
                <a:latin typeface="+mn-lt"/>
                <a:ea typeface="+mn-ea"/>
                <a:cs typeface="+mn-cs"/>
              </a:rPr>
              <a:t> Temp.html </a:t>
            </a:r>
            <a:r>
              <a:rPr lang="he-IL" sz="1900" kern="1200" dirty="0">
                <a:solidFill>
                  <a:schemeClr val="tx1"/>
                </a:solidFill>
                <a:latin typeface="+mn-lt"/>
                <a:ea typeface="+mn-ea"/>
                <a:cs typeface="+mn-cs"/>
              </a:rPr>
              <a:t>משמש לצרכים זמניים או שונים.</a:t>
            </a:r>
            <a:r>
              <a:rPr lang="he-IL" sz="1900" dirty="0"/>
              <a:t> וקובץ </a:t>
            </a:r>
            <a:r>
              <a:rPr lang="en-US" sz="1900" dirty="0"/>
              <a:t>table.html</a:t>
            </a:r>
            <a:r>
              <a:rPr lang="he-IL" sz="1900" dirty="0"/>
              <a:t> המייצג את הטבלה לשליחת הודעות בין הסוכנים.</a:t>
            </a:r>
            <a:endParaRPr lang="he-IL" sz="1900" kern="1200" dirty="0">
              <a:solidFill>
                <a:schemeClr val="tx1"/>
              </a:solidFill>
              <a:latin typeface="+mn-lt"/>
              <a:ea typeface="+mn-ea"/>
              <a:cs typeface="+mn-cs"/>
            </a:endParaRPr>
          </a:p>
          <a:p>
            <a:pPr algn="r" rtl="1">
              <a:spcAft>
                <a:spcPts val="600"/>
              </a:spcAft>
            </a:pPr>
            <a:endParaRPr lang="he-IL" sz="1900" dirty="0"/>
          </a:p>
        </p:txBody>
      </p:sp>
      <p:sp>
        <p:nvSpPr>
          <p:cNvPr id="4" name="תיבת טקסט 3">
            <a:extLst>
              <a:ext uri="{FF2B5EF4-FFF2-40B4-BE49-F238E27FC236}">
                <a16:creationId xmlns:a16="http://schemas.microsoft.com/office/drawing/2014/main" id="{337BDA66-2E3B-FA7F-5583-F65BC44B04CA}"/>
              </a:ext>
            </a:extLst>
          </p:cNvPr>
          <p:cNvSpPr txBox="1"/>
          <p:nvPr/>
        </p:nvSpPr>
        <p:spPr>
          <a:xfrm>
            <a:off x="1215524" y="2325124"/>
            <a:ext cx="3762305" cy="3093154"/>
          </a:xfrm>
          <a:prstGeom prst="rect">
            <a:avLst/>
          </a:prstGeom>
          <a:noFill/>
        </p:spPr>
        <p:txBody>
          <a:bodyPr wrap="square" rtlCol="1">
            <a:spAutoFit/>
          </a:bodyPr>
          <a:lstStyle/>
          <a:p>
            <a:pPr defTabSz="768096">
              <a:spcAft>
                <a:spcPts val="600"/>
              </a:spcAft>
            </a:pPr>
            <a:r>
              <a:rPr lang="he-IL" sz="1900" b="1" kern="1200" dirty="0">
                <a:solidFill>
                  <a:schemeClr val="tx1"/>
                </a:solidFill>
                <a:latin typeface="+mn-lt"/>
                <a:ea typeface="+mn-ea"/>
                <a:cs typeface="+mn-cs"/>
              </a:rPr>
              <a:t>מסקנה</a:t>
            </a:r>
          </a:p>
          <a:p>
            <a:pPr defTabSz="768096">
              <a:spcAft>
                <a:spcPts val="600"/>
              </a:spcAft>
            </a:pPr>
            <a:r>
              <a:rPr lang="he-IL" sz="1900" kern="1200" dirty="0">
                <a:solidFill>
                  <a:schemeClr val="tx1"/>
                </a:solidFill>
                <a:latin typeface="+mn-lt"/>
                <a:ea typeface="+mn-ea"/>
                <a:cs typeface="+mn-cs"/>
              </a:rPr>
              <a:t>עיצוב זה מבטיח מבנה מודולרי, גמיש וניתן להרחבה לפרויקט. כל רכיב יש לו תפקיד ספציפי, מה שמקל על תחזוקה והרחבה. השילוב של טעינת תוכן דינמית, ניהול הגדרות תצורה גמישות וגרף חישובי חזק מספק פלטפורמה עוצמתית לסימולציה של מנגנונים מורכבים ולהצגת פעולתם בצורה ויזואלית.</a:t>
            </a:r>
            <a:endParaRPr lang="he-IL" sz="1900" dirty="0"/>
          </a:p>
        </p:txBody>
      </p:sp>
    </p:spTree>
    <p:extLst>
      <p:ext uri="{BB962C8B-B14F-4D97-AF65-F5344CB8AC3E}">
        <p14:creationId xmlns:p14="http://schemas.microsoft.com/office/powerpoint/2010/main" val="198962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34CD621-4B84-8AFA-0A39-C5521378696B}"/>
              </a:ext>
            </a:extLst>
          </p:cNvPr>
          <p:cNvSpPr>
            <a:spLocks noGrp="1"/>
          </p:cNvSpPr>
          <p:nvPr>
            <p:ph type="title"/>
          </p:nvPr>
        </p:nvSpPr>
        <p:spPr>
          <a:xfrm>
            <a:off x="1656963" y="580981"/>
            <a:ext cx="8543779" cy="595839"/>
          </a:xfrm>
        </p:spPr>
        <p:txBody>
          <a:bodyPr anchor="b">
            <a:normAutofit/>
          </a:bodyPr>
          <a:lstStyle/>
          <a:p>
            <a:pPr algn="ctr"/>
            <a:r>
              <a:rPr lang="he-IL" dirty="0"/>
              <a:t>סיכום ומה למדנו</a:t>
            </a:r>
          </a:p>
        </p:txBody>
      </p:sp>
      <p:sp>
        <p:nvSpPr>
          <p:cNvPr id="3" name="מציין מיקום תוכן 2">
            <a:extLst>
              <a:ext uri="{FF2B5EF4-FFF2-40B4-BE49-F238E27FC236}">
                <a16:creationId xmlns:a16="http://schemas.microsoft.com/office/drawing/2014/main" id="{12773736-E926-5220-1D07-4366F7BB63A4}"/>
              </a:ext>
            </a:extLst>
          </p:cNvPr>
          <p:cNvSpPr>
            <a:spLocks noGrp="1"/>
          </p:cNvSpPr>
          <p:nvPr>
            <p:ph idx="1"/>
          </p:nvPr>
        </p:nvSpPr>
        <p:spPr>
          <a:xfrm>
            <a:off x="422788" y="1334426"/>
            <a:ext cx="11218606" cy="4240463"/>
          </a:xfrm>
        </p:spPr>
        <p:txBody>
          <a:bodyPr anchor="ctr">
            <a:noAutofit/>
          </a:bodyPr>
          <a:lstStyle/>
          <a:p>
            <a:pPr marL="457200" indent="-457200" algn="r" rtl="1">
              <a:lnSpc>
                <a:spcPct val="100000"/>
              </a:lnSpc>
              <a:buFont typeface="Arial" panose="020B0604020202020204" pitchFamily="34" charset="0"/>
              <a:buChar char="•"/>
            </a:pPr>
            <a:r>
              <a:rPr lang="he-IL" sz="1900" dirty="0"/>
              <a:t>עיצוב מודולרי ושכבות- למדנו כיצד ליצור מערכת מודולרית עם שכבות נפרדות. זה מקל על תחזוקה והרחבה של המערכת. יתרון לעתיד: נוכל לתכנן מערכות מורכבות עם הפרדת תחומים ברורה.</a:t>
            </a:r>
          </a:p>
          <a:p>
            <a:pPr marL="457200" indent="-457200" algn="r" rtl="1">
              <a:lnSpc>
                <a:spcPct val="100000"/>
              </a:lnSpc>
              <a:buFont typeface="Arial" panose="020B0604020202020204" pitchFamily="34" charset="0"/>
              <a:buChar char="•"/>
            </a:pPr>
            <a:r>
              <a:rPr lang="he-IL" sz="1900" dirty="0"/>
              <a:t>חישוב מבוסס גרפים-  הבנו את עקרונות הגרפים החישוביים ושימוש בסוכנים כמו </a:t>
            </a:r>
            <a:r>
              <a:rPr lang="en-US" sz="1900" dirty="0" err="1"/>
              <a:t>PlusAgent</a:t>
            </a:r>
            <a:r>
              <a:rPr lang="en-US" sz="1900" dirty="0"/>
              <a:t> </a:t>
            </a:r>
            <a:r>
              <a:rPr lang="he-IL" sz="1900" dirty="0"/>
              <a:t>ו-</a:t>
            </a:r>
            <a:r>
              <a:rPr lang="en-US" sz="1900" dirty="0" err="1"/>
              <a:t>IncAgent</a:t>
            </a:r>
            <a:r>
              <a:rPr lang="en-US" sz="1900" dirty="0"/>
              <a:t> </a:t>
            </a:r>
            <a:r>
              <a:rPr lang="he-IL" sz="1900" dirty="0"/>
              <a:t>לחישובים מורכבים. יתרון לעתיד: נוכל ליישם עקרונות גרפים בתחום למידת מכונה ואלגוריתמים.</a:t>
            </a:r>
          </a:p>
          <a:p>
            <a:pPr marL="457200" indent="-457200" algn="r" rtl="1">
              <a:lnSpc>
                <a:spcPct val="100000"/>
              </a:lnSpc>
              <a:buFont typeface="Arial" panose="020B0604020202020204" pitchFamily="34" charset="0"/>
              <a:buChar char="•"/>
            </a:pPr>
            <a:r>
              <a:rPr lang="he-IL" sz="1900" dirty="0"/>
              <a:t>ניהול תוכן דינמי- למדנו כיצד לנהל תוכן </a:t>
            </a:r>
            <a:r>
              <a:rPr lang="en-US" sz="1900" dirty="0"/>
              <a:t>HTML </a:t>
            </a:r>
            <a:r>
              <a:rPr lang="he-IL" sz="1900" dirty="0"/>
              <a:t>דינמי ולטפל בקשות </a:t>
            </a:r>
            <a:r>
              <a:rPr lang="en-US" sz="1900" dirty="0"/>
              <a:t>HTTP </a:t>
            </a:r>
            <a:r>
              <a:rPr lang="he-IL" sz="1900" dirty="0"/>
              <a:t> עם שכבות </a:t>
            </a:r>
            <a:r>
              <a:rPr lang="en-US" sz="1900" dirty="0"/>
              <a:t>Servlet </a:t>
            </a:r>
            <a:r>
              <a:rPr lang="he-IL" sz="1900" dirty="0"/>
              <a:t>ו-</a:t>
            </a:r>
            <a:r>
              <a:rPr lang="en-US" sz="1900" dirty="0"/>
              <a:t>  </a:t>
            </a:r>
            <a:r>
              <a:rPr lang="he-IL" sz="1900" dirty="0"/>
              <a:t> </a:t>
            </a:r>
            <a:r>
              <a:rPr lang="en-US" sz="1900" dirty="0"/>
              <a:t>View.</a:t>
            </a:r>
            <a:r>
              <a:rPr lang="he-IL" sz="1900" dirty="0"/>
              <a:t> יתרון לעתיד: נוכל לפתח יישומי אינטרנט אינטראקטיביים.</a:t>
            </a:r>
          </a:p>
          <a:p>
            <a:pPr marL="457200" indent="-457200" algn="r" rtl="1">
              <a:lnSpc>
                <a:spcPct val="100000"/>
              </a:lnSpc>
              <a:buFont typeface="Arial" panose="020B0604020202020204" pitchFamily="34" charset="0"/>
              <a:buChar char="•"/>
            </a:pPr>
            <a:r>
              <a:rPr lang="he-IL" sz="1900" dirty="0"/>
              <a:t>ניהול קונפיגורציה- הבנו את החשיבות של ניהול קונפיגורציה גמישה ויכולת להתאים את הגדרות התוכנה לצרכים שונים. יתרון לעתיד: נוכל לפתח מערכות גמישות להתאמה לסביבות שונות. </a:t>
            </a:r>
          </a:p>
          <a:p>
            <a:pPr marL="457200" indent="-457200" algn="r" rtl="1">
              <a:lnSpc>
                <a:spcPct val="100000"/>
              </a:lnSpc>
              <a:buFont typeface="Arial" panose="020B0604020202020204" pitchFamily="34" charset="0"/>
              <a:buChar char="•"/>
            </a:pPr>
            <a:r>
              <a:rPr lang="he-IL" sz="1900" dirty="0"/>
              <a:t>טכנולוגיות </a:t>
            </a:r>
            <a:r>
              <a:rPr lang="en-US" sz="1900" dirty="0"/>
              <a:t>HTTP </a:t>
            </a:r>
            <a:r>
              <a:rPr lang="he-IL" sz="1900" dirty="0"/>
              <a:t>- רכשנו ידע בנוגע לפרוטוקולי </a:t>
            </a:r>
            <a:r>
              <a:rPr lang="en-US" sz="1900" dirty="0"/>
              <a:t>HTTP </a:t>
            </a:r>
            <a:r>
              <a:rPr lang="he-IL" sz="1900" dirty="0"/>
              <a:t>ובניית רכיבי צד שרת עם </a:t>
            </a:r>
            <a:r>
              <a:rPr lang="en-US" sz="1900" dirty="0"/>
              <a:t>HTTPSERVER </a:t>
            </a:r>
            <a:r>
              <a:rPr lang="he-IL" sz="1900" dirty="0"/>
              <a:t>ו-</a:t>
            </a:r>
            <a:r>
              <a:rPr lang="en-US" sz="1900" dirty="0" err="1"/>
              <a:t>RequestParser</a:t>
            </a:r>
            <a:r>
              <a:rPr lang="en-US" sz="1900" dirty="0"/>
              <a:t>.</a:t>
            </a:r>
            <a:r>
              <a:rPr lang="he-IL" sz="1900" dirty="0"/>
              <a:t> יתרון לעתיד: נוכל לפתח שרתי אינטרנט ו-</a:t>
            </a:r>
            <a:r>
              <a:rPr lang="en-US" sz="1900" dirty="0"/>
              <a:t>APIs</a:t>
            </a:r>
            <a:r>
              <a:rPr lang="he-IL" sz="1900" dirty="0"/>
              <a:t>.</a:t>
            </a:r>
            <a:endParaRPr lang="en-US" sz="1900" dirty="0"/>
          </a:p>
          <a:p>
            <a:pPr marL="457200" indent="-457200" algn="r" rtl="1">
              <a:lnSpc>
                <a:spcPct val="100000"/>
              </a:lnSpc>
              <a:buFont typeface="Arial" panose="020B0604020202020204" pitchFamily="34" charset="0"/>
              <a:buChar char="•"/>
            </a:pPr>
            <a:r>
              <a:rPr lang="en-US" sz="1900" dirty="0"/>
              <a:t> </a:t>
            </a:r>
            <a:r>
              <a:rPr lang="he-IL" sz="1900" dirty="0"/>
              <a:t>שימוש ב-</a:t>
            </a:r>
            <a:r>
              <a:rPr lang="en-US" sz="1900" dirty="0"/>
              <a:t>Git </a:t>
            </a:r>
            <a:r>
              <a:rPr lang="he-IL" sz="1900" dirty="0"/>
              <a:t>ועבודה בצוות- למדנו לנהל גרסאות קוד ולשתף פעולה עם אחרים באמצעות </a:t>
            </a:r>
            <a:r>
              <a:rPr lang="en-US" sz="1900" dirty="0" err="1"/>
              <a:t>github</a:t>
            </a:r>
            <a:r>
              <a:rPr lang="he-IL" sz="1900" dirty="0"/>
              <a:t> יתרון לעתיד: נוכל לשתף פעולה בצורה יעילה ולנהל פרויקטים בצורה מסודרת.</a:t>
            </a:r>
          </a:p>
        </p:txBody>
      </p:sp>
      <p:grpSp>
        <p:nvGrpSpPr>
          <p:cNvPr id="14" name="Group 13">
            <a:extLst>
              <a:ext uri="{FF2B5EF4-FFF2-40B4-BE49-F238E27FC236}">
                <a16:creationId xmlns:a16="http://schemas.microsoft.com/office/drawing/2014/main" id="{36996A92-4C38-41D1-AD08-0008BD7F8B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5" name="Rectangle 14">
              <a:extLst>
                <a:ext uri="{FF2B5EF4-FFF2-40B4-BE49-F238E27FC236}">
                  <a16:creationId xmlns:a16="http://schemas.microsoft.com/office/drawing/2014/main" id="{5AD7C091-483D-4EDB-A080-485373410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FDA491D-22E6-4239-BC5F-3CB07CB558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B1C725-5027-440D-9130-AE6A287B9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7090136"/>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250</TotalTime>
  <Words>683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Bembo</vt:lpstr>
      <vt:lpstr>AdornVTI</vt:lpstr>
      <vt:lpstr>מצגת פרויקט  </vt:lpstr>
      <vt:lpstr>תיאור הפרויקט</vt:lpstr>
      <vt:lpstr>עיצוב הפרויקט:</vt:lpstr>
      <vt:lpstr>המשך...</vt:lpstr>
      <vt:lpstr>סיכום ומה למדנו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Hilla Hadar Cohen</dc:creator>
  <cp:lastModifiedBy>dvir mana</cp:lastModifiedBy>
  <cp:revision>8</cp:revision>
  <dcterms:created xsi:type="dcterms:W3CDTF">2024-07-31T19:12:34Z</dcterms:created>
  <dcterms:modified xsi:type="dcterms:W3CDTF">2024-07-31T23:29:24Z</dcterms:modified>
</cp:coreProperties>
</file>