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notesMasterIdLst>
    <p:notesMasterId r:id="rId34"/>
  </p:notesMasterIdLst>
  <p:sldIdLst>
    <p:sldId id="256" r:id="rId2"/>
    <p:sldId id="282" r:id="rId3"/>
    <p:sldId id="324" r:id="rId4"/>
    <p:sldId id="284" r:id="rId5"/>
    <p:sldId id="330" r:id="rId6"/>
    <p:sldId id="300" r:id="rId7"/>
    <p:sldId id="331" r:id="rId8"/>
    <p:sldId id="333" r:id="rId9"/>
    <p:sldId id="332" r:id="rId10"/>
    <p:sldId id="353" r:id="rId11"/>
    <p:sldId id="345" r:id="rId12"/>
    <p:sldId id="336" r:id="rId13"/>
    <p:sldId id="339" r:id="rId14"/>
    <p:sldId id="337" r:id="rId15"/>
    <p:sldId id="338" r:id="rId16"/>
    <p:sldId id="350" r:id="rId17"/>
    <p:sldId id="340" r:id="rId18"/>
    <p:sldId id="341" r:id="rId19"/>
    <p:sldId id="342" r:id="rId20"/>
    <p:sldId id="343" r:id="rId21"/>
    <p:sldId id="344" r:id="rId22"/>
    <p:sldId id="346" r:id="rId23"/>
    <p:sldId id="347" r:id="rId24"/>
    <p:sldId id="348" r:id="rId25"/>
    <p:sldId id="349" r:id="rId26"/>
    <p:sldId id="351" r:id="rId27"/>
    <p:sldId id="352" r:id="rId28"/>
    <p:sldId id="294" r:id="rId29"/>
    <p:sldId id="301" r:id="rId30"/>
    <p:sldId id="334" r:id="rId31"/>
    <p:sldId id="335" r:id="rId32"/>
    <p:sldId id="329" r:id="rId33"/>
  </p:sldIdLst>
  <p:sldSz cx="9144000" cy="6858000" type="screen4x3"/>
  <p:notesSz cx="7772400" cy="10058400"/>
  <p:embeddedFontLst>
    <p:embeddedFont>
      <p:font typeface="Book Antiqua" panose="02040602050305030304" pitchFamily="18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Guttman Stam" panose="02010401010101010101" pitchFamily="2" charset="-79"/>
      <p:regular r:id="rId43"/>
    </p:embeddedFont>
    <p:embeddedFont>
      <p:font typeface="Berlin Sans FB Demi" panose="020E0802020502020306" pitchFamily="34" charset="0"/>
      <p:bold r:id="rId44"/>
    </p:embeddedFont>
    <p:embeddedFont>
      <p:font typeface="Cambria Math" panose="02040503050406030204" pitchFamily="18" charset="0"/>
      <p:regular r:id="rId45"/>
    </p:embeddedFont>
    <p:embeddedFont>
      <p:font typeface="Gisha" panose="020B0502040204020203" pitchFamily="34" charset="-79"/>
      <p:regular r:id="rId46"/>
      <p:bold r:id="rId47"/>
    </p:embeddedFont>
    <p:embeddedFont>
      <p:font typeface="David" panose="020E0502060401010101" pitchFamily="34" charset="-79"/>
      <p:regular r:id="rId48"/>
      <p:bold r:id="rId49"/>
    </p:embeddedFont>
  </p:embeddedFontLst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 autoAdjust="0"/>
    <p:restoredTop sz="94660"/>
  </p:normalViewPr>
  <p:slideViewPr>
    <p:cSldViewPr>
      <p:cViewPr varScale="1">
        <p:scale>
          <a:sx n="95" d="100"/>
          <a:sy n="95" d="100"/>
        </p:scale>
        <p:origin x="-13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5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6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7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8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89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90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91" name="Rectangle 14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0697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3" name="Rectangle 1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6013" cy="45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 smtClean="0"/>
          </a:p>
        </p:txBody>
      </p:sp>
      <p:sp>
        <p:nvSpPr>
          <p:cNvPr id="50193" name="Text Box 16"/>
          <p:cNvSpPr txBox="1">
            <a:spLocks noChangeArrowheads="1"/>
          </p:cNvSpPr>
          <p:nvPr/>
        </p:nvSpPr>
        <p:spPr bwMode="auto">
          <a:xfrm>
            <a:off x="0" y="0"/>
            <a:ext cx="33575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4398963" y="0"/>
            <a:ext cx="335756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0195" name="Text Box 18"/>
          <p:cNvSpPr txBox="1">
            <a:spLocks noChangeArrowheads="1"/>
          </p:cNvSpPr>
          <p:nvPr/>
        </p:nvSpPr>
        <p:spPr bwMode="auto">
          <a:xfrm>
            <a:off x="0" y="9555163"/>
            <a:ext cx="33575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121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defRPr>
            </a:lvl1pPr>
          </a:lstStyle>
          <a:p>
            <a:pPr>
              <a:defRPr/>
            </a:pPr>
            <a:fld id="{64FF7144-7950-4306-A9E6-648E5A7E44F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5671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/>
            <a:fld id="{4B5497CA-EBF4-416B-A2C0-E0C310911904}" type="slidenum">
              <a:rPr lang="en-US" altLang="he-IL" smtClean="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eaLnBrk="1"/>
              <a:t>1</a:t>
            </a:fld>
            <a:endParaRPr lang="en-US" altLang="he-IL" smtClean="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5438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>
              <a:buClrTx/>
              <a:buFontTx/>
              <a:buNone/>
            </a:pPr>
            <a:fld id="{F12227D5-C30E-4009-B581-F39094B5AFAB}" type="slidenum">
              <a:rPr lang="en-US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5756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>
              <a:buClrTx/>
              <a:buFontTx/>
              <a:buNone/>
            </a:pPr>
            <a:fld id="{A0FA4046-5674-4ABA-8334-3D291A0C96B1}" type="slidenum">
              <a:rPr lang="en-US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5120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51207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15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16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17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18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19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20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21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22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23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24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6224D61F-161E-4E76-8C11-119894F21178}" type="slidenum">
              <a:rPr lang="he-IL" altLang="he-IL" sz="1400" smtClean="0"/>
              <a:pPr eaLnBrk="1">
                <a:spcBef>
                  <a:spcPct val="0"/>
                </a:spcBef>
              </a:pPr>
              <a:t>4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25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26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27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77D53BF4-8D06-4478-A63C-DB99A972C163}" type="slidenum">
              <a:rPr lang="he-IL" altLang="he-IL" sz="1400" smtClean="0"/>
              <a:pPr eaLnBrk="1">
                <a:spcBef>
                  <a:spcPct val="0"/>
                </a:spcBef>
              </a:pPr>
              <a:t>28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/>
            <a:fld id="{297DCD2B-FCC0-4BBF-B673-D633FD033847}" type="slidenum">
              <a:rPr lang="en-US" altLang="he-IL" smtClean="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eaLnBrk="1"/>
              <a:t>32</a:t>
            </a:fld>
            <a:endParaRPr lang="en-US" altLang="he-IL" smtClean="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5438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>
              <a:buClrTx/>
              <a:buFontTx/>
              <a:buNone/>
            </a:pPr>
            <a:fld id="{58BB7D33-5A3A-4B28-A9D9-90C75CA12D54}" type="slidenum">
              <a:rPr lang="en-US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32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5756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>
              <a:buClrTx/>
              <a:buFontTx/>
              <a:buNone/>
            </a:pPr>
            <a:fld id="{715B9756-2FAC-43E1-8E67-7593C8AFB873}" type="slidenum">
              <a:rPr lang="en-US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32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62469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>
              <a:cs typeface="Arial" pitchFamily="34" charset="0"/>
            </a:endParaRPr>
          </a:p>
        </p:txBody>
      </p:sp>
      <p:sp>
        <p:nvSpPr>
          <p:cNvPr id="62471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79147158-D011-4D68-BC52-01C30CA91BFC}" type="slidenum">
              <a:rPr lang="he-IL" altLang="he-IL" sz="1400" smtClean="0"/>
              <a:pPr eaLnBrk="1">
                <a:spcBef>
                  <a:spcPct val="0"/>
                </a:spcBef>
              </a:pPr>
              <a:t>5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7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8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11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12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13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163295C-BA35-453E-B540-5A1BF34E438B}" type="slidenum">
              <a:rPr lang="he-IL" altLang="he-IL" sz="1400" smtClean="0"/>
              <a:pPr eaLnBrk="1">
                <a:spcBef>
                  <a:spcPct val="0"/>
                </a:spcBef>
              </a:pPr>
              <a:t>14</a:t>
            </a:fld>
            <a:endParaRPr lang="en-US" altLang="he-IL" sz="1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2075" y="3136900"/>
            <a:ext cx="911225" cy="2074863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088" y="3055938"/>
            <a:ext cx="6946900" cy="22447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338" y="4559300"/>
            <a:ext cx="6756400" cy="6635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750" y="3140075"/>
            <a:ext cx="6759575" cy="207645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1A59-54C5-480A-A335-CC8732BA0872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688" y="4625975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DEC8485-7326-446C-9A22-926D6CBDD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6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1524B-0D40-4F61-9D32-C2542CD3EC31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ADA8-6FD2-4F2F-918E-08D0B0080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1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61175" y="228600"/>
            <a:ext cx="1860550" cy="612298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54838" y="350838"/>
            <a:ext cx="1673225" cy="587692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20235-05E0-4DFD-A65C-92FA8C9E8756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8A65D-148A-47EB-8DDE-5021D27C3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946C-6338-4892-83F8-0F6B8DEEEC53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68-692F-40C3-A4D8-B4F18DDA99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1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325" y="3048000"/>
            <a:ext cx="8032750" cy="22447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275" y="4541838"/>
            <a:ext cx="7816850" cy="6635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275" y="3124200"/>
            <a:ext cx="7816850" cy="2078038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5B4CE-5349-47FC-8D3C-7017C9511ED7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6DB-32DB-47BF-87D3-716A62B3A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F304-AC69-44AB-8FEA-260D167F73C1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79FCE-9D37-4239-A34B-965F11A4C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A4B0-0C3B-45AD-9CB3-524F39B0B6AE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5F34-966D-4A0A-9239-CCFAFC73A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ECFB9-A17E-4554-8AB0-2015E8C4EB74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4FACB-A5DF-48C7-863A-38C3FA8A2D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" name="Rounded Rectangle 2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70576-1D8C-4C98-BC75-ED9936A5C030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5C457-3780-4CFF-94CA-2FECADC2D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275" y="1643063"/>
            <a:ext cx="2484438" cy="3233737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/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50518-CF3E-478C-BEF7-34C0B896D708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1EC79-0C38-4F98-B5AF-31A84A47A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5029200"/>
            <a:ext cx="7600950" cy="12033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5638800"/>
            <a:ext cx="7327900" cy="45243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4838" y="5075238"/>
            <a:ext cx="7947025" cy="1096962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69ED0-CD12-4EAC-AD07-308754724243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E89EF-0771-4CBD-9BB5-A901ADF77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4EBEE5D-1C73-4564-9483-4CB56FFDD12F}" type="datetime1">
              <a:rPr lang="en-US"/>
              <a:pPr>
                <a:defRPr/>
              </a:pPr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352DD4-E1D8-457C-98B6-F1E9F14B0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063" y="373063"/>
            <a:ext cx="8380412" cy="11176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6" r:id="rId2"/>
    <p:sldLayoutId id="2147483752" r:id="rId3"/>
    <p:sldLayoutId id="2147483747" r:id="rId4"/>
    <p:sldLayoutId id="2147483748" r:id="rId5"/>
    <p:sldLayoutId id="2147483749" r:id="rId6"/>
    <p:sldLayoutId id="2147483753" r:id="rId7"/>
    <p:sldLayoutId id="2147483754" r:id="rId8"/>
    <p:sldLayoutId id="2147483755" r:id="rId9"/>
    <p:sldLayoutId id="2147483750" r:id="rId10"/>
    <p:sldLayoutId id="2147483756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500" kern="1200" cap="all">
          <a:solidFill>
            <a:srgbClr val="6B7D7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9pPr>
    </p:titleStyle>
    <p:bodyStyle>
      <a:lvl1pPr marL="3429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rtl="1" eaLnBrk="0" fontAlgn="base" hangingPunct="0">
        <a:spcBef>
          <a:spcPct val="20000"/>
        </a:spcBef>
        <a:spcAft>
          <a:spcPct val="0"/>
        </a:spcAft>
        <a:buClr>
          <a:srgbClr val="B5AE53"/>
        </a:buClr>
        <a:buFont typeface="Arial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279525" indent="-228600" algn="r" rtl="1" eaLnBrk="0" fontAlgn="base" hangingPunct="0">
        <a:spcBef>
          <a:spcPct val="20000"/>
        </a:spcBef>
        <a:spcAft>
          <a:spcPct val="0"/>
        </a:spcAft>
        <a:buClr>
          <a:srgbClr val="848058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163" indent="-228600" algn="r" rtl="1" eaLnBrk="0" fontAlgn="base" hangingPunct="0">
        <a:spcBef>
          <a:spcPct val="20000"/>
        </a:spcBef>
        <a:spcAft>
          <a:spcPct val="0"/>
        </a:spcAft>
        <a:buClr>
          <a:srgbClr val="E8B54D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F:\Dropbox\landppt\cake_5775_biu_ariel\Capuchin%20monkey%20fairness%20experiment.3gp" TargetMode="External"/><Relationship Id="rId4" Type="http://schemas.openxmlformats.org/officeDocument/2006/relationships/hyperlink" Target="http://www.youtube.com/watch?v=WUquKkTmbw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274638" y="1052513"/>
            <a:ext cx="85026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5400" b="1" smtClean="0">
                <a:solidFill>
                  <a:srgbClr val="75FF52"/>
                </a:solidFill>
                <a:cs typeface="+mn-cs"/>
              </a:rPr>
              <a:t>חלוקת קרקעות</a:t>
            </a:r>
            <a:r>
              <a:rPr lang="en-US" altLang="he-IL" sz="5400" b="1" smtClean="0">
                <a:solidFill>
                  <a:srgbClr val="75FF52"/>
                </a:solidFill>
                <a:cs typeface="+mn-cs"/>
              </a:rPr>
              <a:t> </a:t>
            </a:r>
            <a:r>
              <a:rPr lang="he-IL" altLang="he-IL" sz="5400" b="1" smtClean="0">
                <a:solidFill>
                  <a:srgbClr val="75FF52"/>
                </a:solidFill>
                <a:cs typeface="+mn-cs"/>
              </a:rPr>
              <a:t>ללא קנאה</a:t>
            </a:r>
            <a:endParaRPr lang="en-US" altLang="he-IL" sz="5400" b="1">
              <a:solidFill>
                <a:srgbClr val="75FF52"/>
              </a:solidFill>
              <a:cs typeface="+mn-cs"/>
            </a:endParaRP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730250" y="2060575"/>
            <a:ext cx="77708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אראל סגל-הלוי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US" altLang="he-IL" sz="3200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23FF23"/>
                </a:solidFill>
                <a:cs typeface="+mn-cs"/>
              </a:rPr>
              <a:t>מנחים</a:t>
            </a:r>
            <a:r>
              <a:rPr lang="en-US" altLang="he-IL" sz="3200" b="1">
                <a:solidFill>
                  <a:srgbClr val="23FF23"/>
                </a:solidFill>
                <a:cs typeface="+mn-cs"/>
              </a:rPr>
              <a:t>: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4846638" y="3521075"/>
            <a:ext cx="4295775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פרופ' יונתן אומן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ד”ר אבינתן חסידים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US" altLang="he-IL" sz="3200" smtClean="0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 smtClean="0">
                <a:solidFill>
                  <a:srgbClr val="FFFFFF"/>
                </a:solidFill>
                <a:cs typeface="+mn-cs"/>
              </a:rPr>
              <a:t>המחלקה </a:t>
            </a:r>
            <a:r>
              <a:rPr lang="he-IL" altLang="he-IL" sz="3200" b="1">
                <a:solidFill>
                  <a:srgbClr val="FFFFFF"/>
                </a:solidFill>
                <a:cs typeface="+mn-cs"/>
              </a:rPr>
              <a:t>למדעי </a:t>
            </a:r>
            <a:r>
              <a:rPr lang="he-IL" altLang="he-IL" sz="3200" b="1" smtClean="0">
                <a:solidFill>
                  <a:srgbClr val="FFFFFF"/>
                </a:solidFill>
                <a:cs typeface="+mn-cs"/>
              </a:rPr>
              <a:t>מחשב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-90488" y="3481388"/>
            <a:ext cx="4295776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פרופ' שמואל ניצן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US" altLang="he-IL" sz="3200">
              <a:solidFill>
                <a:srgbClr val="FFFFFF"/>
              </a:solidFill>
              <a:cs typeface="+mn-cs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US" altLang="he-IL" sz="3200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המחלקה לכלכלה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699125"/>
            <a:ext cx="15128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Rectangle 1"/>
          <p:cNvSpPr>
            <a:spLocks noChangeArrowheads="1"/>
          </p:cNvSpPr>
          <p:nvPr/>
        </p:nvSpPr>
        <p:spPr bwMode="auto">
          <a:xfrm>
            <a:off x="0" y="3175"/>
            <a:ext cx="9142413" cy="617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/>
            <a:r>
              <a:rPr lang="he-IL" altLang="he-IL" sz="3600">
                <a:latin typeface="Guttman Stam" pitchFamily="2" charset="-79"/>
                <a:cs typeface="Guttman Stam" pitchFamily="2" charset="-79"/>
              </a:rPr>
              <a:t>"וּנְחַלְתֶּם אוֹתָהּ אִישׁ כְּאָחִיו"</a:t>
            </a:r>
            <a:r>
              <a:rPr lang="he-IL" altLang="he-IL" sz="1200">
                <a:latin typeface="Guttman Stam" pitchFamily="2" charset="-79"/>
                <a:cs typeface="Guttman Stam" pitchFamily="2" charset="-79"/>
              </a:rPr>
              <a:t> (יחזקאל מז 14)</a:t>
            </a:r>
            <a:endParaRPr lang="he-IL" altLang="he-IL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400" smtClean="0">
                <a:solidFill>
                  <a:schemeClr val="accent1">
                    <a:lumMod val="75000"/>
                  </a:schemeClr>
                </a:solidFill>
              </a:rPr>
              <a:t>סיבוכיות חלוקה ללא קנאה</a:t>
            </a:r>
            <a:endParaRPr lang="he-IL" sz="4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8513"/>
              </p:ext>
            </p:extLst>
          </p:nvPr>
        </p:nvGraphicFramePr>
        <p:xfrm>
          <a:off x="107504" y="1844824"/>
          <a:ext cx="8784976" cy="4608512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3828402"/>
                <a:gridCol w="2914911"/>
                <a:gridCol w="2041663"/>
              </a:tblGrid>
              <a:tr h="115212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פרופורציונלית</a:t>
                      </a:r>
                    </a:p>
                    <a:p>
                      <a:pPr algn="ctr" rtl="1"/>
                      <a:r>
                        <a:rPr lang="he-IL" sz="3200" smtClean="0"/>
                        <a:t>וכל העוגה מחולקת</a:t>
                      </a:r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פרופורציונלית</a:t>
                      </a:r>
                    </a:p>
                    <a:p>
                      <a:pPr algn="ctr" rtl="1"/>
                      <a:r>
                        <a:rPr lang="he-IL" sz="3200" smtClean="0"/>
                        <a:t>עם</a:t>
                      </a:r>
                      <a:r>
                        <a:rPr lang="he-IL" sz="3200" baseline="0" smtClean="0"/>
                        <a:t> שארית</a:t>
                      </a:r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שותפים</a:t>
                      </a:r>
                      <a:endParaRPr lang="he-IL" sz="3200"/>
                    </a:p>
                  </a:txBody>
                  <a:tcPr/>
                </a:tc>
              </a:tr>
              <a:tr h="1152128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2 צעדים</a:t>
                      </a:r>
                      <a:endParaRPr lang="he-IL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2</a:t>
                      </a:r>
                      <a:endParaRPr lang="he-IL" sz="320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6 צעדים</a:t>
                      </a:r>
                    </a:p>
                    <a:p>
                      <a:pPr algn="ctr" rtl="1"/>
                      <a:r>
                        <a:rPr lang="he-IL" sz="2400" smtClean="0"/>
                        <a:t>(1963)</a:t>
                      </a:r>
                      <a:endParaRPr lang="he-I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smtClean="0"/>
                        <a:t>9 צעדים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b="1" smtClean="0"/>
                        <a:t>(1963)</a:t>
                      </a:r>
                      <a:endParaRPr lang="he-IL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3</a:t>
                      </a:r>
                      <a:endParaRPr lang="he-IL" sz="320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מספר צעדים לא חסום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baseline="0" smtClean="0"/>
                        <a:t>(1996)</a:t>
                      </a:r>
                      <a:endParaRPr lang="he-IL" sz="2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smtClean="0"/>
                        <a:t>24 צעדים</a:t>
                      </a:r>
                    </a:p>
                    <a:p>
                      <a:pPr algn="ctr" rtl="1"/>
                      <a:r>
                        <a:rPr lang="he-IL" sz="2400" b="1" smtClean="0"/>
                        <a:t>(2015)</a:t>
                      </a:r>
                      <a:endParaRPr lang="he-IL" sz="2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4</a:t>
                      </a:r>
                      <a:endParaRPr lang="he-IL" sz="3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17" y="332656"/>
            <a:ext cx="8261350" cy="129587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ופרופורציונלית </a:t>
            </a:r>
            <a: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78" y="2204864"/>
            <a:ext cx="8060220" cy="39565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5400" smtClean="0">
                <a:solidFill>
                  <a:schemeClr val="tx1"/>
                </a:solidFill>
                <a:cs typeface="+mn-cs"/>
              </a:rPr>
              <a:t>נראה אלגוריתם לחלוקה </a:t>
            </a:r>
            <a:r>
              <a:rPr lang="en-US" sz="54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5400" smtClean="0">
                <a:solidFill>
                  <a:schemeClr val="tx1"/>
                </a:solidFill>
                <a:cs typeface="+mn-cs"/>
              </a:rPr>
            </a:br>
            <a:r>
              <a:rPr lang="he-IL" sz="5400" smtClean="0">
                <a:solidFill>
                  <a:schemeClr val="tx1"/>
                </a:solidFill>
                <a:cs typeface="+mn-cs"/>
              </a:rPr>
              <a:t>ללא קנאה של </a:t>
            </a:r>
            <a:r>
              <a:rPr lang="he-IL" sz="5400" smtClean="0">
                <a:solidFill>
                  <a:srgbClr val="FF0000"/>
                </a:solidFill>
                <a:cs typeface="+mn-cs"/>
              </a:rPr>
              <a:t>חלק מהעוגה</a:t>
            </a:r>
            <a:r>
              <a:rPr lang="he-IL" sz="5400" smtClean="0">
                <a:solidFill>
                  <a:schemeClr val="tx1"/>
                </a:solidFill>
                <a:cs typeface="+mn-cs"/>
              </a:rPr>
              <a:t>, </a:t>
            </a:r>
            <a:r>
              <a:rPr lang="en-US" sz="54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5400" smtClean="0">
                <a:solidFill>
                  <a:schemeClr val="tx1"/>
                </a:solidFill>
                <a:cs typeface="+mn-cs"/>
              </a:rPr>
            </a:br>
            <a:r>
              <a:rPr lang="he-IL" sz="5400" smtClean="0">
                <a:solidFill>
                  <a:schemeClr val="tx1"/>
                </a:solidFill>
                <a:cs typeface="+mn-cs"/>
              </a:rPr>
              <a:t>שבה אחד השותפים חותך </a:t>
            </a:r>
            <a:r>
              <a:rPr lang="en-US" sz="54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5400" smtClean="0">
                <a:solidFill>
                  <a:schemeClr val="tx1"/>
                </a:solidFill>
                <a:cs typeface="+mn-cs"/>
              </a:rPr>
            </a:br>
            <a:r>
              <a:rPr lang="he-IL" sz="5400" smtClean="0">
                <a:solidFill>
                  <a:srgbClr val="00B050"/>
                </a:solidFill>
                <a:cs typeface="+mn-cs"/>
              </a:rPr>
              <a:t>4 פרוסות שוות </a:t>
            </a:r>
            <a:r>
              <a:rPr lang="he-IL" sz="5400" smtClean="0">
                <a:solidFill>
                  <a:schemeClr val="tx1"/>
                </a:solidFill>
                <a:cs typeface="+mn-cs"/>
              </a:rPr>
              <a:t>ומקבל </a:t>
            </a:r>
            <a:r>
              <a:rPr lang="en-US" sz="54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5400" smtClean="0">
                <a:solidFill>
                  <a:schemeClr val="tx1"/>
                </a:solidFill>
                <a:cs typeface="+mn-cs"/>
              </a:rPr>
            </a:br>
            <a:r>
              <a:rPr lang="he-IL" sz="5400" smtClean="0">
                <a:solidFill>
                  <a:schemeClr val="tx1"/>
                </a:solidFill>
                <a:cs typeface="+mn-cs"/>
              </a:rPr>
              <a:t>אחת מהן, ששווה עבורו </a:t>
            </a:r>
            <a:r>
              <a:rPr lang="he-IL" sz="5400" b="1" smtClean="0">
                <a:solidFill>
                  <a:schemeClr val="tx1"/>
                </a:solidFill>
                <a:cs typeface="+mn-cs"/>
              </a:rPr>
              <a:t>1/4</a:t>
            </a:r>
            <a:r>
              <a:rPr lang="he-IL" sz="5400" smtClean="0">
                <a:solidFill>
                  <a:schemeClr val="tx1"/>
                </a:solidFill>
                <a:cs typeface="+mn-cs"/>
              </a:rPr>
              <a:t>.</a:t>
            </a:r>
            <a:endParaRPr lang="he-IL" sz="5400">
              <a:solidFill>
                <a:schemeClr val="tx1"/>
              </a:solidFill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7509284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שידוך מלא בגרף דו-צדדי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253" y="1682373"/>
            <a:ext cx="8356775" cy="163794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b="1" smtClean="0">
                <a:solidFill>
                  <a:schemeClr val="tx1"/>
                </a:solidFill>
                <a:cs typeface="+mn-cs"/>
              </a:rPr>
              <a:t>הגדרה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שידוך מלא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בגרף דו-צדדי הוא 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     תת-קבוצה של הקשתות המתאימה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3600" smtClean="0">
                <a:solidFill>
                  <a:schemeClr val="tx1"/>
                </a:solidFill>
                <a:cs typeface="+mn-cs"/>
              </a:rPr>
            </a:br>
            <a:r>
              <a:rPr lang="he-IL" sz="3600" smtClean="0">
                <a:solidFill>
                  <a:schemeClr val="tx1"/>
                </a:solidFill>
                <a:cs typeface="+mn-cs"/>
              </a:rPr>
              <a:t>     כל צומת בצד אחד לצומת יחיד בצד השני.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2"/>
            <a:endCxn id="42" idx="0"/>
          </p:cNvCxnSpPr>
          <p:nvPr/>
        </p:nvCxnSpPr>
        <p:spPr>
          <a:xfrm>
            <a:off x="2224112" y="4094631"/>
            <a:ext cx="483510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67035" y="4059623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4179" y="4049044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88629" y="4049044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2"/>
            <a:endCxn id="42" idx="0"/>
          </p:cNvCxnSpPr>
          <p:nvPr/>
        </p:nvCxnSpPr>
        <p:spPr>
          <a:xfrm>
            <a:off x="5273203" y="4059623"/>
            <a:ext cx="1786018" cy="12415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9" idx="0"/>
          </p:cNvCxnSpPr>
          <p:nvPr/>
        </p:nvCxnSpPr>
        <p:spPr>
          <a:xfrm flipH="1">
            <a:off x="2257775" y="4074788"/>
            <a:ext cx="1459614" cy="12217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763875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026" y="1772815"/>
            <a:ext cx="7157730" cy="11227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A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מחלק את העוגה ל-4 פרוסות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3600" smtClean="0">
                <a:solidFill>
                  <a:schemeClr val="tx1"/>
                </a:solidFill>
                <a:cs typeface="+mn-cs"/>
              </a:rPr>
            </a:br>
            <a:r>
              <a:rPr lang="he-IL" sz="3600" smtClean="0">
                <a:solidFill>
                  <a:schemeClr val="tx1"/>
                </a:solidFill>
                <a:cs typeface="+mn-cs"/>
              </a:rPr>
              <a:t>שוות בעיניו.        נוצר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גרף ההעדפות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2"/>
            <a:endCxn id="42" idx="0"/>
          </p:cNvCxnSpPr>
          <p:nvPr/>
        </p:nvCxnSpPr>
        <p:spPr>
          <a:xfrm>
            <a:off x="2224112" y="4094631"/>
            <a:ext cx="483510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66784" y="6080524"/>
            <a:ext cx="8744702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יש קשת מכל שותף לפרוסה/ות המועדפות עליו.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1240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5" grpId="0"/>
      <p:bldP spid="39" grpId="0"/>
      <p:bldP spid="40" grpId="0"/>
      <p:bldP spid="41" grpId="0"/>
      <p:bldP spid="42" grpId="0"/>
      <p:bldP spid="50" grpId="0"/>
      <p:bldP spid="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475" y="1916832"/>
            <a:ext cx="7616188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מקרה קל: כל שותף מעדיף פרוסה אחרת: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2"/>
            <a:endCxn id="42" idx="0"/>
          </p:cNvCxnSpPr>
          <p:nvPr/>
        </p:nvCxnSpPr>
        <p:spPr>
          <a:xfrm>
            <a:off x="2224112" y="4094631"/>
            <a:ext cx="483510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74145" y="4077412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4179" y="4116369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3386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4499" y="6102455"/>
            <a:ext cx="7213834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קיים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שידוך מלא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= חלוקה ללא קנאה!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303744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8713" y="1916832"/>
            <a:ext cx="7178568" cy="11227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מקרה קשה: שניים או שלושה שחקנים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3600" smtClean="0">
                <a:solidFill>
                  <a:schemeClr val="tx1"/>
                </a:solidFill>
                <a:cs typeface="+mn-cs"/>
              </a:rPr>
            </a:br>
            <a:r>
              <a:rPr lang="he-IL" sz="3600" smtClean="0">
                <a:solidFill>
                  <a:schemeClr val="tx1"/>
                </a:solidFill>
                <a:cs typeface="+mn-cs"/>
              </a:rPr>
              <a:t>מעדיפים את אותה פרוסה: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2"/>
            <a:endCxn id="42" idx="0"/>
          </p:cNvCxnSpPr>
          <p:nvPr/>
        </p:nvCxnSpPr>
        <p:spPr>
          <a:xfrm>
            <a:off x="2224112" y="4094631"/>
            <a:ext cx="483510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2" idx="0"/>
          </p:cNvCxnSpPr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2" idx="0"/>
          </p:cNvCxnSpPr>
          <p:nvPr/>
        </p:nvCxnSpPr>
        <p:spPr>
          <a:xfrm>
            <a:off x="5324179" y="4116369"/>
            <a:ext cx="1735042" cy="11848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3386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090651"/>
            <a:ext cx="8382423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לא קיים שידוך מלא – צריך "לתקן" את הגרף!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836464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80771" y="1628800"/>
            <a:ext cx="9236824" cy="163794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בלי הגבלת כלליות, הסדר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הוא: 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1&lt;2&lt;3&lt;4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לסדר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(ושל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D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) יש 24 אפשרויות (4!).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נבדוק שני סדרים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1&lt;2&lt;3&lt;4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ו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4&lt;3&lt;2&lt;1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2"/>
            <a:endCxn id="42" idx="0"/>
          </p:cNvCxnSpPr>
          <p:nvPr/>
        </p:nvCxnSpPr>
        <p:spPr>
          <a:xfrm>
            <a:off x="2224112" y="4094631"/>
            <a:ext cx="483510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2" idx="0"/>
          </p:cNvCxnSpPr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2" idx="0"/>
          </p:cNvCxnSpPr>
          <p:nvPr/>
        </p:nvCxnSpPr>
        <p:spPr>
          <a:xfrm>
            <a:off x="5324179" y="4116369"/>
            <a:ext cx="1735042" cy="11848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3386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712804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40" y="404664"/>
            <a:ext cx="8261350" cy="156073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 -</a:t>
            </a:r>
            <a:b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איך מתקנים את הגרף?</a:t>
            </a:r>
            <a:b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</a:b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77366"/>
            <a:ext cx="7595095" cy="16379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smtClean="0">
                <a:solidFill>
                  <a:schemeClr val="tx1"/>
                </a:solidFill>
                <a:cs typeface="+mn-cs"/>
              </a:rPr>
              <a:t>הגדרה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פעולת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B:Equalize(2)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אומרת לשותף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לחתוך את הפרוסה הטובה ביותר בעיניו ולהשוות לשניה בעיניו: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2"/>
            <a:endCxn id="42" idx="0"/>
          </p:cNvCxnSpPr>
          <p:nvPr/>
        </p:nvCxnSpPr>
        <p:spPr>
          <a:xfrm>
            <a:off x="2224112" y="4094631"/>
            <a:ext cx="483510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2" idx="0"/>
          </p:cNvCxnSpPr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2" idx="0"/>
          </p:cNvCxnSpPr>
          <p:nvPr/>
        </p:nvCxnSpPr>
        <p:spPr>
          <a:xfrm>
            <a:off x="5324179" y="4116369"/>
            <a:ext cx="1735042" cy="11848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3386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74145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86328" y="6090651"/>
            <a:ext cx="5222905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עדיין לא מובטח שידוך מלא.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4228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42358"/>
            <a:ext cx="7595095" cy="11227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מקרה קל: הסדר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הוא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4&lt;3&lt;2&lt;1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אחרי פעולת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C:Equalize(2)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הגרף הוא: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2" idx="0"/>
          </p:cNvCxnSpPr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74145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39" idx="0"/>
          </p:cNvCxnSpPr>
          <p:nvPr/>
        </p:nvCxnSpPr>
        <p:spPr>
          <a:xfrm flipH="1">
            <a:off x="2257775" y="4059623"/>
            <a:ext cx="3015428" cy="12369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0" idx="0"/>
          </p:cNvCxnSpPr>
          <p:nvPr/>
        </p:nvCxnSpPr>
        <p:spPr>
          <a:xfrm flipH="1">
            <a:off x="3818861" y="4086021"/>
            <a:ext cx="1464961" cy="12151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8334" y="6124061"/>
            <a:ext cx="6646370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b="1" smtClean="0">
                <a:solidFill>
                  <a:schemeClr val="tx1"/>
                </a:solidFill>
                <a:cs typeface="+mn-cs"/>
              </a:rPr>
              <a:t>לכל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בחירה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D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, קיים שידוך מלא!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892209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42358"/>
            <a:ext cx="7595095" cy="16379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מקרה קשה: הסדר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הוא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1&lt;2&lt;3&lt;4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.</a:t>
            </a:r>
            <a:endParaRPr lang="en-US" sz="3600" b="1" smtClean="0">
              <a:solidFill>
                <a:schemeClr val="tx1"/>
              </a:solidFill>
              <a:cs typeface="+mn-cs"/>
            </a:endParaRP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אחרי החיתוך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, 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עדיין רוצה את פרוסה 4 </a:t>
            </a:r>
            <a:r>
              <a:rPr lang="he-IL" sz="2800" smtClean="0">
                <a:solidFill>
                  <a:schemeClr val="tx1"/>
                </a:solidFill>
                <a:cs typeface="+mn-cs"/>
              </a:rPr>
              <a:t>(או את פרוסה 3)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2" idx="0"/>
          </p:cNvCxnSpPr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74145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3820" y="4086021"/>
            <a:ext cx="178601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5821" y="6102455"/>
            <a:ext cx="8002512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לא קיים שידוך מלא – צריך להתחיל מחדש.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212536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786487"/>
              </p:ext>
            </p:extLst>
          </p:nvPr>
        </p:nvGraphicFramePr>
        <p:xfrm>
          <a:off x="395288" y="5157788"/>
          <a:ext cx="8229600" cy="9144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4076298"/>
                <a:gridCol w="4153302"/>
              </a:tblGrid>
              <a:tr h="846832">
                <a:tc>
                  <a:txBody>
                    <a:bodyPr/>
                    <a:lstStyle/>
                    <a:p>
                      <a:pPr algn="ctr" rtl="1"/>
                      <a:endParaRPr lang="he-IL" sz="54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5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288" y="2060575"/>
          <a:ext cx="8229600" cy="9144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4076298"/>
                <a:gridCol w="4153302"/>
              </a:tblGrid>
              <a:tr h="702816">
                <a:tc>
                  <a:txBody>
                    <a:bodyPr/>
                    <a:lstStyle/>
                    <a:p>
                      <a:pPr algn="ctr" rtl="1"/>
                      <a:r>
                        <a:rPr lang="he-IL" sz="5400" smtClean="0">
                          <a:solidFill>
                            <a:srgbClr val="0070C0"/>
                          </a:solidFill>
                        </a:rPr>
                        <a:t>הומוגניים</a:t>
                      </a:r>
                      <a:endParaRPr lang="he-IL" sz="54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5400" smtClean="0">
                          <a:solidFill>
                            <a:srgbClr val="00B050"/>
                          </a:solidFill>
                        </a:rPr>
                        <a:t>הטרוגנית</a:t>
                      </a:r>
                      <a:endParaRPr lang="he-IL" sz="5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2405926"/>
                  </p:ext>
                </p:extLst>
              </p:nvPr>
            </p:nvGraphicFramePr>
            <p:xfrm>
              <a:off x="107504" y="3284984"/>
              <a:ext cx="8784976" cy="3168352"/>
            </p:xfrm>
            <a:graphic>
              <a:graphicData uri="http://schemas.openxmlformats.org/drawingml/2006/table">
                <a:tbl>
                  <a:tblPr rtl="1" firstRow="1" bandRow="1">
                    <a:tableStyleId>{2D5ABB26-0587-4C30-8999-92F81FD0307C}</a:tableStyleId>
                  </a:tblPr>
                  <a:tblGrid>
                    <a:gridCol w="4363510"/>
                    <a:gridCol w="4421466"/>
                  </a:tblGrid>
                  <a:tr h="316835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smtClean="0">
                              <a:solidFill>
                                <a:srgbClr val="0070C0"/>
                              </a:solidFill>
                            </a:rPr>
                            <a:t>ערך של סל מוצרים הוא פונקציה</a:t>
                          </a:r>
                          <a:r>
                            <a:rPr lang="he-IL" sz="3200" baseline="0" smtClean="0">
                              <a:solidFill>
                                <a:srgbClr val="0070C0"/>
                              </a:solidFill>
                            </a:rPr>
                            <a:t> של כמויות:</a:t>
                          </a:r>
                        </a:p>
                        <a:p>
                          <a:pPr algn="ctr" rtl="1"/>
                          <a:endParaRPr lang="he-IL" sz="3200" baseline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(#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𝑎𝑝𝑝𝑙𝑒𝑠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,#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𝑏𝑎𝑛𝑎𝑛𝑎𝑠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3200" smtClean="0">
                              <a:solidFill>
                                <a:srgbClr val="00B050"/>
                              </a:solidFill>
                            </a:rPr>
                            <a:t>ערך של חלקת-קרקע הוא אינטגרל</a:t>
                          </a:r>
                          <a:r>
                            <a:rPr lang="he-IL" sz="3200" baseline="0" smtClean="0">
                              <a:solidFill>
                                <a:srgbClr val="00B050"/>
                              </a:solidFill>
                            </a:rPr>
                            <a:t> של צפיפות:</a:t>
                          </a:r>
                        </a:p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3200" baseline="0" smtClean="0">
                            <a:solidFill>
                              <a:srgbClr val="00B050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3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3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𝒅𝒙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endParaRPr lang="en-US" sz="3200" b="1" smtClean="0">
                            <a:solidFill>
                              <a:srgbClr val="00B050"/>
                            </a:solidFill>
                          </a:endParaRPr>
                        </a:p>
                        <a:p>
                          <a:pPr algn="ctr" rtl="1"/>
                          <a:endParaRPr lang="he-IL" sz="540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2405926"/>
                  </p:ext>
                </p:extLst>
              </p:nvPr>
            </p:nvGraphicFramePr>
            <p:xfrm>
              <a:off x="107504" y="3284984"/>
              <a:ext cx="8784976" cy="3168352"/>
            </p:xfrm>
            <a:graphic>
              <a:graphicData uri="http://schemas.openxmlformats.org/drawingml/2006/table">
                <a:tbl>
                  <a:tblPr rtl="1" firstRow="1" bandRow="1">
                    <a:tableStyleId>{2D5ABB26-0587-4C30-8999-92F81FD0307C}</a:tableStyleId>
                  </a:tblPr>
                  <a:tblGrid>
                    <a:gridCol w="4363510"/>
                    <a:gridCol w="4421466"/>
                  </a:tblGrid>
                  <a:tr h="316835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0" t="-2692" r="-101257" b="-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897" t="-2692" b="-90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750" y="419100"/>
            <a:ext cx="8259763" cy="10382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400" smtClean="0">
                <a:solidFill>
                  <a:srgbClr val="0070C0"/>
                </a:solidFill>
              </a:rPr>
              <a:t>מוצרים      </a:t>
            </a:r>
            <a:r>
              <a:rPr lang="he-IL" sz="4400" smtClean="0">
                <a:solidFill>
                  <a:schemeClr val="accent1">
                    <a:lumMod val="75000"/>
                  </a:schemeClr>
                </a:solidFill>
              </a:rPr>
              <a:t>לעומת   </a:t>
            </a:r>
            <a:r>
              <a:rPr lang="he-IL" sz="4400" smtClean="0">
                <a:solidFill>
                  <a:srgbClr val="00B050"/>
                </a:solidFill>
              </a:rPr>
              <a:t>קרקע   </a:t>
            </a:r>
            <a:endParaRPr lang="he-IL" sz="4400">
              <a:solidFill>
                <a:srgbClr val="00B050"/>
              </a:solidFill>
            </a:endParaRPr>
          </a:p>
        </p:txBody>
      </p:sp>
      <p:pic>
        <p:nvPicPr>
          <p:cNvPr id="112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4087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841500" cy="13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985838"/>
            <a:ext cx="95408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77366"/>
            <a:ext cx="7595095" cy="16379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smtClean="0">
                <a:solidFill>
                  <a:schemeClr val="tx1"/>
                </a:solidFill>
                <a:cs typeface="+mn-cs"/>
              </a:rPr>
              <a:t>הגדרה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פעולת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B:Equalize(3)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אומרת לשותף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לחתוך את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שתי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הפרוסות הטובות ביותר ולהשוות ל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שלישית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2" idx="0"/>
          </p:cNvCxnSpPr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0" idx="0"/>
          </p:cNvCxnSpPr>
          <p:nvPr/>
        </p:nvCxnSpPr>
        <p:spPr>
          <a:xfrm>
            <a:off x="3774145" y="4094631"/>
            <a:ext cx="44716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86328" y="6090651"/>
            <a:ext cx="5222905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עדיין לא מובטח שידוך מלא.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cxnSp>
        <p:nvCxnSpPr>
          <p:cNvPr id="22" name="Straight Connector 21"/>
          <p:cNvCxnSpPr>
            <a:endCxn id="41" idx="0"/>
          </p:cNvCxnSpPr>
          <p:nvPr/>
        </p:nvCxnSpPr>
        <p:spPr>
          <a:xfrm>
            <a:off x="3796503" y="4094631"/>
            <a:ext cx="1561340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345367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42358"/>
            <a:ext cx="7595095" cy="16379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מקרה קל: אחרי החיתוך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, 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רוצה את פרוסה 4 </a:t>
            </a:r>
            <a:r>
              <a:rPr lang="he-IL" sz="2800" smtClean="0">
                <a:solidFill>
                  <a:schemeClr val="tx1"/>
                </a:solidFill>
                <a:cs typeface="+mn-cs"/>
              </a:rPr>
              <a:t>(או את פרוסה 3)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אחרי פעולת 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C:Equalize(2)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הגרף הוא: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74145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3820" y="4086021"/>
            <a:ext cx="178601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74145" y="4094631"/>
            <a:ext cx="44716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13126" y="4094631"/>
            <a:ext cx="44716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8334" y="6124061"/>
            <a:ext cx="6646370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b="1" smtClean="0">
                <a:solidFill>
                  <a:schemeClr val="tx1"/>
                </a:solidFill>
                <a:cs typeface="+mn-cs"/>
              </a:rPr>
              <a:t>לכל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בחירה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D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, קיים שידוך מלא!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941392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42358"/>
            <a:ext cx="7595095" cy="11227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מקרה קשה: אחרי החיתוך של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, 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רוצה את פרוסה 2: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74145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0" idx="0"/>
          </p:cNvCxnSpPr>
          <p:nvPr/>
        </p:nvCxnSpPr>
        <p:spPr>
          <a:xfrm flipH="1">
            <a:off x="3818861" y="4086021"/>
            <a:ext cx="1464959" cy="12151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74145" y="4094631"/>
            <a:ext cx="44716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821" y="6102455"/>
            <a:ext cx="8002512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לא קיים שידוך מלא – צריך להתחיל מחדש.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74145" y="4077412"/>
            <a:ext cx="3285076" cy="12237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481000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77366"/>
            <a:ext cx="7595095" cy="16379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הפעם נתחיל בפעולת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: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C:Equalize(2)</a:t>
            </a:r>
            <a:endParaRPr lang="he-IL" sz="3600" b="1" smtClean="0">
              <a:solidFill>
                <a:schemeClr val="tx1"/>
              </a:solidFill>
              <a:cs typeface="+mn-cs"/>
            </a:endParaRPr>
          </a:p>
          <a:p>
            <a:pPr algn="r" rtl="1"/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יחתוך את 4 וישווה ל-3;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אנחנו יודעים שהוא יחתוך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יותר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מ-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>
            <a:off x="2224112" y="4094631"/>
            <a:ext cx="3133731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2" idx="0"/>
          </p:cNvCxnSpPr>
          <p:nvPr/>
        </p:nvCxnSpPr>
        <p:spPr>
          <a:xfrm>
            <a:off x="5324179" y="4116369"/>
            <a:ext cx="1735042" cy="11848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0042" y="6097970"/>
            <a:ext cx="8648521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לכן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כבר לא יעדיף את 4. ייתכן שיעדיף את 3.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324179" y="4121046"/>
            <a:ext cx="0" cy="118016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6444974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6594" y="3315315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9872" y="3284984"/>
            <a:ext cx="595035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B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8854" y="3280307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C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284984"/>
            <a:ext cx="628697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D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77366"/>
            <a:ext cx="7595095" cy="16379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אם נתחיל בפעולת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:</a:t>
            </a:r>
            <a:r>
              <a:rPr lang="en-US" sz="3600" b="1" smtClean="0">
                <a:solidFill>
                  <a:schemeClr val="tx1"/>
                </a:solidFill>
                <a:cs typeface="+mn-cs"/>
              </a:rPr>
              <a:t>C:Equalize(3)</a:t>
            </a:r>
            <a:endParaRPr lang="he-IL" sz="3600" b="1" smtClean="0">
              <a:solidFill>
                <a:schemeClr val="tx1"/>
              </a:solidFill>
              <a:cs typeface="+mn-cs"/>
            </a:endParaRPr>
          </a:p>
          <a:p>
            <a:pPr algn="r" rtl="1"/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יחתוך את 4 ואת 3;</a:t>
            </a: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אנחנו יודעים שהוא יחתוך פחות מ-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920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1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500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2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3988" y="5296531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3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366" y="5301208"/>
            <a:ext cx="527709" cy="7793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</a:rPr>
              <a:t>4</a:t>
            </a:r>
            <a:endParaRPr lang="he-IL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39" idx="0"/>
          </p:cNvCxnSpPr>
          <p:nvPr/>
        </p:nvCxnSpPr>
        <p:spPr>
          <a:xfrm>
            <a:off x="2224112" y="4094631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40" idx="0"/>
          </p:cNvCxnSpPr>
          <p:nvPr/>
        </p:nvCxnSpPr>
        <p:spPr>
          <a:xfrm>
            <a:off x="2224112" y="4094631"/>
            <a:ext cx="1594749" cy="12065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2" idx="0"/>
          </p:cNvCxnSpPr>
          <p:nvPr/>
        </p:nvCxnSpPr>
        <p:spPr>
          <a:xfrm>
            <a:off x="5324179" y="4116369"/>
            <a:ext cx="1735042" cy="11848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677" y="6097094"/>
            <a:ext cx="7992894" cy="607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לכן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B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יעדיף את 4 או 3 – ויהיה שידוך מלא!</a:t>
            </a:r>
            <a:endParaRPr lang="he-IL" sz="3600">
              <a:solidFill>
                <a:schemeClr val="tx1"/>
              </a:solidFill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324179" y="4121046"/>
            <a:ext cx="0" cy="118016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0" idx="0"/>
          </p:cNvCxnSpPr>
          <p:nvPr/>
        </p:nvCxnSpPr>
        <p:spPr>
          <a:xfrm flipH="1">
            <a:off x="3818861" y="4121046"/>
            <a:ext cx="1538981" cy="118016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85198" y="4121046"/>
            <a:ext cx="33663" cy="1201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1" idx="0"/>
          </p:cNvCxnSpPr>
          <p:nvPr/>
        </p:nvCxnSpPr>
        <p:spPr>
          <a:xfrm>
            <a:off x="3818861" y="4121046"/>
            <a:ext cx="1538982" cy="11754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3423423"/>
            <a:ext cx="1351652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שותפים: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3685" y="5444324"/>
            <a:ext cx="1276311" cy="4930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smtClean="0">
                <a:solidFill>
                  <a:srgbClr val="0070C0"/>
                </a:solidFill>
              </a:rPr>
              <a:t>פרוסות:</a:t>
            </a:r>
            <a:endParaRPr lang="he-IL" sz="280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301225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6416" y="2132856"/>
            <a:ext cx="184731" cy="34996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683568" y="1677366"/>
            <a:ext cx="7595095" cy="4671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b="1" smtClean="0">
                <a:solidFill>
                  <a:schemeClr val="tx1"/>
                </a:solidFill>
                <a:cs typeface="+mn-cs"/>
              </a:rPr>
              <a:t>סיכום</a:t>
            </a:r>
            <a:r>
              <a:rPr lang="he-IL" sz="3200" smtClean="0">
                <a:solidFill>
                  <a:schemeClr val="tx1"/>
                </a:solidFill>
                <a:cs typeface="+mn-cs"/>
              </a:rPr>
              <a:t>: הראינו שלפחות אחד האלגוריתמים הבאים ייצור גרף עם שידוך מלא:</a:t>
            </a:r>
          </a:p>
          <a:p>
            <a:pPr algn="r" rtl="1"/>
            <a:endParaRPr lang="he-IL" sz="320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sz="3200" b="1" smtClean="0">
                <a:solidFill>
                  <a:schemeClr val="tx1"/>
                </a:solidFill>
                <a:cs typeface="+mn-cs"/>
              </a:rPr>
              <a:t>B:Equalize(2); C:Equalize(2).</a:t>
            </a:r>
          </a:p>
          <a:p>
            <a:pPr algn="l"/>
            <a:endParaRPr lang="en-US" sz="3200">
              <a:solidFill>
                <a:schemeClr val="tx1"/>
              </a:solidFill>
              <a:cs typeface="+mn-cs"/>
            </a:endParaRPr>
          </a:p>
          <a:p>
            <a:r>
              <a:rPr lang="en-US" sz="3200" b="1" smtClean="0">
                <a:solidFill>
                  <a:schemeClr val="tx1"/>
                </a:solidFill>
                <a:cs typeface="+mn-cs"/>
              </a:rPr>
              <a:t>B:Equalize(3); C:Equalize(2).</a:t>
            </a:r>
          </a:p>
          <a:p>
            <a:pPr algn="l"/>
            <a:endParaRPr lang="en-US" sz="3200" smtClean="0">
              <a:solidFill>
                <a:schemeClr val="tx1"/>
              </a:solidFill>
              <a:cs typeface="+mn-cs"/>
            </a:endParaRPr>
          </a:p>
          <a:p>
            <a:r>
              <a:rPr lang="en-US" sz="3200" b="1" smtClean="0">
                <a:solidFill>
                  <a:schemeClr val="tx1"/>
                </a:solidFill>
                <a:cs typeface="+mn-cs"/>
              </a:rPr>
              <a:t>C:Equalize(2); B:Equalize(2).</a:t>
            </a:r>
          </a:p>
          <a:p>
            <a:endParaRPr lang="en-US" sz="3200">
              <a:solidFill>
                <a:schemeClr val="tx1"/>
              </a:solidFill>
              <a:cs typeface="+mn-cs"/>
            </a:endParaRPr>
          </a:p>
          <a:p>
            <a:r>
              <a:rPr lang="en-US" sz="3200" b="1" smtClean="0">
                <a:solidFill>
                  <a:schemeClr val="tx1"/>
                </a:solidFill>
                <a:cs typeface="+mn-cs"/>
              </a:rPr>
              <a:t>C:Equalize(3); B:Equalize(2).</a:t>
            </a:r>
            <a:endParaRPr lang="en-US" sz="3200" b="1" smtClean="0">
              <a:solidFill>
                <a:schemeClr val="tx1"/>
              </a:solidFill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397270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ל-4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6416" y="2132856"/>
            <a:ext cx="184731" cy="34996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683568" y="1677366"/>
            <a:ext cx="7595095" cy="47291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הראינו את זה רק עבור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2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סדרים של שותף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C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, מתוך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24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סדרים 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אפשריים. </a:t>
            </a:r>
            <a:endParaRPr lang="en-US" sz="3600" smtClean="0">
              <a:solidFill>
                <a:schemeClr val="tx1"/>
              </a:solidFill>
              <a:cs typeface="+mn-cs"/>
            </a:endParaRPr>
          </a:p>
          <a:p>
            <a:pPr algn="r" rtl="1"/>
            <a:endParaRPr lang="en-US" sz="3600">
              <a:solidFill>
                <a:schemeClr val="tx1"/>
              </a:solidFill>
              <a:cs typeface="+mn-cs"/>
            </a:endParaRPr>
          </a:p>
          <a:p>
            <a:pPr algn="r" rtl="1"/>
            <a:r>
              <a:rPr lang="he-IL" sz="3600" smtClean="0">
                <a:solidFill>
                  <a:schemeClr val="tx1"/>
                </a:solidFill>
                <a:cs typeface="+mn-cs"/>
              </a:rPr>
              <a:t>כדי לוודא שזה נכון עבור כל השותפים, כתבנו תוכנית בשפת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>SageMath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3600" smtClean="0">
                <a:solidFill>
                  <a:schemeClr val="tx1"/>
                </a:solidFill>
                <a:cs typeface="+mn-cs"/>
              </a:rPr>
              <a:t/>
            </a:r>
            <a:br>
              <a:rPr lang="en-US" sz="3600" smtClean="0">
                <a:solidFill>
                  <a:schemeClr val="tx1"/>
                </a:solidFill>
                <a:cs typeface="+mn-cs"/>
              </a:rPr>
            </a:br>
            <a:r>
              <a:rPr lang="he-IL" sz="3600" smtClean="0">
                <a:solidFill>
                  <a:schemeClr val="tx1"/>
                </a:solidFill>
                <a:cs typeface="+mn-cs"/>
              </a:rPr>
              <a:t>שייצרה הוכחה על-דרך השלילה.</a:t>
            </a:r>
          </a:p>
          <a:p>
            <a:pPr algn="r" rtl="1"/>
            <a:endParaRPr lang="he-IL" sz="3600">
              <a:solidFill>
                <a:schemeClr val="tx1"/>
              </a:solidFill>
              <a:cs typeface="+mn-cs"/>
            </a:endParaRPr>
          </a:p>
          <a:p>
            <a:pPr algn="r" rtl="1"/>
            <a:r>
              <a:rPr lang="he-IL" sz="3600" b="1" smtClean="0">
                <a:solidFill>
                  <a:schemeClr val="tx1"/>
                </a:solidFill>
                <a:cs typeface="+mn-cs"/>
              </a:rPr>
              <a:t>מסקנה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: קיימת חלוקה 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פרופורציונלית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ו</a:t>
            </a:r>
            <a:r>
              <a:rPr lang="he-IL" sz="3600" b="1" smtClean="0">
                <a:solidFill>
                  <a:schemeClr val="tx1"/>
                </a:solidFill>
                <a:cs typeface="+mn-cs"/>
              </a:rPr>
              <a:t>ללא קנאה</a:t>
            </a:r>
            <a:r>
              <a:rPr lang="he-IL" sz="3600" smtClean="0">
                <a:solidFill>
                  <a:schemeClr val="tx1"/>
                </a:solidFill>
                <a:cs typeface="+mn-cs"/>
              </a:rPr>
              <a:t> ל-4 שותפים בזמן סופי.</a:t>
            </a:r>
            <a:endParaRPr lang="en-US" sz="3600" smtClean="0">
              <a:solidFill>
                <a:schemeClr val="tx1"/>
              </a:solidFill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502927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שאלות לעתיד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6416" y="2132856"/>
            <a:ext cx="184731" cy="34996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51520" y="1677366"/>
            <a:ext cx="8568952" cy="28402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800" smtClean="0">
                <a:solidFill>
                  <a:schemeClr val="tx1"/>
                </a:solidFill>
                <a:cs typeface="+mn-cs"/>
              </a:rPr>
              <a:t>אלגוריתם לחלוקה </a:t>
            </a:r>
            <a:r>
              <a:rPr lang="he-IL" sz="4800" smtClean="0">
                <a:solidFill>
                  <a:srgbClr val="FF0000"/>
                </a:solidFill>
                <a:cs typeface="+mn-cs"/>
              </a:rPr>
              <a:t>ללא קנאה </a:t>
            </a:r>
            <a:r>
              <a:rPr lang="he-IL" sz="4800" smtClean="0">
                <a:solidFill>
                  <a:schemeClr val="tx1"/>
                </a:solidFill>
                <a:cs typeface="+mn-cs"/>
              </a:rPr>
              <a:t>ו</a:t>
            </a:r>
            <a:r>
              <a:rPr lang="he-IL" sz="4800" smtClean="0">
                <a:solidFill>
                  <a:srgbClr val="00B050"/>
                </a:solidFill>
                <a:cs typeface="+mn-cs"/>
              </a:rPr>
              <a:t>פרופורציונלית</a:t>
            </a:r>
            <a:r>
              <a:rPr lang="he-IL" sz="4800" smtClean="0">
                <a:solidFill>
                  <a:schemeClr val="tx1"/>
                </a:solidFill>
                <a:cs typeface="+mn-cs"/>
              </a:rPr>
              <a:t>: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4800" smtClean="0">
                <a:solidFill>
                  <a:schemeClr val="tx1"/>
                </a:solidFill>
                <a:cs typeface="+mn-cs"/>
              </a:rPr>
              <a:t>ל-4 אנשים, עם פרוסות קשורות;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4800" smtClean="0">
                <a:solidFill>
                  <a:schemeClr val="tx1"/>
                </a:solidFill>
                <a:cs typeface="+mn-cs"/>
              </a:rPr>
              <a:t>ל-5 אנשים עם פרוסות כלליות.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013873"/>
      </p:ext>
    </p:ext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5288" y="1673225"/>
            <a:ext cx="3960812" cy="475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קנאה ל-</a:t>
            </a:r>
            <a:r>
              <a:rPr lang="en-US" sz="4800" i="1" cap="none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35338" y="2449513"/>
            <a:ext cx="282575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817938" y="5835650"/>
            <a:ext cx="280987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1851025" y="2916238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1662113" y="4926013"/>
            <a:ext cx="376237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581025" y="306228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1055688" y="2460625"/>
            <a:ext cx="376237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274888" y="5980113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492500" y="5605463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702050" y="1649413"/>
            <a:ext cx="0" cy="4751387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52863" y="2636838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808288" y="3135313"/>
            <a:ext cx="141287" cy="430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1290638" y="46466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35338" y="42148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1220788" y="1854200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652713" y="4781550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623" name="TextBox 43"/>
          <p:cNvSpPr txBox="1">
            <a:spLocks noChangeArrowheads="1"/>
          </p:cNvSpPr>
          <p:nvPr/>
        </p:nvSpPr>
        <p:spPr bwMode="auto">
          <a:xfrm>
            <a:off x="3817938" y="3829050"/>
            <a:ext cx="482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>
                <a:solidFill>
                  <a:srgbClr val="00B0F0"/>
                </a:solidFill>
              </a:rPr>
              <a:t>א</a:t>
            </a:r>
          </a:p>
        </p:txBody>
      </p:sp>
      <p:sp>
        <p:nvSpPr>
          <p:cNvPr id="25624" name="TextBox 44"/>
          <p:cNvSpPr txBox="1">
            <a:spLocks noChangeArrowheads="1"/>
          </p:cNvSpPr>
          <p:nvPr/>
        </p:nvSpPr>
        <p:spPr bwMode="auto">
          <a:xfrm>
            <a:off x="2389188" y="3857625"/>
            <a:ext cx="4191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>
                <a:solidFill>
                  <a:srgbClr val="FF0000"/>
                </a:solidFill>
              </a:rPr>
              <a:t>ג</a:t>
            </a:r>
          </a:p>
        </p:txBody>
      </p:sp>
      <p:sp>
        <p:nvSpPr>
          <p:cNvPr id="25625" name="TextBox 45"/>
          <p:cNvSpPr txBox="1">
            <a:spLocks noChangeArrowheads="1"/>
          </p:cNvSpPr>
          <p:nvPr/>
        </p:nvSpPr>
        <p:spPr bwMode="auto">
          <a:xfrm>
            <a:off x="625475" y="3860800"/>
            <a:ext cx="4794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>
                <a:solidFill>
                  <a:srgbClr val="00B050"/>
                </a:solidFill>
              </a:rPr>
              <a:t>ב</a:t>
            </a:r>
          </a:p>
        </p:txBody>
      </p:sp>
      <p:sp>
        <p:nvSpPr>
          <p:cNvPr id="25626" name="Content Placeholder 3"/>
          <p:cNvSpPr txBox="1">
            <a:spLocks/>
          </p:cNvSpPr>
          <p:nvPr/>
        </p:nvSpPr>
        <p:spPr bwMode="auto">
          <a:xfrm>
            <a:off x="4356100" y="1801813"/>
            <a:ext cx="47879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>
                <a:solidFill>
                  <a:srgbClr val="00B0F0"/>
                </a:solidFill>
              </a:rPr>
              <a:t>א </a:t>
            </a:r>
            <a:r>
              <a:rPr lang="he-IL" altLang="he-IL" sz="3600" b="1"/>
              <a:t>מחלק</a:t>
            </a:r>
            <a:r>
              <a:rPr lang="he-IL" altLang="he-IL" sz="3600"/>
              <a:t> את העוגה ל </a:t>
            </a:r>
            <a:r>
              <a:rPr lang="en-US" altLang="he-IL" sz="3600" b="1">
                <a:cs typeface="Gisha" pitchFamily="34" charset="-79"/>
              </a:rPr>
              <a:t>2</a:t>
            </a:r>
            <a:r>
              <a:rPr lang="en-US" altLang="he-IL" sz="3600" b="1" i="1" baseline="33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he-IL" sz="3600" b="1" baseline="33000">
                <a:cs typeface="Gisha" pitchFamily="34" charset="-79"/>
              </a:rPr>
              <a:t>-2</a:t>
            </a:r>
            <a:r>
              <a:rPr lang="en-US" altLang="he-IL" sz="3600" b="1">
                <a:cs typeface="Gisha" pitchFamily="34" charset="-79"/>
              </a:rPr>
              <a:t>+1</a:t>
            </a:r>
            <a:r>
              <a:rPr lang="he-IL" altLang="he-IL" sz="3600">
                <a:cs typeface="Gisha" pitchFamily="34" charset="-79"/>
              </a:rPr>
              <a:t> </a:t>
            </a:r>
            <a:r>
              <a:rPr lang="he-IL" altLang="he-IL" sz="3600"/>
              <a:t>חלקים שוים בעיניו.</a:t>
            </a:r>
            <a:endParaRPr lang="en-US" altLang="he-IL" sz="3600"/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>
                <a:solidFill>
                  <a:srgbClr val="00B050"/>
                </a:solidFill>
              </a:rPr>
              <a:t>ב </a:t>
            </a:r>
            <a:r>
              <a:rPr lang="he-IL" altLang="he-IL" sz="3600" b="1"/>
              <a:t>משווה </a:t>
            </a:r>
            <a:r>
              <a:rPr lang="en-US" altLang="he-IL" sz="3600" b="1">
                <a:solidFill>
                  <a:srgbClr val="564B3C"/>
                </a:solidFill>
                <a:cs typeface="Gisha" pitchFamily="34" charset="-79"/>
              </a:rPr>
              <a:t>2</a:t>
            </a:r>
            <a:r>
              <a:rPr lang="en-US" altLang="he-IL" sz="3600" b="1" i="1" baseline="33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he-IL" sz="3600" b="1" baseline="33000">
                <a:solidFill>
                  <a:srgbClr val="564B3C"/>
                </a:solidFill>
                <a:cs typeface="Gisha" pitchFamily="34" charset="-79"/>
              </a:rPr>
              <a:t>-3</a:t>
            </a:r>
            <a:r>
              <a:rPr lang="en-US" altLang="he-IL" sz="3600" b="1">
                <a:solidFill>
                  <a:srgbClr val="564B3C"/>
                </a:solidFill>
                <a:cs typeface="Gisha" pitchFamily="34" charset="-79"/>
              </a:rPr>
              <a:t>+1</a:t>
            </a:r>
            <a:r>
              <a:rPr lang="he-IL" altLang="he-IL" sz="3600">
                <a:solidFill>
                  <a:srgbClr val="564B3C"/>
                </a:solidFill>
                <a:cs typeface="Gisha" pitchFamily="34" charset="-79"/>
              </a:rPr>
              <a:t> חלקים...</a:t>
            </a:r>
            <a:endParaRPr lang="he-IL" altLang="he-IL" sz="3600"/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/>
              <a:t>ת, ש, ..., </a:t>
            </a:r>
            <a:r>
              <a:rPr lang="he-IL" altLang="he-IL" sz="3600">
                <a:solidFill>
                  <a:srgbClr val="FF0000"/>
                </a:solidFill>
              </a:rPr>
              <a:t>ג</a:t>
            </a:r>
            <a:r>
              <a:rPr lang="he-IL" altLang="he-IL" sz="3600">
                <a:solidFill>
                  <a:srgbClr val="00B0F0"/>
                </a:solidFill>
              </a:rPr>
              <a:t>, </a:t>
            </a:r>
            <a:r>
              <a:rPr lang="he-IL" altLang="he-IL" sz="3600">
                <a:solidFill>
                  <a:srgbClr val="00B050"/>
                </a:solidFill>
              </a:rPr>
              <a:t>ב</a:t>
            </a:r>
            <a:r>
              <a:rPr lang="he-IL" altLang="he-IL" sz="3600">
                <a:solidFill>
                  <a:srgbClr val="00B0F0"/>
                </a:solidFill>
              </a:rPr>
              <a:t>, א </a:t>
            </a:r>
            <a:r>
              <a:rPr lang="he-IL" altLang="he-IL" sz="3600"/>
              <a:t>בוחרים חלק.</a:t>
            </a:r>
            <a:endParaRPr lang="en-US" altLang="he-IL" sz="360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651000" y="1670050"/>
            <a:ext cx="0" cy="4751388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51000" y="5316538"/>
            <a:ext cx="2030413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9" name="Content Placeholder 3"/>
          <p:cNvSpPr>
            <a:spLocks noGrp="1"/>
          </p:cNvSpPr>
          <p:nvPr>
            <p:ph sz="half" idx="2"/>
          </p:nvPr>
        </p:nvSpPr>
        <p:spPr>
          <a:xfrm>
            <a:off x="4564063" y="6021388"/>
            <a:ext cx="4579937" cy="901700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600" smtClean="0"/>
              <a:t>ערך </a:t>
            </a:r>
            <a:r>
              <a:rPr lang="he-IL" altLang="he-IL" sz="3600" smtClean="0"/>
              <a:t>לשותף </a:t>
            </a:r>
            <a:r>
              <a:rPr lang="he-IL" altLang="he-IL" sz="3600" b="1" smtClean="0"/>
              <a:t>&gt;= </a:t>
            </a:r>
            <a:r>
              <a:rPr lang="en-US" altLang="he-IL" sz="3600" b="1" smtClean="0"/>
              <a:t>1/2</a:t>
            </a:r>
            <a:r>
              <a:rPr lang="en-US" altLang="he-IL" sz="3600" b="1" i="1" baseline="33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he-IL" sz="3600" b="1" baseline="33000" smtClean="0"/>
              <a:t>-1</a:t>
            </a:r>
            <a:endParaRPr lang="he-IL" altLang="he-IL" sz="1400" b="1" smtClean="0"/>
          </a:p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600" smtClean="0"/>
              <a:t>.</a:t>
            </a:r>
            <a:endParaRPr lang="en-US" altLang="he-IL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30" name="TextBox 32"/>
          <p:cNvSpPr txBox="1">
            <a:spLocks noChangeArrowheads="1"/>
          </p:cNvSpPr>
          <p:nvPr/>
        </p:nvSpPr>
        <p:spPr bwMode="auto">
          <a:xfrm>
            <a:off x="2987675" y="1076325"/>
            <a:ext cx="40052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he-IL" sz="2800">
                <a:solidFill>
                  <a:schemeClr val="tx1"/>
                </a:solidFill>
              </a:rPr>
              <a:t>Segal-Halevi et al, 2015</a:t>
            </a:r>
            <a:endParaRPr lang="he-IL" altLang="he-IL"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110941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284538"/>
            <a:ext cx="4535488" cy="3063875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4000" b="1" smtClean="0"/>
              <a:t>חד ממדית –</a:t>
            </a:r>
          </a:p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4000" smtClean="0"/>
              <a:t>חלוקה לאינטרבלים, </a:t>
            </a:r>
            <a:r>
              <a:rPr lang="en-US" altLang="he-IL" sz="4000" smtClean="0"/>
              <a:t/>
            </a:r>
            <a:br>
              <a:rPr lang="en-US" altLang="he-IL" sz="4000" smtClean="0"/>
            </a:br>
            <a:r>
              <a:rPr lang="he-IL" altLang="he-IL" sz="4000" smtClean="0"/>
              <a:t>אין חשיבות לצורה</a:t>
            </a:r>
            <a:endParaRPr lang="en-US" altLang="he-IL" sz="4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07988"/>
            <a:ext cx="8218487" cy="1039812"/>
          </a:xfrm>
        </p:spPr>
        <p:txBody>
          <a:bodyPr/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he-IL" sz="5400" b="1" smtClean="0">
                <a:solidFill>
                  <a:schemeClr val="accent1">
                    <a:lumMod val="75000"/>
                  </a:schemeClr>
                </a:solidFill>
              </a:rPr>
              <a:t>קרקע</a:t>
            </a:r>
            <a:r>
              <a:rPr lang="he-IL" sz="5400" smtClean="0">
                <a:solidFill>
                  <a:schemeClr val="accent1">
                    <a:lumMod val="75000"/>
                  </a:schemeClr>
                </a:solidFill>
              </a:rPr>
              <a:t>     לעומת     </a:t>
            </a:r>
            <a:r>
              <a:rPr lang="he-IL" sz="5400" b="1" smtClean="0">
                <a:solidFill>
                  <a:schemeClr val="accent1">
                    <a:lumMod val="75000"/>
                  </a:schemeClr>
                </a:solidFill>
              </a:rPr>
              <a:t>עוגה  </a:t>
            </a:r>
            <a:endParaRPr lang="he-IL" sz="5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65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35150"/>
            <a:ext cx="21590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275013"/>
            <a:ext cx="4460875" cy="3073400"/>
          </a:xfrm>
        </p:spPr>
        <p:txBody>
          <a:bodyPr rtlCol="0">
            <a:noAutofit/>
          </a:bodyPr>
          <a:lstStyle/>
          <a:p>
            <a:pPr marL="114300" indent="0" eaLnBrk="1" hangingPunct="1">
              <a:buFont typeface="Arial" pitchFamily="34" charset="0"/>
              <a:buNone/>
              <a:defRPr/>
            </a:pPr>
            <a:r>
              <a:rPr lang="he-IL" sz="4000" b="1" smtClean="0"/>
              <a:t>דו ממדית – </a:t>
            </a:r>
          </a:p>
          <a:p>
            <a:pPr marL="114300" indent="0" eaLnBrk="1" hangingPunct="1">
              <a:buFont typeface="Arial" pitchFamily="34" charset="0"/>
              <a:buNone/>
              <a:defRPr/>
            </a:pPr>
            <a:r>
              <a:rPr lang="he-IL" sz="4000" smtClean="0"/>
              <a:t>חשיבות לצורה גיאומטרית</a:t>
            </a:r>
            <a:r>
              <a:rPr lang="en-US" sz="4000" smtClean="0"/>
              <a:t/>
            </a:r>
            <a:br>
              <a:rPr lang="en-US" sz="4000" smtClean="0"/>
            </a:br>
            <a:endParaRPr lang="he-IL" sz="4000" smtClean="0"/>
          </a:p>
          <a:p>
            <a:pPr eaLnBrk="1" hangingPunct="1">
              <a:defRPr/>
            </a:pPr>
            <a:endParaRPr lang="en-US" sz="4000" b="1"/>
          </a:p>
        </p:txBody>
      </p:sp>
      <p:grpSp>
        <p:nvGrpSpPr>
          <p:cNvPr id="27654" name="Group 20"/>
          <p:cNvGrpSpPr>
            <a:grpSpLocks/>
          </p:cNvGrpSpPr>
          <p:nvPr/>
        </p:nvGrpSpPr>
        <p:grpSpPr bwMode="auto">
          <a:xfrm>
            <a:off x="6070600" y="1706563"/>
            <a:ext cx="1455738" cy="1384300"/>
            <a:chOff x="3629" y="2534"/>
            <a:chExt cx="1126" cy="1145"/>
          </a:xfrm>
        </p:grpSpPr>
        <p:pic>
          <p:nvPicPr>
            <p:cNvPr id="27655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" y="2534"/>
              <a:ext cx="1124" cy="1145"/>
            </a:xfrm>
            <a:prstGeom prst="rect">
              <a:avLst/>
            </a:prstGeom>
            <a:noFill/>
            <a:ln w="27360">
              <a:solidFill>
                <a:srgbClr val="3465A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56" name="AutoShape 22"/>
            <p:cNvSpPr>
              <a:spLocks noChangeArrowheads="1"/>
            </p:cNvSpPr>
            <p:nvPr/>
          </p:nvSpPr>
          <p:spPr bwMode="auto">
            <a:xfrm>
              <a:off x="3683" y="2587"/>
              <a:ext cx="158" cy="158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57" name="AutoShape 23"/>
            <p:cNvSpPr>
              <a:spLocks noChangeArrowheads="1"/>
            </p:cNvSpPr>
            <p:nvPr/>
          </p:nvSpPr>
          <p:spPr bwMode="auto">
            <a:xfrm rot="-2040000">
              <a:off x="3712" y="2927"/>
              <a:ext cx="149" cy="161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58" name="AutoShape 24"/>
            <p:cNvSpPr>
              <a:spLocks noChangeArrowheads="1"/>
            </p:cNvSpPr>
            <p:nvPr/>
          </p:nvSpPr>
          <p:spPr bwMode="auto">
            <a:xfrm rot="-1500000">
              <a:off x="3945" y="2952"/>
              <a:ext cx="133" cy="132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59" name="AutoShape 25"/>
            <p:cNvSpPr>
              <a:spLocks noChangeArrowheads="1"/>
            </p:cNvSpPr>
            <p:nvPr/>
          </p:nvSpPr>
          <p:spPr bwMode="auto">
            <a:xfrm>
              <a:off x="4513" y="2534"/>
              <a:ext cx="140" cy="140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0" name="AutoShape 26"/>
            <p:cNvSpPr>
              <a:spLocks noChangeArrowheads="1"/>
            </p:cNvSpPr>
            <p:nvPr/>
          </p:nvSpPr>
          <p:spPr bwMode="auto">
            <a:xfrm rot="-1620000">
              <a:off x="4367" y="2985"/>
              <a:ext cx="216" cy="219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1" name="AutoShape 27"/>
            <p:cNvSpPr>
              <a:spLocks noChangeArrowheads="1"/>
            </p:cNvSpPr>
            <p:nvPr/>
          </p:nvSpPr>
          <p:spPr bwMode="auto">
            <a:xfrm rot="-1080000">
              <a:off x="3939" y="2603"/>
              <a:ext cx="255" cy="263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2" name="AutoShape 28"/>
            <p:cNvSpPr>
              <a:spLocks noChangeArrowheads="1"/>
            </p:cNvSpPr>
            <p:nvPr/>
          </p:nvSpPr>
          <p:spPr bwMode="auto">
            <a:xfrm rot="-1020000">
              <a:off x="3671" y="3218"/>
              <a:ext cx="330" cy="337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3" name="AutoShape 29"/>
            <p:cNvSpPr>
              <a:spLocks noChangeArrowheads="1"/>
            </p:cNvSpPr>
            <p:nvPr/>
          </p:nvSpPr>
          <p:spPr bwMode="auto">
            <a:xfrm rot="-2100000">
              <a:off x="4431" y="3383"/>
              <a:ext cx="212" cy="218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4" name="AutoShape 30"/>
            <p:cNvSpPr>
              <a:spLocks noChangeArrowheads="1"/>
            </p:cNvSpPr>
            <p:nvPr/>
          </p:nvSpPr>
          <p:spPr bwMode="auto">
            <a:xfrm rot="-1620000">
              <a:off x="4186" y="3196"/>
              <a:ext cx="157" cy="157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5" name="AutoShape 31"/>
            <p:cNvSpPr>
              <a:spLocks noChangeArrowheads="1"/>
            </p:cNvSpPr>
            <p:nvPr/>
          </p:nvSpPr>
          <p:spPr bwMode="auto">
            <a:xfrm>
              <a:off x="4177" y="3522"/>
              <a:ext cx="131" cy="128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6" name="AutoShape 32"/>
            <p:cNvSpPr>
              <a:spLocks noChangeArrowheads="1"/>
            </p:cNvSpPr>
            <p:nvPr/>
          </p:nvSpPr>
          <p:spPr bwMode="auto">
            <a:xfrm rot="60000">
              <a:off x="4506" y="2699"/>
              <a:ext cx="184" cy="184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  <p:sp>
          <p:nvSpPr>
            <p:cNvPr id="27667" name="AutoShape 33"/>
            <p:cNvSpPr>
              <a:spLocks noChangeArrowheads="1"/>
            </p:cNvSpPr>
            <p:nvPr/>
          </p:nvSpPr>
          <p:spPr bwMode="auto">
            <a:xfrm rot="1020000">
              <a:off x="4290" y="2662"/>
              <a:ext cx="180" cy="183"/>
            </a:xfrm>
            <a:prstGeom prst="flowChartProcess">
              <a:avLst/>
            </a:prstGeom>
            <a:noFill/>
            <a:ln w="2736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he-IL"/>
            </a:p>
          </p:txBody>
        </p:sp>
      </p:grpSp>
    </p:spTree>
    <p:custDataLst>
      <p:tags r:id="rId1"/>
    </p:custDataLst>
  </p:cSld>
  <p:clrMapOvr>
    <a:masterClrMapping/>
  </p:clrMapOvr>
  <p:transition spd="slow" advTm="107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הוגנת של קרקע הטרוגנית</a:t>
            </a:r>
            <a:endParaRPr lang="he-IL" sz="4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76200" y="1828800"/>
                <a:ext cx="4351784" cy="383244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rtl="1">
                  <a:defRPr/>
                </a:pPr>
                <a:r>
                  <a:rPr lang="he-IL" sz="3600" b="1">
                    <a:solidFill>
                      <a:srgbClr val="00B050"/>
                    </a:solidFill>
                  </a:rPr>
                  <a:t>פרופורציונליות</a:t>
                </a:r>
                <a:r>
                  <a:rPr lang="en-US" sz="3600" b="1">
                    <a:solidFill>
                      <a:srgbClr val="00B050"/>
                    </a:solidFill>
                  </a:rPr>
                  <a:t>:</a:t>
                </a:r>
                <a:r>
                  <a:rPr lang="en-US" sz="3600">
                    <a:solidFill>
                      <a:schemeClr val="tx1"/>
                    </a:solidFill>
                  </a:rPr>
                  <a:t/>
                </a:r>
                <a:br>
                  <a:rPr lang="en-US" sz="3600">
                    <a:solidFill>
                      <a:schemeClr val="tx1"/>
                    </a:solidFill>
                  </a:rPr>
                </a:br>
                <a:r>
                  <a:rPr lang="he-IL" sz="3600">
                    <a:solidFill>
                      <a:schemeClr val="tx1"/>
                    </a:solidFill>
                  </a:rPr>
                  <a:t>כל </a:t>
                </a:r>
                <a:r>
                  <a:rPr lang="he-IL" sz="3600" smtClean="0">
                    <a:solidFill>
                      <a:schemeClr val="tx1"/>
                    </a:solidFill>
                  </a:rPr>
                  <a:t>שותף </a:t>
                </a:r>
                <a:r>
                  <a:rPr lang="he-IL" sz="3600">
                    <a:solidFill>
                      <a:schemeClr val="tx1"/>
                    </a:solidFill>
                  </a:rPr>
                  <a:t>מקבל חלקה ששווה </a:t>
                </a:r>
                <a:r>
                  <a:rPr lang="he-IL" sz="3600" b="1">
                    <a:solidFill>
                      <a:schemeClr val="tx1"/>
                    </a:solidFill>
                  </a:rPr>
                  <a:t>עבורו</a:t>
                </a:r>
                <a:r>
                  <a:rPr lang="he-IL" sz="3600">
                    <a:solidFill>
                      <a:schemeClr val="tx1"/>
                    </a:solidFill>
                  </a:rPr>
                  <a:t> </a:t>
                </a:r>
                <a:r>
                  <a:rPr lang="he-IL" sz="3600">
                    <a:solidFill>
                      <a:schemeClr val="tx1"/>
                    </a:solidFill>
                  </a:rPr>
                  <a:t>לפחות </a:t>
                </a:r>
                <a:r>
                  <a:rPr lang="en-US" sz="3600" smtClean="0">
                    <a:solidFill>
                      <a:schemeClr val="tx1"/>
                    </a:solidFill>
                  </a:rPr>
                  <a:t>1/</a:t>
                </a:r>
                <a:r>
                  <a:rPr lang="en-US" sz="3600" i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e-IL" sz="3600" i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 rtl="1">
                  <a:defRPr/>
                </a:pPr>
                <a:endParaRPr lang="he-IL" sz="3600" i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𝐶𝑎𝑘𝑒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i="1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he-IL" sz="3600" i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828800"/>
                <a:ext cx="4351784" cy="3832448"/>
              </a:xfrm>
              <a:prstGeom prst="roundRect">
                <a:avLst/>
              </a:prstGeom>
              <a:blipFill rotWithShape="1">
                <a:blip r:embed="rId2"/>
                <a:stretch>
                  <a:fillRect l="-1253"/>
                </a:stretch>
              </a:blipFill>
              <a:ln w="28575"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4499992" y="1828800"/>
                <a:ext cx="4567809" cy="372903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he-IL" sz="3600" b="1" smtClean="0">
                    <a:solidFill>
                      <a:srgbClr val="FF0000"/>
                    </a:solidFill>
                  </a:rPr>
                  <a:t>העדר קנאה</a:t>
                </a:r>
                <a:r>
                  <a:rPr lang="he-IL" sz="3600" b="1" smtClean="0">
                    <a:solidFill>
                      <a:srgbClr val="FF0000"/>
                    </a:solidFill>
                  </a:rPr>
                  <a:t>:</a:t>
                </a:r>
                <a:endParaRPr lang="en-US" sz="3600" b="1" dirty="0">
                  <a:solidFill>
                    <a:srgbClr val="FF0000"/>
                  </a:solidFill>
                </a:endParaRPr>
              </a:p>
              <a:p>
                <a:pPr algn="ctr" rtl="1">
                  <a:defRPr/>
                </a:pPr>
                <a:r>
                  <a:rPr lang="he-IL" sz="3600">
                    <a:solidFill>
                      <a:schemeClr val="tx1"/>
                    </a:solidFill>
                  </a:rPr>
                  <a:t>כל </a:t>
                </a:r>
                <a:r>
                  <a:rPr lang="he-IL" sz="3600" smtClean="0">
                    <a:solidFill>
                      <a:schemeClr val="tx1"/>
                    </a:solidFill>
                  </a:rPr>
                  <a:t>שותף </a:t>
                </a:r>
                <a:r>
                  <a:rPr lang="he-IL" sz="3600">
                    <a:solidFill>
                      <a:schemeClr val="tx1"/>
                    </a:solidFill>
                  </a:rPr>
                  <a:t>מקבל חלקה ששווה </a:t>
                </a:r>
                <a:r>
                  <a:rPr lang="he-IL" sz="3600" b="1">
                    <a:solidFill>
                      <a:schemeClr val="tx1"/>
                    </a:solidFill>
                  </a:rPr>
                  <a:t>עבורו</a:t>
                </a:r>
                <a:r>
                  <a:rPr lang="he-IL" sz="3600">
                    <a:solidFill>
                      <a:schemeClr val="tx1"/>
                    </a:solidFill>
                  </a:rPr>
                  <a:t> </a:t>
                </a:r>
                <a:r>
                  <a:rPr lang="he-IL" sz="3600">
                    <a:solidFill>
                      <a:schemeClr val="tx1"/>
                    </a:solidFill>
                  </a:rPr>
                  <a:t>לפחות </a:t>
                </a:r>
                <a:r>
                  <a:rPr lang="he-IL" sz="3600" smtClean="0">
                    <a:solidFill>
                      <a:schemeClr val="tx1"/>
                    </a:solidFill>
                  </a:rPr>
                  <a:t>כמו כל חלקה אחרת:</a:t>
                </a:r>
              </a:p>
              <a:p>
                <a:pPr algn="ctr" rtl="1">
                  <a:defRPr/>
                </a:pPr>
                <a:endParaRPr lang="he-IL" sz="3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1">
                  <a:defRPr/>
                </a:pP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828800"/>
                <a:ext cx="4567809" cy="3729038"/>
              </a:xfrm>
              <a:prstGeom prst="roundRect">
                <a:avLst/>
              </a:prstGeom>
              <a:blipFill rotWithShape="1">
                <a:blip r:embed="rId3"/>
                <a:stretch>
                  <a:fillRect l="-1589"/>
                </a:stretch>
              </a:blipFill>
              <a:ln w="28575"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010" y="6061301"/>
            <a:ext cx="8541791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he-IL" altLang="he-IL" sz="3200" smtClean="0">
                <a:solidFill>
                  <a:schemeClr val="tx1"/>
                </a:solidFill>
                <a:cs typeface="+mn-cs"/>
              </a:rPr>
              <a:t>אם כל העוגה חולקה, </a:t>
            </a:r>
            <a:r>
              <a:rPr lang="he-IL" sz="3200" b="1" smtClean="0">
                <a:solidFill>
                  <a:srgbClr val="FF0000"/>
                </a:solidFill>
                <a:cs typeface="+mn-cs"/>
              </a:rPr>
              <a:t>העדר קנאה </a:t>
            </a:r>
            <a:r>
              <a:rPr lang="he-IL" altLang="he-IL" sz="3200" smtClean="0">
                <a:solidFill>
                  <a:schemeClr val="tx1"/>
                </a:solidFill>
                <a:cs typeface="+mn-cs"/>
              </a:rPr>
              <a:t>חזק יותר.</a:t>
            </a:r>
            <a:endParaRPr lang="he-IL" altLang="he-IL" sz="3200">
              <a:solidFill>
                <a:schemeClr val="tx1"/>
              </a:solidFill>
              <a:cs typeface="+mn-cs"/>
            </a:endParaRPr>
          </a:p>
        </p:txBody>
      </p:sp>
      <p:pic>
        <p:nvPicPr>
          <p:cNvPr id="12295" name="Picture 7" descr="F:\Dropbox\landppt\cake_5775_biu_ariel\800px-PikiWiki_Israel_32635_Religion_in_Isra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21" y="5910711"/>
            <a:ext cx="1211627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hangingPunct="1">
              <a:defRPr/>
            </a:pPr>
            <a:r>
              <a:rPr lang="he-IL" sz="4400" smtClean="0"/>
              <a:t>חלוקת עוגה – בדיקה אמפירית</a:t>
            </a:r>
            <a:endParaRPr lang="he-IL" sz="4400"/>
          </a:p>
        </p:txBody>
      </p:sp>
      <p:sp>
        <p:nvSpPr>
          <p:cNvPr id="16387" name="CustomShape 3"/>
          <p:cNvSpPr>
            <a:spLocks noChangeArrowheads="1"/>
          </p:cNvSpPr>
          <p:nvPr/>
        </p:nvSpPr>
        <p:spPr bwMode="auto">
          <a:xfrm>
            <a:off x="0" y="1700213"/>
            <a:ext cx="8964613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1440" rIns="90000" bIns="91440"/>
          <a:lstStyle>
            <a:lvl1pPr marL="571500" indent="-571500" eaLnBrk="0"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rtl="1" eaLnBrk="1">
              <a:buFont typeface="Arial" pitchFamily="34" charset="0"/>
              <a:buChar char="•"/>
            </a:pPr>
            <a:r>
              <a:rPr lang="he-IL" altLang="he-IL" sz="4000" b="1">
                <a:solidFill>
                  <a:schemeClr val="tx1"/>
                </a:solidFill>
              </a:rPr>
              <a:t>בסיס</a:t>
            </a:r>
            <a:r>
              <a:rPr lang="he-IL" altLang="he-IL" sz="4000">
                <a:solidFill>
                  <a:schemeClr val="tx1"/>
                </a:solidFill>
              </a:rPr>
              <a:t>:</a:t>
            </a:r>
            <a:r>
              <a:rPr lang="en-US" altLang="he-IL" sz="4000">
                <a:solidFill>
                  <a:schemeClr val="tx1"/>
                </a:solidFill>
              </a:rPr>
              <a:t> </a:t>
            </a:r>
            <a:r>
              <a:rPr lang="he-IL" altLang="he-IL" sz="4000">
                <a:solidFill>
                  <a:schemeClr val="tx1"/>
                </a:solidFill>
              </a:rPr>
              <a:t>ערכי קרקע "אובייקטיביים" שחושבו לפי מודל של שמאי קרקע.</a:t>
            </a:r>
            <a:r>
              <a:rPr lang="en-US" altLang="he-IL" sz="4000">
                <a:solidFill>
                  <a:schemeClr val="tx1"/>
                </a:solidFill>
              </a:rPr>
              <a:t/>
            </a:r>
            <a:br>
              <a:rPr lang="en-US" altLang="he-IL" sz="4000">
                <a:solidFill>
                  <a:schemeClr val="tx1"/>
                </a:solidFill>
              </a:rPr>
            </a:br>
            <a:endParaRPr lang="he-IL" altLang="he-IL" sz="4000">
              <a:solidFill>
                <a:schemeClr val="tx1"/>
              </a:solidFill>
            </a:endParaRPr>
          </a:p>
          <a:p>
            <a:pPr algn="r" rtl="1" eaLnBrk="1">
              <a:buFont typeface="Arial" pitchFamily="34" charset="0"/>
              <a:buChar char="•"/>
            </a:pPr>
            <a:r>
              <a:rPr lang="he-IL" altLang="he-IL" sz="4000" b="1">
                <a:solidFill>
                  <a:schemeClr val="tx1"/>
                </a:solidFill>
              </a:rPr>
              <a:t>תועלות</a:t>
            </a:r>
            <a:r>
              <a:rPr lang="he-IL" altLang="he-IL" sz="4000">
                <a:solidFill>
                  <a:schemeClr val="tx1"/>
                </a:solidFill>
              </a:rPr>
              <a:t>:</a:t>
            </a:r>
            <a:r>
              <a:rPr lang="en-US" altLang="he-IL" sz="4000">
                <a:solidFill>
                  <a:schemeClr val="tx1"/>
                </a:solidFill>
              </a:rPr>
              <a:t> </a:t>
            </a:r>
            <a:r>
              <a:rPr lang="he-IL" altLang="he-IL" sz="4000">
                <a:solidFill>
                  <a:schemeClr val="tx1"/>
                </a:solidFill>
              </a:rPr>
              <a:t>הגרלת פונקציית תועלת אקראית </a:t>
            </a:r>
            <a:r>
              <a:rPr lang="he-IL" altLang="he-IL" sz="4000">
                <a:solidFill>
                  <a:schemeClr val="tx1"/>
                </a:solidFill>
              </a:rPr>
              <a:t>לכל </a:t>
            </a:r>
            <a:r>
              <a:rPr lang="he-IL" altLang="he-IL" sz="4000" smtClean="0">
                <a:solidFill>
                  <a:schemeClr val="tx1"/>
                </a:solidFill>
              </a:rPr>
              <a:t>שותף סביב </a:t>
            </a:r>
            <a:r>
              <a:rPr lang="he-IL" altLang="he-IL" sz="4000">
                <a:solidFill>
                  <a:schemeClr val="tx1"/>
                </a:solidFill>
              </a:rPr>
              <a:t>הבסיס.</a:t>
            </a:r>
            <a:r>
              <a:rPr lang="en-US" altLang="he-IL" sz="4000">
                <a:solidFill>
                  <a:schemeClr val="tx1"/>
                </a:solidFill>
              </a:rPr>
              <a:t/>
            </a:r>
            <a:br>
              <a:rPr lang="en-US" altLang="he-IL" sz="4000">
                <a:solidFill>
                  <a:schemeClr val="tx1"/>
                </a:solidFill>
              </a:rPr>
            </a:br>
            <a:endParaRPr lang="he-IL" altLang="he-IL" sz="4000">
              <a:solidFill>
                <a:schemeClr val="tx1"/>
              </a:solidFill>
            </a:endParaRPr>
          </a:p>
          <a:p>
            <a:pPr algn="r" rtl="1" eaLnBrk="1">
              <a:buFont typeface="Arial" pitchFamily="34" charset="0"/>
              <a:buChar char="•"/>
            </a:pPr>
            <a:r>
              <a:rPr lang="he-IL" altLang="he-IL" sz="4000" b="1">
                <a:solidFill>
                  <a:schemeClr val="tx1"/>
                </a:solidFill>
              </a:rPr>
              <a:t>חלוקת שמאי</a:t>
            </a:r>
            <a:r>
              <a:rPr lang="he-IL" altLang="he-IL" sz="4000">
                <a:solidFill>
                  <a:schemeClr val="tx1"/>
                </a:solidFill>
              </a:rPr>
              <a:t>: </a:t>
            </a:r>
            <a:r>
              <a:rPr lang="en-US" altLang="he-IL" sz="4000">
                <a:solidFill>
                  <a:schemeClr val="tx1"/>
                </a:solidFill>
              </a:rPr>
              <a:t>1/</a:t>
            </a:r>
            <a:r>
              <a:rPr lang="en-US" altLang="he-IL" sz="40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altLang="he-IL" sz="4000">
                <a:solidFill>
                  <a:schemeClr val="tx1"/>
                </a:solidFill>
              </a:rPr>
              <a:t> </a:t>
            </a:r>
            <a:r>
              <a:rPr lang="he-IL" altLang="he-IL" sz="4000" smtClean="0">
                <a:solidFill>
                  <a:schemeClr val="tx1"/>
                </a:solidFill>
              </a:rPr>
              <a:t>לשותף, </a:t>
            </a:r>
            <a:r>
              <a:rPr lang="he-IL" altLang="he-IL" sz="4000">
                <a:solidFill>
                  <a:schemeClr val="tx1"/>
                </a:solidFill>
              </a:rPr>
              <a:t>ערכי בסיס.</a:t>
            </a:r>
            <a:r>
              <a:rPr lang="en-US" altLang="he-IL" sz="4000">
                <a:solidFill>
                  <a:schemeClr val="tx1"/>
                </a:solidFill>
              </a:rPr>
              <a:t/>
            </a:r>
            <a:br>
              <a:rPr lang="en-US" altLang="he-IL" sz="4000">
                <a:solidFill>
                  <a:schemeClr val="tx1"/>
                </a:solidFill>
              </a:rPr>
            </a:br>
            <a:r>
              <a:rPr lang="he-IL" altLang="he-IL" sz="4000" b="1">
                <a:solidFill>
                  <a:schemeClr val="tx1"/>
                </a:solidFill>
              </a:rPr>
              <a:t>חלוקה הוגנת</a:t>
            </a:r>
            <a:r>
              <a:rPr lang="he-IL" altLang="he-IL" sz="4000">
                <a:solidFill>
                  <a:schemeClr val="tx1"/>
                </a:solidFill>
              </a:rPr>
              <a:t>: </a:t>
            </a:r>
            <a:r>
              <a:rPr lang="en-US" altLang="he-IL" sz="4000">
                <a:solidFill>
                  <a:schemeClr val="tx1"/>
                </a:solidFill>
              </a:rPr>
              <a:t>1/</a:t>
            </a:r>
            <a:r>
              <a:rPr lang="en-US" altLang="he-IL" sz="40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altLang="he-IL" sz="4000">
                <a:solidFill>
                  <a:schemeClr val="tx1"/>
                </a:solidFill>
              </a:rPr>
              <a:t> </a:t>
            </a:r>
            <a:r>
              <a:rPr lang="he-IL" altLang="he-IL" sz="4000" smtClean="0">
                <a:solidFill>
                  <a:schemeClr val="tx1"/>
                </a:solidFill>
              </a:rPr>
              <a:t>לשותף</a:t>
            </a:r>
            <a:r>
              <a:rPr lang="he-IL" altLang="he-IL" sz="4000" smtClean="0">
                <a:solidFill>
                  <a:schemeClr val="tx1"/>
                </a:solidFill>
              </a:rPr>
              <a:t>, </a:t>
            </a:r>
            <a:r>
              <a:rPr lang="he-IL" altLang="he-IL" sz="4000">
                <a:solidFill>
                  <a:schemeClr val="tx1"/>
                </a:solidFill>
              </a:rPr>
              <a:t>ערכים אישיים.</a:t>
            </a:r>
          </a:p>
          <a:p>
            <a:pPr algn="r" rtl="1" eaLnBrk="1"/>
            <a:endParaRPr lang="he-IL" altLang="he-IL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4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hangingPunct="1">
              <a:defRPr/>
            </a:pPr>
            <a:r>
              <a:rPr lang="he-IL" sz="4400" smtClean="0"/>
              <a:t>חלוקה הוגנת לעומת חלוקת שמאי</a:t>
            </a:r>
            <a:endParaRPr lang="he-IL" sz="4400"/>
          </a:p>
        </p:txBody>
      </p:sp>
      <p:pic>
        <p:nvPicPr>
          <p:cNvPr id="17411" name="Picture 2" descr="F:\Dropbox\landppt\bcdq_5775_yovl\evenpaz-noise-0.2.dat-h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14450"/>
            <a:ext cx="5519738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CustomShape 3"/>
          <p:cNvSpPr>
            <a:spLocks noChangeArrowheads="1"/>
          </p:cNvSpPr>
          <p:nvPr/>
        </p:nvSpPr>
        <p:spPr bwMode="auto">
          <a:xfrm>
            <a:off x="5940425" y="1700213"/>
            <a:ext cx="3024188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1440" rIns="90000" bIns="91440"/>
          <a:lstStyle/>
          <a:p>
            <a:pPr algn="r" rtl="1"/>
            <a:r>
              <a:rPr lang="he-IL" altLang="he-IL" sz="3600">
                <a:solidFill>
                  <a:schemeClr val="tx2"/>
                </a:solidFill>
              </a:rPr>
              <a:t>כשמשתמשים בתהליך </a:t>
            </a:r>
            <a:r>
              <a:rPr lang="he-IL" altLang="he-IL" sz="3600">
                <a:solidFill>
                  <a:schemeClr val="tx2"/>
                </a:solidFill>
              </a:rPr>
              <a:t>חלוקה </a:t>
            </a:r>
            <a:r>
              <a:rPr lang="he-IL" altLang="he-IL" sz="3600" smtClean="0">
                <a:solidFill>
                  <a:schemeClr val="tx2"/>
                </a:solidFill>
              </a:rPr>
              <a:t>הוגנת</a:t>
            </a:r>
            <a:r>
              <a:rPr lang="he-IL" altLang="he-IL" sz="3600">
                <a:solidFill>
                  <a:schemeClr val="tx2"/>
                </a:solidFill>
              </a:rPr>
              <a:t>:</a:t>
            </a:r>
          </a:p>
          <a:p>
            <a:pPr algn="r" rtl="1"/>
            <a:endParaRPr lang="he-IL" altLang="he-IL" sz="3600"/>
          </a:p>
          <a:p>
            <a:pPr algn="r" rtl="1"/>
            <a:r>
              <a:rPr lang="he-IL" altLang="he-IL" sz="3600">
                <a:solidFill>
                  <a:srgbClr val="0070C0"/>
                </a:solidFill>
              </a:rPr>
              <a:t>א. התועלת </a:t>
            </a:r>
            <a:r>
              <a:rPr lang="he-IL" altLang="he-IL" sz="3600" b="1">
                <a:solidFill>
                  <a:srgbClr val="0070C0"/>
                </a:solidFill>
              </a:rPr>
              <a:t>גדולה</a:t>
            </a:r>
            <a:r>
              <a:rPr lang="he-IL" altLang="he-IL" sz="3600">
                <a:solidFill>
                  <a:srgbClr val="0070C0"/>
                </a:solidFill>
              </a:rPr>
              <a:t> יותר;</a:t>
            </a:r>
          </a:p>
          <a:p>
            <a:pPr algn="r" rtl="1"/>
            <a:endParaRPr lang="he-IL" altLang="he-IL" sz="3600"/>
          </a:p>
          <a:p>
            <a:pPr algn="r" rtl="1"/>
            <a:r>
              <a:rPr lang="he-IL" altLang="he-IL" sz="3600">
                <a:solidFill>
                  <a:srgbClr val="FF0000"/>
                </a:solidFill>
              </a:rPr>
              <a:t>ב. רמת הקנאה </a:t>
            </a:r>
            <a:r>
              <a:rPr lang="he-IL" altLang="he-IL" sz="3600" b="1">
                <a:solidFill>
                  <a:srgbClr val="FF0000"/>
                </a:solidFill>
              </a:rPr>
              <a:t>נמוכה</a:t>
            </a:r>
            <a:r>
              <a:rPr lang="he-IL" altLang="he-IL" sz="3600">
                <a:solidFill>
                  <a:srgbClr val="FF0000"/>
                </a:solidFill>
              </a:rPr>
              <a:t> יותר.</a:t>
            </a:r>
          </a:p>
        </p:txBody>
      </p:sp>
    </p:spTree>
    <p:extLst>
      <p:ext uri="{BB962C8B-B14F-4D97-AF65-F5344CB8AC3E}">
        <p14:creationId xmlns:p14="http://schemas.microsoft.com/office/powerpoint/2010/main" val="248337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274638" y="1052513"/>
            <a:ext cx="85026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5400" b="1" smtClean="0">
                <a:solidFill>
                  <a:srgbClr val="75FF52"/>
                </a:solidFill>
                <a:cs typeface="+mn-cs"/>
              </a:rPr>
              <a:t>חלוקת קרקעות</a:t>
            </a:r>
            <a:r>
              <a:rPr lang="en-US" altLang="he-IL" sz="5400" b="1" smtClean="0">
                <a:solidFill>
                  <a:srgbClr val="75FF52"/>
                </a:solidFill>
                <a:cs typeface="+mn-cs"/>
              </a:rPr>
              <a:t> </a:t>
            </a:r>
            <a:r>
              <a:rPr lang="he-IL" altLang="he-IL" sz="5400" b="1" smtClean="0">
                <a:solidFill>
                  <a:srgbClr val="75FF52"/>
                </a:solidFill>
                <a:cs typeface="+mn-cs"/>
              </a:rPr>
              <a:t>ללא קנאה</a:t>
            </a:r>
            <a:endParaRPr lang="en-US" altLang="he-IL" sz="5400" b="1">
              <a:solidFill>
                <a:srgbClr val="75FF52"/>
              </a:solidFill>
              <a:cs typeface="+mn-cs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30250" y="2060575"/>
            <a:ext cx="77708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אראל סגל-הלוי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US" altLang="he-IL" sz="3200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23FF23"/>
                </a:solidFill>
                <a:cs typeface="+mn-cs"/>
              </a:rPr>
              <a:t>מנחים</a:t>
            </a:r>
            <a:r>
              <a:rPr lang="en-US" altLang="he-IL" sz="3200" b="1">
                <a:solidFill>
                  <a:srgbClr val="23FF23"/>
                </a:solidFill>
                <a:cs typeface="+mn-cs"/>
              </a:rPr>
              <a:t>: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4615656" y="3521075"/>
            <a:ext cx="4526757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פרופ' יונתן אומן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ד”ר </a:t>
            </a:r>
            <a:r>
              <a:rPr lang="he-IL" altLang="he-IL" sz="3200" b="1">
                <a:solidFill>
                  <a:srgbClr val="FFFFFF"/>
                </a:solidFill>
                <a:cs typeface="+mn-cs"/>
              </a:rPr>
              <a:t>אבינתן </a:t>
            </a:r>
            <a:r>
              <a:rPr lang="he-IL" altLang="he-IL" sz="3200" b="1" smtClean="0">
                <a:solidFill>
                  <a:srgbClr val="FFFFFF"/>
                </a:solidFill>
                <a:cs typeface="+mn-cs"/>
              </a:rPr>
              <a:t>חסידים</a:t>
            </a:r>
            <a:r>
              <a:rPr lang="en-US" altLang="he-IL" sz="3200" b="1" smtClean="0">
                <a:solidFill>
                  <a:srgbClr val="FFFFFF"/>
                </a:solidFill>
                <a:cs typeface="+mn-cs"/>
              </a:rPr>
              <a:t/>
            </a:r>
            <a:br>
              <a:rPr lang="en-US" altLang="he-IL" sz="3200" b="1" smtClean="0">
                <a:solidFill>
                  <a:srgbClr val="FFFFFF"/>
                </a:solidFill>
                <a:cs typeface="+mn-cs"/>
              </a:rPr>
            </a:b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המחלקה למדעי המחשב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-90488" y="3481388"/>
            <a:ext cx="4295776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פרופ' שמואל ניצן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3200" smtClean="0">
                <a:solidFill>
                  <a:srgbClr val="FFFFFF"/>
                </a:solidFill>
                <a:cs typeface="+mn-cs"/>
              </a:rPr>
              <a:t/>
            </a:r>
            <a:br>
              <a:rPr lang="en-US" altLang="he-IL" sz="3200" smtClean="0">
                <a:solidFill>
                  <a:srgbClr val="FFFFFF"/>
                </a:solidFill>
                <a:cs typeface="+mn-cs"/>
              </a:rPr>
            </a:br>
            <a:endParaRPr lang="en-US" altLang="he-IL" sz="3200">
              <a:solidFill>
                <a:srgbClr val="FFFFFF"/>
              </a:solidFill>
              <a:cs typeface="+mn-cs"/>
            </a:endParaRPr>
          </a:p>
          <a:p>
            <a:pPr algn="ctr" rtl="1" eaLnBrk="1">
              <a:lnSpc>
                <a:spcPct val="100000"/>
              </a:lnSpc>
              <a:buClrTx/>
              <a:buFontTx/>
              <a:buNone/>
            </a:pPr>
            <a:r>
              <a:rPr lang="he-IL" altLang="he-IL" sz="3200" b="1">
                <a:solidFill>
                  <a:srgbClr val="FFFFFF"/>
                </a:solidFill>
                <a:cs typeface="+mn-cs"/>
              </a:rPr>
              <a:t>המחלקה לכלכלה</a:t>
            </a:r>
            <a:endParaRPr lang="en-US" altLang="he-IL" sz="3200" b="1">
              <a:solidFill>
                <a:srgbClr val="FFFFFF"/>
              </a:solidFill>
              <a:cs typeface="+mn-cs"/>
            </a:endParaRPr>
          </a:p>
        </p:txBody>
      </p:sp>
      <p:sp>
        <p:nvSpPr>
          <p:cNvPr id="49159" name="Rectangle 1"/>
          <p:cNvSpPr>
            <a:spLocks noChangeArrowheads="1"/>
          </p:cNvSpPr>
          <p:nvPr/>
        </p:nvSpPr>
        <p:spPr bwMode="auto">
          <a:xfrm>
            <a:off x="0" y="3175"/>
            <a:ext cx="9142413" cy="617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/>
            <a:r>
              <a:rPr lang="he-IL" altLang="he-IL" sz="3600">
                <a:latin typeface="Guttman Stam" pitchFamily="2" charset="-79"/>
                <a:cs typeface="Guttman Stam" pitchFamily="2" charset="-79"/>
              </a:rPr>
              <a:t>"וּנְחַלְתֶּם אוֹתָהּ אִישׁ כְּאָחִיו"</a:t>
            </a:r>
            <a:r>
              <a:rPr lang="he-IL" altLang="he-IL" sz="1200">
                <a:latin typeface="Guttman Stam" pitchFamily="2" charset="-79"/>
                <a:cs typeface="Guttman Stam" pitchFamily="2" charset="-79"/>
              </a:rPr>
              <a:t> (יחזקאל מז 14)</a:t>
            </a:r>
            <a:endParaRPr lang="he-IL" altLang="he-IL" sz="120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88" y="5735638"/>
            <a:ext cx="9142412" cy="11223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>
              <a:defRPr/>
            </a:pPr>
            <a:r>
              <a:rPr lang="he-IL" altLang="he-IL" sz="4000">
                <a:latin typeface="Guttman Stam" pitchFamily="2" charset="-79"/>
                <a:cs typeface="+mj-cs"/>
              </a:rPr>
              <a:t>הצעות לשיתופי-פעולה יתקבלו בברכה! </a:t>
            </a:r>
            <a:r>
              <a:rPr lang="en-US" altLang="he-IL" sz="3200">
                <a:latin typeface="+mn-lt"/>
                <a:cs typeface="+mj-cs"/>
              </a:rPr>
              <a:t>erelsgl@gmail.com</a:t>
            </a:r>
            <a:endParaRPr lang="he-IL" altLang="he-IL" sz="1200">
              <a:latin typeface="+mn-lt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5288" y="1673225"/>
            <a:ext cx="3960812" cy="4635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>
            <a:noAutofit/>
          </a:bodyPr>
          <a:lstStyle/>
          <a:p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הוגנת לשני שותפים</a:t>
            </a:r>
            <a: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altLang="he-IL" sz="5400" b="1" smtClean="0">
                <a:solidFill>
                  <a:srgbClr val="00B0F0"/>
                </a:solidFill>
              </a:rPr>
              <a:t>כ,</a:t>
            </a:r>
            <a:r>
              <a:rPr lang="he-IL" sz="5400" smtClean="0">
                <a:solidFill>
                  <a:srgbClr val="00B0F0"/>
                </a:solidFill>
              </a:rPr>
              <a:t> </a:t>
            </a:r>
            <a:r>
              <a:rPr lang="he-IL" altLang="he-IL" sz="5400" b="1" smtClean="0">
                <a:solidFill>
                  <a:srgbClr val="00B050"/>
                </a:solidFill>
                <a:cs typeface="+mj-cs"/>
              </a:rPr>
              <a:t>י</a:t>
            </a:r>
            <a:endParaRPr lang="he-IL" altLang="he-IL" sz="5400" b="1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6308725"/>
            <a:ext cx="9036050" cy="503238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600" smtClean="0">
                <a:solidFill>
                  <a:schemeClr val="tx1"/>
                </a:solidFill>
              </a:rPr>
              <a:t>החלוקה </a:t>
            </a:r>
            <a:r>
              <a:rPr lang="he-IL" altLang="he-IL" sz="3600" b="1" smtClean="0">
                <a:solidFill>
                  <a:schemeClr val="tx1"/>
                </a:solidFill>
              </a:rPr>
              <a:t>ללא קנאה</a:t>
            </a:r>
            <a:r>
              <a:rPr lang="he-IL" altLang="he-IL" sz="3600" smtClean="0">
                <a:solidFill>
                  <a:schemeClr val="tx1"/>
                </a:solidFill>
              </a:rPr>
              <a:t>;</a:t>
            </a:r>
            <a:r>
              <a:rPr lang="en-US" altLang="he-IL" sz="3600" smtClean="0">
                <a:solidFill>
                  <a:schemeClr val="tx1"/>
                </a:solidFill>
              </a:rPr>
              <a:t> </a:t>
            </a:r>
            <a:r>
              <a:rPr lang="he-IL" altLang="he-IL" sz="3600" smtClean="0">
                <a:solidFill>
                  <a:schemeClr val="tx1"/>
                </a:solidFill>
              </a:rPr>
              <a:t>   </a:t>
            </a:r>
            <a:r>
              <a:rPr lang="he-IL" altLang="he-IL" sz="3600" smtClean="0">
                <a:solidFill>
                  <a:schemeClr val="tx1"/>
                </a:solidFill>
              </a:rPr>
              <a:t>ערך </a:t>
            </a:r>
            <a:r>
              <a:rPr lang="he-IL" altLang="he-IL" sz="3600" smtClean="0">
                <a:solidFill>
                  <a:schemeClr val="tx1"/>
                </a:solidFill>
              </a:rPr>
              <a:t>לשותף </a:t>
            </a:r>
            <a:r>
              <a:rPr lang="he-IL" altLang="he-IL" sz="3600" smtClean="0">
                <a:solidFill>
                  <a:schemeClr val="tx1"/>
                </a:solidFill>
              </a:rPr>
              <a:t>לפחות </a:t>
            </a:r>
            <a:r>
              <a:rPr lang="he-IL" altLang="he-IL" sz="3600" b="1" smtClean="0">
                <a:solidFill>
                  <a:schemeClr val="tx1"/>
                </a:solidFill>
              </a:rPr>
              <a:t>1/2</a:t>
            </a:r>
            <a:r>
              <a:rPr lang="he-IL" altLang="he-IL" sz="3600" smtClean="0">
                <a:solidFill>
                  <a:schemeClr val="tx1"/>
                </a:solidFill>
              </a:rPr>
              <a:t>.</a:t>
            </a:r>
            <a:endParaRPr lang="en-US" altLang="he-IL" sz="3600" b="1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87450" y="3644900"/>
            <a:ext cx="490840" cy="112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7200" b="1" smtClean="0">
                <a:solidFill>
                  <a:srgbClr val="00B050"/>
                </a:solidFill>
                <a:cs typeface="+mj-cs"/>
              </a:rPr>
              <a:t>י</a:t>
            </a:r>
            <a:endParaRPr lang="he-IL" altLang="he-IL" sz="7200" b="1">
              <a:solidFill>
                <a:srgbClr val="00B050"/>
              </a:solidFill>
              <a:cs typeface="+mj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62185" y="3644900"/>
            <a:ext cx="638315" cy="112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he-IL" altLang="he-IL" sz="7200" b="1" smtClean="0">
                <a:solidFill>
                  <a:srgbClr val="00B0F0"/>
                </a:solidFill>
                <a:cs typeface="+mj-cs"/>
              </a:rPr>
              <a:t>כ</a:t>
            </a:r>
            <a:endParaRPr lang="he-IL" altLang="he-IL" sz="7200" b="1">
              <a:solidFill>
                <a:srgbClr val="00B0F0"/>
              </a:solidFill>
              <a:cs typeface="+mj-cs"/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4356100" y="1673225"/>
            <a:ext cx="47879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4000" smtClean="0">
                <a:solidFill>
                  <a:schemeClr val="tx1"/>
                </a:solidFill>
                <a:latin typeface="+mn-lt"/>
                <a:cs typeface="+mn-cs"/>
              </a:rPr>
              <a:t>כל שותף מסמן קו צפון-דרום שמחלק את העוגה לשני חלקים בשווי </a:t>
            </a:r>
            <a:r>
              <a:rPr lang="he-IL" altLang="he-IL" sz="4000" smtClean="0">
                <a:solidFill>
                  <a:schemeClr val="tx1"/>
                </a:solidFill>
                <a:latin typeface="+mn-lt"/>
                <a:cs typeface="+mn-cs"/>
              </a:rPr>
              <a:t>1/2</a:t>
            </a:r>
            <a:r>
              <a:rPr lang="he-IL" altLang="he-IL" sz="400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4000" smtClean="0">
                <a:solidFill>
                  <a:schemeClr val="tx1"/>
                </a:solidFill>
                <a:latin typeface="+mn-lt"/>
                <a:cs typeface="+mn-cs"/>
              </a:rPr>
              <a:t>חותכים בין הקוים.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4000" smtClean="0">
                <a:solidFill>
                  <a:schemeClr val="tx1"/>
                </a:solidFill>
                <a:latin typeface="+mn-lt"/>
                <a:cs typeface="+mn-cs"/>
              </a:rPr>
              <a:t>כל שותף מקבל את החצי עם הקו שלו.</a:t>
            </a:r>
          </a:p>
          <a:p>
            <a:pPr defTabSz="914400" eaLnBrk="1" hangingPunct="1">
              <a:lnSpc>
                <a:spcPct val="100000"/>
              </a:lnSpc>
              <a:buSzTx/>
            </a:pPr>
            <a:endParaRPr lang="en-US" altLang="he-IL" sz="400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19475" y="2349500"/>
            <a:ext cx="282575" cy="287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976759" y="5443538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478213" y="5078413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059113" y="1673225"/>
            <a:ext cx="0" cy="4751388"/>
          </a:xfrm>
          <a:prstGeom prst="line">
            <a:avLst/>
          </a:prstGeom>
          <a:ln w="635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2713" y="4065205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1662113" y="4926013"/>
            <a:ext cx="376237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581025" y="306228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1055688" y="2460625"/>
            <a:ext cx="376237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2274888" y="5980113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34" name="Picture 7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2597715" y="1128536"/>
            <a:ext cx="15033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2132013" y="1673225"/>
            <a:ext cx="0" cy="4751388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37530" y="1615281"/>
            <a:ext cx="0" cy="4751388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00539 0.6967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1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5288" y="1673225"/>
            <a:ext cx="3960812" cy="475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פרופור' ל-</a:t>
            </a:r>
            <a:r>
              <a:rPr lang="en-US" sz="4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i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4133850" y="1681163"/>
            <a:ext cx="47879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200">
                <a:solidFill>
                  <a:schemeClr val="tx1"/>
                </a:solidFill>
                <a:cs typeface="+mn-cs"/>
              </a:rPr>
              <a:t>כל </a:t>
            </a:r>
            <a:r>
              <a:rPr lang="he-IL" altLang="he-IL" sz="3200" smtClean="0">
                <a:solidFill>
                  <a:schemeClr val="tx1"/>
                </a:solidFill>
                <a:cs typeface="+mn-cs"/>
              </a:rPr>
              <a:t>שותף מסמן </a:t>
            </a:r>
            <a:r>
              <a:rPr lang="he-IL" altLang="he-IL" sz="3200">
                <a:solidFill>
                  <a:schemeClr val="tx1"/>
                </a:solidFill>
                <a:cs typeface="+mn-cs"/>
              </a:rPr>
              <a:t>קו שהערך מימינו הוא </a:t>
            </a:r>
            <a:r>
              <a:rPr lang="en-US" altLang="he-IL" sz="3200">
                <a:solidFill>
                  <a:schemeClr val="tx1"/>
                </a:solidFill>
                <a:cs typeface="+mn-cs"/>
              </a:rPr>
              <a:t>1/</a:t>
            </a:r>
            <a:r>
              <a:rPr lang="en-US" altLang="he-IL" sz="3200" i="1">
                <a:solidFill>
                  <a:schemeClr val="tx1"/>
                </a:solidFill>
                <a:latin typeface="Times New Roman" pitchFamily="18" charset="0"/>
                <a:cs typeface="+mn-cs"/>
              </a:rPr>
              <a:t>n</a:t>
            </a:r>
            <a:r>
              <a:rPr lang="he-IL" altLang="he-IL" sz="3200">
                <a:solidFill>
                  <a:schemeClr val="tx1"/>
                </a:solidFill>
                <a:cs typeface="+mn-cs"/>
              </a:rPr>
              <a:t>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200">
                <a:solidFill>
                  <a:schemeClr val="tx1"/>
                </a:solidFill>
                <a:cs typeface="+mn-cs"/>
              </a:rPr>
              <a:t>חותכים את העוגה בקו הימני ביותר.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200" smtClean="0">
                <a:solidFill>
                  <a:schemeClr val="tx1"/>
                </a:solidFill>
                <a:cs typeface="+mn-cs"/>
              </a:rPr>
              <a:t>השותף שצייר </a:t>
            </a:r>
            <a:r>
              <a:rPr lang="he-IL" altLang="he-IL" sz="3200">
                <a:solidFill>
                  <a:schemeClr val="tx1"/>
                </a:solidFill>
                <a:cs typeface="+mn-cs"/>
              </a:rPr>
              <a:t>את הקו הימני ביותר מקבל פרוסה.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200">
                <a:solidFill>
                  <a:schemeClr val="tx1"/>
                </a:solidFill>
                <a:cs typeface="+mn-cs"/>
              </a:rPr>
              <a:t>שאר </a:t>
            </a:r>
            <a:r>
              <a:rPr lang="he-IL" altLang="he-IL" sz="3200" smtClean="0">
                <a:solidFill>
                  <a:schemeClr val="tx1"/>
                </a:solidFill>
                <a:cs typeface="+mn-cs"/>
              </a:rPr>
              <a:t>השותפים מחלקים </a:t>
            </a:r>
            <a:r>
              <a:rPr lang="he-IL" altLang="he-IL" sz="3200">
                <a:solidFill>
                  <a:schemeClr val="tx1"/>
                </a:solidFill>
                <a:cs typeface="+mn-cs"/>
              </a:rPr>
              <a:t>ביניהם את השארית.</a:t>
            </a:r>
            <a:endParaRPr lang="en-US" altLang="he-IL" sz="3200">
              <a:solidFill>
                <a:schemeClr val="tx1"/>
              </a:solidFill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19475" y="2349500"/>
            <a:ext cx="282575" cy="287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702050" y="5876925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1851025" y="2916238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1913731" y="4567238"/>
            <a:ext cx="376237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581025" y="306228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1055688" y="2460625"/>
            <a:ext cx="376237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274888" y="5980113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794124" y="5078413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702050" y="1649413"/>
            <a:ext cx="0" cy="4751387"/>
          </a:xfrm>
          <a:prstGeom prst="line">
            <a:avLst/>
          </a:prstGeom>
          <a:ln w="635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52863" y="2636838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808288" y="3135313"/>
            <a:ext cx="141287" cy="430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1290638" y="46466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265488" y="44942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1220788" y="1854200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532063" y="5316538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>
            <a:off x="2684463" y="1681163"/>
            <a:ext cx="0" cy="4751387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97213" y="1681163"/>
            <a:ext cx="0" cy="475138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7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69108">
            <a:off x="3603625" y="1052513"/>
            <a:ext cx="15049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3702050" y="1658938"/>
            <a:ext cx="0" cy="4751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4" name="TextBox 2"/>
          <p:cNvSpPr txBox="1">
            <a:spLocks noChangeArrowheads="1"/>
          </p:cNvSpPr>
          <p:nvPr/>
        </p:nvSpPr>
        <p:spPr bwMode="auto">
          <a:xfrm>
            <a:off x="5135563" y="1049338"/>
            <a:ext cx="2784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he-IL" sz="2800">
                <a:solidFill>
                  <a:schemeClr val="tx1"/>
                </a:solidFill>
              </a:rPr>
              <a:t>Steinhaus, 1948</a:t>
            </a:r>
            <a:endParaRPr lang="he-IL" altLang="he-IL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73500" y="3379788"/>
            <a:ext cx="436338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00B0F0"/>
                </a:solidFill>
                <a:cs typeface="+mj-cs"/>
              </a:rPr>
              <a:t>כ</a:t>
            </a:r>
            <a:endParaRPr lang="he-IL" altLang="he-IL" sz="4000" b="1">
              <a:solidFill>
                <a:srgbClr val="00B0F0"/>
              </a:solidFill>
              <a:cs typeface="+mj-cs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274888" y="3752850"/>
            <a:ext cx="482824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FF0000"/>
                </a:solidFill>
                <a:cs typeface="+mj-cs"/>
              </a:rPr>
              <a:t>א</a:t>
            </a:r>
            <a:endParaRPr lang="he-IL" altLang="he-IL" sz="4000" b="1">
              <a:solidFill>
                <a:srgbClr val="FF0000"/>
              </a:solidFill>
              <a:cs typeface="+mj-cs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57263" y="3206750"/>
            <a:ext cx="354584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00B050"/>
                </a:solidFill>
                <a:cs typeface="+mj-cs"/>
              </a:rPr>
              <a:t>י</a:t>
            </a:r>
            <a:endParaRPr lang="he-IL" altLang="he-IL" sz="4000" b="1">
              <a:solidFill>
                <a:srgbClr val="00B050"/>
              </a:solidFill>
              <a:cs typeface="+mj-cs"/>
            </a:endParaRPr>
          </a:p>
        </p:txBody>
      </p:sp>
      <p:sp>
        <p:nvSpPr>
          <p:cNvPr id="48" name="Content Placeholder 3"/>
          <p:cNvSpPr>
            <a:spLocks noGrp="1"/>
          </p:cNvSpPr>
          <p:nvPr>
            <p:ph sz="half" idx="2"/>
          </p:nvPr>
        </p:nvSpPr>
        <p:spPr>
          <a:xfrm>
            <a:off x="4537075" y="6354763"/>
            <a:ext cx="4425950" cy="503237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200" smtClean="0">
                <a:solidFill>
                  <a:schemeClr val="tx1"/>
                </a:solidFill>
              </a:rPr>
              <a:t>ערך </a:t>
            </a:r>
            <a:r>
              <a:rPr lang="he-IL" altLang="he-IL" sz="3200" smtClean="0">
                <a:solidFill>
                  <a:schemeClr val="tx1"/>
                </a:solidFill>
              </a:rPr>
              <a:t>לשותף </a:t>
            </a:r>
            <a:r>
              <a:rPr lang="he-IL" altLang="he-IL" sz="3200" b="1" smtClean="0">
                <a:solidFill>
                  <a:schemeClr val="tx1"/>
                </a:solidFill>
              </a:rPr>
              <a:t>&gt;= </a:t>
            </a:r>
            <a:r>
              <a:rPr lang="en-US" altLang="he-IL" sz="3200" b="1" smtClean="0">
                <a:solidFill>
                  <a:schemeClr val="tx1"/>
                </a:solidFill>
              </a:rPr>
              <a:t>1/</a:t>
            </a:r>
            <a:r>
              <a:rPr lang="en-US" altLang="he-IL" sz="3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altLang="he-IL" sz="3200" smtClean="0">
                <a:solidFill>
                  <a:schemeClr val="tx1"/>
                </a:solidFill>
              </a:rPr>
              <a:t>. </a:t>
            </a:r>
            <a:endParaRPr lang="en-US" altLang="he-IL" sz="3200" b="1" baseline="30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7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12738"/>
            <a:ext cx="9017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2" name="Straight Connector 51"/>
          <p:cNvCxnSpPr/>
          <p:nvPr/>
        </p:nvCxnSpPr>
        <p:spPr>
          <a:xfrm>
            <a:off x="2101850" y="1681163"/>
            <a:ext cx="0" cy="4751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/>
          <p:cNvSpPr>
            <a:spLocks noGrp="1"/>
          </p:cNvSpPr>
          <p:nvPr>
            <p:ph sz="half" idx="2"/>
          </p:nvPr>
        </p:nvSpPr>
        <p:spPr>
          <a:xfrm>
            <a:off x="581026" y="6354763"/>
            <a:ext cx="3500438" cy="503237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200" smtClean="0">
                <a:solidFill>
                  <a:schemeClr val="tx1"/>
                </a:solidFill>
              </a:rPr>
              <a:t>אבל יש קנאה!</a:t>
            </a:r>
            <a:endParaRPr lang="en-US" altLang="he-IL" sz="3200" b="1" baseline="30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699275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39 L 0.00642 0.695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44" grpId="0"/>
      <p:bldP spid="45" grpId="0"/>
      <p:bldP spid="46" grpId="0"/>
      <p:bldP spid="48" grpId="0" build="p"/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apuchin monkey fairness experiment.3gp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8913"/>
            <a:ext cx="8737600" cy="655320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40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he-IL" sz="4400">
                <a:latin typeface="Guttman Stam" panose="02010401010101010101" pitchFamily="2" charset="-79"/>
                <a:cs typeface="Guttman Stam" panose="02010401010101010101" pitchFamily="2" charset="-79"/>
              </a:rPr>
              <a:t>קָשָׁה כִשְׁאוֹל </a:t>
            </a:r>
            <a:r>
              <a:rPr lang="he-IL" sz="4400" smtClean="0">
                <a:latin typeface="Guttman Stam" panose="02010401010101010101" pitchFamily="2" charset="-79"/>
                <a:cs typeface="Guttman Stam" panose="02010401010101010101" pitchFamily="2" charset="-79"/>
              </a:rPr>
              <a:t>קִנְאָה</a:t>
            </a:r>
            <a:r>
              <a:rPr lang="he-IL" sz="4400" smtClean="0"/>
              <a:t>" </a:t>
            </a:r>
            <a:r>
              <a:rPr lang="he-IL" sz="1800" smtClean="0"/>
              <a:t> (שיר השירים ח 6)</a:t>
            </a:r>
            <a:endParaRPr lang="he-IL" sz="4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84888" y="6654800"/>
          <a:ext cx="4038600" cy="314325"/>
        </p:xfrm>
        <a:graphic>
          <a:graphicData uri="http://schemas.openxmlformats.org/drawingml/2006/table">
            <a:tbl>
              <a:tblPr/>
              <a:tblGrid>
                <a:gridCol w="144016"/>
                <a:gridCol w="3894584"/>
              </a:tblGrid>
              <a:tr h="314325">
                <a:tc>
                  <a:txBody>
                    <a:bodyPr/>
                    <a:lstStyle/>
                    <a:p>
                      <a:endParaRPr lang="he-IL" sz="900"/>
                    </a:p>
                  </a:txBody>
                  <a:tcPr marL="44873" marR="44873" marT="22452" marB="22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hlinkClick r:id="rId4"/>
                        </a:rPr>
                        <a:t>youtube.com/watch?v=WUquKkTmbww</a:t>
                      </a:r>
                      <a:endParaRPr lang="en-US" sz="900">
                        <a:latin typeface="Berlin Sans FB Demi" panose="020E0802020502020306" pitchFamily="34" charset="0"/>
                      </a:endParaRPr>
                    </a:p>
                  </a:txBody>
                  <a:tcPr marL="44873" marR="44873" marT="22452" marB="22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5288" y="1673225"/>
            <a:ext cx="3960812" cy="475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ל-3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35338" y="2449513"/>
            <a:ext cx="282575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817938" y="5835650"/>
            <a:ext cx="280987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2117311" y="5465514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1055688" y="2460625"/>
            <a:ext cx="376237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274888" y="5980113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476625" y="5609977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683297" y="1670050"/>
            <a:ext cx="0" cy="4751387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52863" y="2636838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808288" y="3135313"/>
            <a:ext cx="141287" cy="430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1290638" y="46466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652713" y="5094430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7938" y="3829050"/>
            <a:ext cx="436338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00B0F0"/>
                </a:solidFill>
                <a:cs typeface="+mj-cs"/>
              </a:rPr>
              <a:t>כ</a:t>
            </a:r>
            <a:endParaRPr lang="he-IL" altLang="he-IL" sz="4000" b="1">
              <a:solidFill>
                <a:srgbClr val="00B0F0"/>
              </a:solidFill>
              <a:cs typeface="+mj-cs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389188" y="3857625"/>
            <a:ext cx="482824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FF0000"/>
                </a:solidFill>
                <a:cs typeface="+mj-cs"/>
              </a:rPr>
              <a:t>א</a:t>
            </a:r>
            <a:endParaRPr lang="he-IL" altLang="he-IL" sz="4000" b="1">
              <a:solidFill>
                <a:srgbClr val="FF0000"/>
              </a:solidFill>
              <a:cs typeface="+mj-cs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25475" y="3860800"/>
            <a:ext cx="354584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00B050"/>
                </a:solidFill>
                <a:cs typeface="+mj-cs"/>
              </a:rPr>
              <a:t>י</a:t>
            </a:r>
            <a:endParaRPr lang="he-IL" altLang="he-IL" sz="4000" b="1">
              <a:solidFill>
                <a:srgbClr val="00B050"/>
              </a:solidFill>
              <a:cs typeface="+mj-cs"/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 bwMode="auto">
          <a:xfrm>
            <a:off x="4124325" y="1650953"/>
            <a:ext cx="5019675" cy="321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 b="1" smtClean="0">
                <a:solidFill>
                  <a:srgbClr val="00B0F0"/>
                </a:solidFill>
                <a:cs typeface="+mn-cs"/>
              </a:rPr>
              <a:t>כ</a:t>
            </a:r>
            <a:r>
              <a:rPr lang="he-IL" altLang="he-IL" sz="3600" smtClean="0">
                <a:solidFill>
                  <a:srgbClr val="00B0F0"/>
                </a:solidFill>
                <a:cs typeface="+mn-cs"/>
              </a:rPr>
              <a:t> </a:t>
            </a:r>
            <a:r>
              <a:rPr lang="he-IL" altLang="he-IL" sz="3600" smtClean="0">
                <a:cs typeface="+mn-cs"/>
              </a:rPr>
              <a:t>חותך שלושה </a:t>
            </a:r>
            <a:r>
              <a:rPr lang="he-IL" altLang="he-IL" sz="3600">
                <a:cs typeface="+mn-cs"/>
              </a:rPr>
              <a:t>חלקים שוים בעיניו (בשווי 1/3). </a:t>
            </a:r>
            <a:endParaRPr lang="en-US" altLang="he-IL" sz="3600">
              <a:cs typeface="+mn-cs"/>
            </a:endParaRP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 b="1" smtClean="0">
                <a:solidFill>
                  <a:srgbClr val="00B050"/>
                </a:solidFill>
                <a:cs typeface="+mn-cs"/>
              </a:rPr>
              <a:t>י</a:t>
            </a:r>
            <a:r>
              <a:rPr lang="he-IL" altLang="he-IL" sz="3600" smtClean="0">
                <a:solidFill>
                  <a:srgbClr val="00B050"/>
                </a:solidFill>
                <a:cs typeface="+mn-cs"/>
              </a:rPr>
              <a:t> </a:t>
            </a:r>
            <a:r>
              <a:rPr lang="he-IL" altLang="he-IL" sz="3600">
                <a:cs typeface="+mn-cs"/>
              </a:rPr>
              <a:t>מקצץ</a:t>
            </a:r>
            <a:r>
              <a:rPr lang="he-IL" altLang="he-IL" sz="3600" b="1">
                <a:cs typeface="+mn-cs"/>
              </a:rPr>
              <a:t> </a:t>
            </a:r>
            <a:r>
              <a:rPr lang="he-IL" altLang="he-IL" sz="3600">
                <a:cs typeface="+mn-cs"/>
              </a:rPr>
              <a:t>את החלק הטוב ביותר ו</a:t>
            </a:r>
            <a:r>
              <a:rPr lang="he-IL" altLang="he-IL" sz="3600" b="1">
                <a:cs typeface="+mn-cs"/>
              </a:rPr>
              <a:t>משווה</a:t>
            </a:r>
            <a:r>
              <a:rPr lang="he-IL" altLang="he-IL" sz="3600">
                <a:cs typeface="+mn-cs"/>
              </a:rPr>
              <a:t> לשני.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 b="1" smtClean="0">
                <a:solidFill>
                  <a:srgbClr val="FF0000"/>
                </a:solidFill>
                <a:cs typeface="+mn-cs"/>
              </a:rPr>
              <a:t>א</a:t>
            </a:r>
            <a:r>
              <a:rPr lang="he-IL" altLang="he-IL" sz="3600" b="1" smtClean="0">
                <a:solidFill>
                  <a:srgbClr val="00B0F0"/>
                </a:solidFill>
                <a:cs typeface="+mn-cs"/>
              </a:rPr>
              <a:t>, </a:t>
            </a:r>
            <a:r>
              <a:rPr lang="he-IL" altLang="he-IL" sz="3600" b="1" smtClean="0">
                <a:solidFill>
                  <a:srgbClr val="00B050"/>
                </a:solidFill>
                <a:cs typeface="+mn-cs"/>
              </a:rPr>
              <a:t>י</a:t>
            </a:r>
            <a:r>
              <a:rPr lang="he-IL" altLang="he-IL" sz="3600" b="1" smtClean="0">
                <a:solidFill>
                  <a:srgbClr val="00B0F0"/>
                </a:solidFill>
                <a:cs typeface="+mn-cs"/>
              </a:rPr>
              <a:t>, כ </a:t>
            </a:r>
            <a:r>
              <a:rPr lang="he-IL" altLang="he-IL" sz="3600">
                <a:cs typeface="+mn-cs"/>
              </a:rPr>
              <a:t>בוחרים חלק.</a:t>
            </a:r>
            <a:endParaRPr lang="en-US" altLang="he-IL" sz="3600"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651000" y="1670050"/>
            <a:ext cx="0" cy="4751388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51000" y="5316538"/>
            <a:ext cx="2030413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3"/>
          <p:cNvSpPr>
            <a:spLocks noGrp="1"/>
          </p:cNvSpPr>
          <p:nvPr>
            <p:ph sz="half" idx="2"/>
          </p:nvPr>
        </p:nvSpPr>
        <p:spPr>
          <a:xfrm>
            <a:off x="3276601" y="4941614"/>
            <a:ext cx="5867400" cy="1870621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600" smtClean="0"/>
              <a:t>החלוקה </a:t>
            </a:r>
            <a:r>
              <a:rPr lang="he-IL" altLang="he-IL" sz="3600" b="1" smtClean="0"/>
              <a:t>ללא </a:t>
            </a:r>
            <a:r>
              <a:rPr lang="he-IL" altLang="he-IL" sz="3600" b="1" smtClean="0"/>
              <a:t>קנאה</a:t>
            </a:r>
            <a:r>
              <a:rPr lang="he-IL" altLang="he-IL" sz="3600" smtClean="0"/>
              <a:t>;</a:t>
            </a:r>
          </a:p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600" smtClean="0"/>
              <a:t>ערך של </a:t>
            </a:r>
            <a:r>
              <a:rPr lang="he-IL" altLang="he-IL" sz="3600" b="1" smtClean="0">
                <a:solidFill>
                  <a:srgbClr val="00B0F0"/>
                </a:solidFill>
              </a:rPr>
              <a:t>כ</a:t>
            </a:r>
            <a:r>
              <a:rPr lang="he-IL" altLang="he-IL" sz="3600" smtClean="0"/>
              <a:t>: </a:t>
            </a:r>
            <a:r>
              <a:rPr lang="he-IL" altLang="he-IL" sz="3600" b="1" smtClean="0"/>
              <a:t>1/3</a:t>
            </a:r>
            <a:r>
              <a:rPr lang="he-IL" altLang="he-IL" sz="3600"/>
              <a:t> </a:t>
            </a:r>
            <a:r>
              <a:rPr lang="he-IL" altLang="he-IL" sz="3600" smtClean="0"/>
              <a:t>מהעוגה.</a:t>
            </a:r>
          </a:p>
          <a:p>
            <a:pPr marL="114300" indent="0" eaLnBrk="1" hangingPunct="1">
              <a:buNone/>
            </a:pPr>
            <a:r>
              <a:rPr lang="he-IL" altLang="he-IL" sz="3600" smtClean="0"/>
              <a:t>ערך של </a:t>
            </a:r>
            <a:r>
              <a:rPr lang="he-IL" altLang="he-IL" sz="3600" b="1" smtClean="0">
                <a:solidFill>
                  <a:srgbClr val="FF0000"/>
                </a:solidFill>
              </a:rPr>
              <a:t>א</a:t>
            </a:r>
            <a:r>
              <a:rPr lang="he-IL" altLang="he-IL" sz="3600" b="1" smtClean="0">
                <a:solidFill>
                  <a:srgbClr val="00B0F0"/>
                </a:solidFill>
              </a:rPr>
              <a:t> </a:t>
            </a:r>
            <a:r>
              <a:rPr lang="he-IL" altLang="he-IL" sz="3600" b="1" smtClean="0">
                <a:solidFill>
                  <a:srgbClr val="00B050"/>
                </a:solidFill>
              </a:rPr>
              <a:t>י</a:t>
            </a:r>
            <a:r>
              <a:rPr lang="he-IL" altLang="he-IL" sz="3600" smtClean="0"/>
              <a:t>: </a:t>
            </a:r>
            <a:r>
              <a:rPr lang="he-IL" altLang="he-IL" sz="3600" b="1" smtClean="0"/>
              <a:t>1/3</a:t>
            </a:r>
            <a:r>
              <a:rPr lang="he-IL" altLang="he-IL" sz="3600" smtClean="0"/>
              <a:t> ממה שחולק.</a:t>
            </a:r>
          </a:p>
          <a:p>
            <a:pPr marL="114300" indent="0" eaLnBrk="1" hangingPunct="1">
              <a:buFont typeface="Arial" pitchFamily="34" charset="0"/>
              <a:buNone/>
            </a:pPr>
            <a:endParaRPr lang="he-IL" altLang="he-IL" sz="3600" smtClean="0"/>
          </a:p>
        </p:txBody>
      </p:sp>
      <p:sp>
        <p:nvSpPr>
          <p:cNvPr id="33" name="Rectangle 32"/>
          <p:cNvSpPr/>
          <p:nvPr/>
        </p:nvSpPr>
        <p:spPr>
          <a:xfrm>
            <a:off x="1636713" y="5316538"/>
            <a:ext cx="2058986" cy="1108075"/>
          </a:xfrm>
          <a:prstGeom prst="rect">
            <a:avLst/>
          </a:prstGeom>
          <a:solidFill>
            <a:srgbClr val="93A2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Picture 7" descr="F:\Dropbox\landppt\cake_5775_biu_ariel\800px-PikiWiki_Israel_32635_Religion_in_Isra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69" y="6499483"/>
            <a:ext cx="478020" cy="3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4229308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36" grpId="0" uiExpand="1" build="p"/>
      <p:bldP spid="47" grpId="0" uiExpand="1" build="p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5288" y="1673225"/>
            <a:ext cx="3960812" cy="475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395288" y="1680303"/>
            <a:ext cx="1266825" cy="4751387"/>
          </a:xfrm>
          <a:prstGeom prst="rect">
            <a:avLst/>
          </a:prstGeom>
          <a:solidFill>
            <a:srgbClr val="93A2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335338" y="2449513"/>
            <a:ext cx="282575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817938" y="5835650"/>
            <a:ext cx="280987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702050" y="1649413"/>
            <a:ext cx="0" cy="4751387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52863" y="2636838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808288" y="3135313"/>
            <a:ext cx="141287" cy="430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1290638" y="46466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35338" y="4214813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1220788" y="1854200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652713" y="5100638"/>
            <a:ext cx="141287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7938" y="3829050"/>
            <a:ext cx="436338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00B0F0"/>
                </a:solidFill>
                <a:cs typeface="+mj-cs"/>
              </a:rPr>
              <a:t>כ</a:t>
            </a:r>
            <a:endParaRPr lang="he-IL" altLang="he-IL" sz="4000" b="1">
              <a:solidFill>
                <a:srgbClr val="00B0F0"/>
              </a:solidFill>
              <a:cs typeface="+mj-cs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389188" y="3857625"/>
            <a:ext cx="482824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FF0000"/>
                </a:solidFill>
                <a:cs typeface="+mj-cs"/>
              </a:rPr>
              <a:t>א</a:t>
            </a:r>
            <a:endParaRPr lang="he-IL" altLang="he-IL" sz="4000" b="1">
              <a:solidFill>
                <a:srgbClr val="FF0000"/>
              </a:solidFill>
              <a:cs typeface="+mj-cs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25475" y="3860800"/>
            <a:ext cx="354584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e-IL" altLang="he-IL" sz="4000" b="1" smtClean="0">
                <a:solidFill>
                  <a:srgbClr val="00B050"/>
                </a:solidFill>
                <a:cs typeface="+mj-cs"/>
              </a:rPr>
              <a:t>י</a:t>
            </a:r>
            <a:endParaRPr lang="he-IL" altLang="he-IL" sz="4000" b="1">
              <a:solidFill>
                <a:srgbClr val="00B050"/>
              </a:solidFill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22688" y="1680303"/>
            <a:ext cx="633412" cy="4751387"/>
          </a:xfrm>
          <a:prstGeom prst="rect">
            <a:avLst/>
          </a:prstGeom>
          <a:solidFill>
            <a:srgbClr val="93A2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/>
          <p:nvPr/>
        </p:nvCxnSpPr>
        <p:spPr>
          <a:xfrm>
            <a:off x="1651000" y="1670050"/>
            <a:ext cx="0" cy="4751388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51000" y="5316538"/>
            <a:ext cx="2030413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51000" y="1680303"/>
            <a:ext cx="2058986" cy="3636235"/>
          </a:xfrm>
          <a:prstGeom prst="rect">
            <a:avLst/>
          </a:prstGeom>
          <a:solidFill>
            <a:srgbClr val="93A2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2" name="Oval 41"/>
          <p:cNvSpPr/>
          <p:nvPr/>
        </p:nvSpPr>
        <p:spPr>
          <a:xfrm>
            <a:off x="3923506" y="5589588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1055688" y="2460625"/>
            <a:ext cx="376237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2274888" y="5980113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61350" cy="10398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חלוקה ללא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קנאה </a:t>
            </a: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ופרופורציונלית </a:t>
            </a:r>
            <a: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4800" smtClean="0">
                <a:solidFill>
                  <a:schemeClr val="accent1">
                    <a:lumMod val="75000"/>
                  </a:schemeClr>
                </a:solidFill>
              </a:rPr>
              <a:t>ל-3 שותפים</a:t>
            </a:r>
            <a:endParaRPr lang="he-IL" sz="3600">
              <a:solidFill>
                <a:srgbClr val="00B050"/>
              </a:solidFill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 bwMode="auto">
          <a:xfrm>
            <a:off x="4356100" y="1801813"/>
            <a:ext cx="4787900" cy="366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 smtClean="0">
                <a:cs typeface="+mn-cs"/>
              </a:rPr>
              <a:t>חוזרים על התהליך עם השארית, כשהפעם </a:t>
            </a:r>
            <a:r>
              <a:rPr lang="he-IL" altLang="he-IL" sz="3600" smtClean="0">
                <a:solidFill>
                  <a:srgbClr val="FF0000"/>
                </a:solidFill>
                <a:cs typeface="+mn-cs"/>
              </a:rPr>
              <a:t>א</a:t>
            </a:r>
            <a:r>
              <a:rPr lang="he-IL" altLang="he-IL" sz="3600" smtClean="0">
                <a:cs typeface="+mn-cs"/>
              </a:rPr>
              <a:t> חותך.</a:t>
            </a:r>
          </a:p>
          <a:p>
            <a:pPr defTabSz="914400" eaLnBrk="1" hangingPunct="1">
              <a:lnSpc>
                <a:spcPct val="100000"/>
              </a:lnSpc>
              <a:buSzTx/>
            </a:pPr>
            <a:r>
              <a:rPr lang="he-IL" altLang="he-IL" sz="3600" smtClean="0">
                <a:cs typeface="+mn-cs"/>
              </a:rPr>
              <a:t>חוזרים על התהליך עם השארית של השארית, כשהפעם </a:t>
            </a:r>
            <a:r>
              <a:rPr lang="he-IL" altLang="he-IL" sz="3600" smtClean="0">
                <a:solidFill>
                  <a:srgbClr val="00B050"/>
                </a:solidFill>
                <a:cs typeface="+mn-cs"/>
              </a:rPr>
              <a:t>י</a:t>
            </a:r>
            <a:r>
              <a:rPr lang="he-IL" altLang="he-IL" sz="3600" smtClean="0">
                <a:cs typeface="+mn-cs"/>
              </a:rPr>
              <a:t> חותך.</a:t>
            </a:r>
            <a:endParaRPr lang="en-US" altLang="he-IL" sz="3600">
              <a:cs typeface="+mn-cs"/>
            </a:endParaRPr>
          </a:p>
        </p:txBody>
      </p:sp>
      <p:sp>
        <p:nvSpPr>
          <p:cNvPr id="47" name="Content Placeholder 3"/>
          <p:cNvSpPr>
            <a:spLocks noGrp="1"/>
          </p:cNvSpPr>
          <p:nvPr>
            <p:ph sz="half" idx="2"/>
          </p:nvPr>
        </p:nvSpPr>
        <p:spPr>
          <a:xfrm>
            <a:off x="3965227" y="5548147"/>
            <a:ext cx="5374829" cy="1457325"/>
          </a:xfrm>
        </p:spPr>
        <p:txBody>
          <a:bodyPr/>
          <a:lstStyle/>
          <a:p>
            <a:pPr marL="114300" indent="0" eaLnBrk="1" hangingPunct="1">
              <a:buFont typeface="Arial" pitchFamily="34" charset="0"/>
              <a:buNone/>
            </a:pPr>
            <a:r>
              <a:rPr lang="he-IL" altLang="he-IL" sz="3600" smtClean="0"/>
              <a:t>החלוקה </a:t>
            </a:r>
            <a:r>
              <a:rPr lang="he-IL" altLang="he-IL" sz="3600" b="1" smtClean="0"/>
              <a:t>ללא קנאה</a:t>
            </a:r>
            <a:r>
              <a:rPr lang="he-IL" altLang="he-IL" sz="3600" smtClean="0"/>
              <a:t>;</a:t>
            </a:r>
          </a:p>
          <a:p>
            <a:pPr marL="114300" indent="0" eaLnBrk="1" hangingPunct="1">
              <a:buNone/>
            </a:pPr>
            <a:r>
              <a:rPr lang="he-IL" altLang="he-IL" sz="3600"/>
              <a:t>ערך </a:t>
            </a:r>
            <a:r>
              <a:rPr lang="he-IL" altLang="he-IL" sz="3600" smtClean="0"/>
              <a:t>של </a:t>
            </a:r>
            <a:r>
              <a:rPr lang="he-IL" altLang="he-IL" sz="3600" b="1" smtClean="0">
                <a:solidFill>
                  <a:srgbClr val="FF0000"/>
                </a:solidFill>
              </a:rPr>
              <a:t>א</a:t>
            </a:r>
            <a:r>
              <a:rPr lang="he-IL" altLang="he-IL" sz="3600" b="1" smtClean="0">
                <a:solidFill>
                  <a:srgbClr val="00B0F0"/>
                </a:solidFill>
              </a:rPr>
              <a:t> </a:t>
            </a:r>
            <a:r>
              <a:rPr lang="he-IL" altLang="he-IL" sz="3600" b="1" smtClean="0">
                <a:solidFill>
                  <a:srgbClr val="00B050"/>
                </a:solidFill>
              </a:rPr>
              <a:t>י </a:t>
            </a:r>
            <a:r>
              <a:rPr lang="he-IL" altLang="he-IL" sz="3600" b="1" smtClean="0">
                <a:solidFill>
                  <a:srgbClr val="00B0F0"/>
                </a:solidFill>
              </a:rPr>
              <a:t>כ</a:t>
            </a:r>
            <a:r>
              <a:rPr lang="he-IL" altLang="he-IL" sz="3600" smtClean="0"/>
              <a:t>: </a:t>
            </a:r>
            <a:r>
              <a:rPr lang="he-IL" altLang="he-IL" sz="3600"/>
              <a:t>1/3 </a:t>
            </a:r>
            <a:r>
              <a:rPr lang="he-IL" altLang="he-IL" sz="3600" smtClean="0"/>
              <a:t>מהעוגה.</a:t>
            </a:r>
            <a:endParaRPr lang="he-IL" altLang="he-IL" sz="3600"/>
          </a:p>
        </p:txBody>
      </p:sp>
      <p:sp>
        <p:nvSpPr>
          <p:cNvPr id="43" name="Oval 42"/>
          <p:cNvSpPr/>
          <p:nvPr/>
        </p:nvSpPr>
        <p:spPr>
          <a:xfrm>
            <a:off x="2117311" y="5465514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224054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400" smtClean="0">
                <a:solidFill>
                  <a:schemeClr val="accent1">
                    <a:lumMod val="75000"/>
                  </a:schemeClr>
                </a:solidFill>
              </a:rPr>
              <a:t>סיבוכיות חלוקה ללא קנאה</a:t>
            </a:r>
            <a:endParaRPr lang="he-IL" sz="4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82574"/>
              </p:ext>
            </p:extLst>
          </p:nvPr>
        </p:nvGraphicFramePr>
        <p:xfrm>
          <a:off x="285905" y="1844824"/>
          <a:ext cx="8606575" cy="4712176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2027243"/>
                <a:gridCol w="2027243"/>
                <a:gridCol w="1729038"/>
                <a:gridCol w="198410"/>
                <a:gridCol w="1543525"/>
                <a:gridCol w="1081116"/>
              </a:tblGrid>
              <a:tr h="1152128">
                <a:tc>
                  <a:txBody>
                    <a:bodyPr/>
                    <a:lstStyle/>
                    <a:p>
                      <a:pPr algn="ctr" rtl="1"/>
                      <a:r>
                        <a:rPr lang="he-IL" sz="2800" baseline="0" smtClean="0"/>
                        <a:t>קשירות;</a:t>
                      </a:r>
                    </a:p>
                    <a:p>
                      <a:pPr algn="ctr" rtl="1"/>
                      <a:r>
                        <a:rPr lang="he-IL" sz="2800" baseline="0" smtClean="0"/>
                        <a:t>הכל מחולק</a:t>
                      </a:r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smtClean="0"/>
                    </a:p>
                    <a:p>
                      <a:pPr algn="ctr" rtl="1"/>
                      <a:r>
                        <a:rPr lang="he-IL" sz="2800" smtClean="0"/>
                        <a:t>הכל</a:t>
                      </a:r>
                      <a:r>
                        <a:rPr lang="he-IL" sz="2800" baseline="0" smtClean="0"/>
                        <a:t> מחולק</a:t>
                      </a:r>
                      <a:endParaRPr lang="he-IL" sz="2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smtClean="0"/>
                        <a:t>קשירות;</a:t>
                      </a:r>
                    </a:p>
                    <a:p>
                      <a:pPr algn="ctr" rtl="1"/>
                      <a:r>
                        <a:rPr lang="he-IL" sz="2800" baseline="0" smtClean="0"/>
                        <a:t>פרופור'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smtClean="0"/>
                    </a:p>
                    <a:p>
                      <a:pPr algn="ctr" rtl="1"/>
                      <a:r>
                        <a:rPr lang="he-IL" sz="2800" smtClean="0"/>
                        <a:t>פרופור'</a:t>
                      </a:r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smtClean="0"/>
                        <a:t>שות-פים</a:t>
                      </a:r>
                      <a:endParaRPr lang="he-IL" sz="2800"/>
                    </a:p>
                  </a:txBody>
                  <a:tcPr/>
                </a:tc>
              </a:tr>
              <a:tr h="1152128">
                <a:tc gridSpan="5">
                  <a:txBody>
                    <a:bodyPr/>
                    <a:lstStyle/>
                    <a:p>
                      <a:pPr algn="ctr" rtl="1"/>
                      <a:r>
                        <a:rPr lang="he-IL" sz="2800" smtClean="0"/>
                        <a:t>2 צעדים</a:t>
                      </a:r>
                      <a:endParaRPr lang="he-IL" sz="2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smtClean="0"/>
                        <a:t>2</a:t>
                      </a:r>
                      <a:endParaRPr lang="he-IL" sz="2800"/>
                    </a:p>
                  </a:txBody>
                  <a:tcPr/>
                </a:tc>
              </a:tr>
              <a:tr h="1152128">
                <a:tc rowSpan="2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smtClean="0"/>
                        <a:t>אינסוף</a:t>
                      </a:r>
                      <a:r>
                        <a:rPr lang="he-IL" sz="2800" baseline="0" smtClean="0"/>
                        <a:t> צעדים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aseline="0" smtClean="0"/>
                        <a:t>(1999)</a:t>
                      </a:r>
                      <a:endParaRPr lang="he-IL" sz="2000" smtClean="0"/>
                    </a:p>
                    <a:p>
                      <a:pPr algn="ctr" rtl="1"/>
                      <a:r>
                        <a:rPr lang="he-IL" sz="2800" smtClean="0"/>
                        <a:t>ואין תהליך</a:t>
                      </a:r>
                      <a:r>
                        <a:rPr lang="he-IL" sz="2800" baseline="0" smtClean="0"/>
                        <a:t> </a:t>
                      </a:r>
                      <a:r>
                        <a:rPr lang="he-IL" sz="2800" smtClean="0"/>
                        <a:t>סופי</a:t>
                      </a:r>
                    </a:p>
                    <a:p>
                      <a:pPr algn="ctr" rtl="1"/>
                      <a:r>
                        <a:rPr lang="he-IL" sz="2000" smtClean="0"/>
                        <a:t>(2008)</a:t>
                      </a:r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smtClean="0"/>
                        <a:t>2 צעדים</a:t>
                      </a:r>
                    </a:p>
                    <a:p>
                      <a:pPr algn="ctr" rtl="1"/>
                      <a:r>
                        <a:rPr lang="he-IL" sz="2000" smtClean="0"/>
                        <a:t>(1963)</a:t>
                      </a:r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smtClean="0"/>
                        <a:t>12 צעדים</a:t>
                      </a:r>
                    </a:p>
                    <a:p>
                      <a:pPr algn="ctr" rtl="1"/>
                      <a:r>
                        <a:rPr lang="he-IL" sz="2000" smtClean="0"/>
                        <a:t>(2015)</a:t>
                      </a:r>
                      <a:endParaRPr lang="he-IL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smtClean="0"/>
                        <a:t>3 צעדים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="1" smtClean="0"/>
                        <a:t>(1963)</a:t>
                      </a:r>
                      <a:endParaRPr lang="he-IL" sz="20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smtClean="0"/>
                        <a:t>3</a:t>
                      </a:r>
                      <a:endParaRPr lang="he-IL" sz="2800"/>
                    </a:p>
                  </a:txBody>
                  <a:tcPr/>
                </a:tc>
              </a:tr>
              <a:tr h="115212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smtClean="0"/>
                        <a:t>מספר צעדים לא חסום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aseline="0" smtClean="0"/>
                        <a:t>(1996)</a:t>
                      </a:r>
                      <a:endParaRPr lang="he-IL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smtClean="0"/>
                        <a:t>?</a:t>
                      </a:r>
                      <a:endParaRPr lang="he-IL" sz="3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smtClean="0"/>
                        <a:t>24 צעדים</a:t>
                      </a:r>
                    </a:p>
                    <a:p>
                      <a:pPr algn="ctr" rtl="1"/>
                      <a:r>
                        <a:rPr lang="he-IL" sz="2000" b="1" smtClean="0"/>
                        <a:t>(2015)</a:t>
                      </a:r>
                      <a:endParaRPr lang="he-IL" sz="2000" b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smtClean="0"/>
                        <a:t>4</a:t>
                      </a:r>
                      <a:endParaRPr lang="he-IL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4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0.2|14.1|27.5|15.5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44963</TotalTime>
  <Words>1247</Words>
  <Application>Microsoft Office PowerPoint</Application>
  <PresentationFormat>On-screen Show (4:3)</PresentationFormat>
  <Paragraphs>376</Paragraphs>
  <Slides>32</Slides>
  <Notes>24</Notes>
  <HiddenSlides>3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Times New Roman</vt:lpstr>
      <vt:lpstr>Book Antiqua</vt:lpstr>
      <vt:lpstr>Century Gothic</vt:lpstr>
      <vt:lpstr>Guttman Stam</vt:lpstr>
      <vt:lpstr>Berlin Sans FB Demi</vt:lpstr>
      <vt:lpstr>WenQuanYi Micro Hei</vt:lpstr>
      <vt:lpstr>Cambria Math</vt:lpstr>
      <vt:lpstr>Gisha</vt:lpstr>
      <vt:lpstr>DejaVu Sans</vt:lpstr>
      <vt:lpstr>David</vt:lpstr>
      <vt:lpstr>Apothecary</vt:lpstr>
      <vt:lpstr>PowerPoint Presentation</vt:lpstr>
      <vt:lpstr>מוצרים      לעומת   קרקע   </vt:lpstr>
      <vt:lpstr>חלוקה הוגנת של קרקע הטרוגנית</vt:lpstr>
      <vt:lpstr>חלוקה הוגנת לשני שותפים כ, י</vt:lpstr>
      <vt:lpstr>חלוקה פרופור' ל- n שותפים</vt:lpstr>
      <vt:lpstr>"קָשָׁה כִשְׁאוֹל קִנְאָה"  (שיר השירים ח 6)</vt:lpstr>
      <vt:lpstr>חלוקה ללא קנאה ל-3 שותפים</vt:lpstr>
      <vt:lpstr>חלוקה ללא קנאה ופרופורציונלית  ל-3 שותפים</vt:lpstr>
      <vt:lpstr>סיבוכיות חלוקה ללא קנאה</vt:lpstr>
      <vt:lpstr>סיבוכיות חלוקה ללא קנאה</vt:lpstr>
      <vt:lpstr>חלוקה ללא קנאה ופרופורציונלית  ל-4 שותפים</vt:lpstr>
      <vt:lpstr>שידוך מלא בגרף דו-צדדי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 - איך מתקנים את הגרף? 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חלוקה ללא קנאה ל-4 שותפים</vt:lpstr>
      <vt:lpstr>שאלות לעתיד</vt:lpstr>
      <vt:lpstr>חלוקה ללא קנאה ל-n שותפים</vt:lpstr>
      <vt:lpstr>קרקע     לעומת     עוגה  </vt:lpstr>
      <vt:lpstr>חלוקת עוגה – בדיקה אמפירית</vt:lpstr>
      <vt:lpstr>חלוקה הוגנת לעומת חלוקת שמאי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ErelSegalHalevi</cp:lastModifiedBy>
  <cp:revision>304</cp:revision>
  <cp:lastPrinted>1601-01-01T00:00:00Z</cp:lastPrinted>
  <dcterms:created xsi:type="dcterms:W3CDTF">1601-01-01T00:00:00Z</dcterms:created>
  <dcterms:modified xsi:type="dcterms:W3CDTF">2015-11-02T15:55:52Z</dcterms:modified>
</cp:coreProperties>
</file>