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90" r:id="rId1"/>
  </p:sldMasterIdLst>
  <p:sldIdLst>
    <p:sldId id="256" r:id="rId2"/>
    <p:sldId id="257" r:id="rId3"/>
    <p:sldId id="259" r:id="rId4"/>
    <p:sldId id="258" r:id="rId5"/>
    <p:sldId id="266" r:id="rId6"/>
    <p:sldId id="267" r:id="rId7"/>
    <p:sldId id="268" r:id="rId8"/>
    <p:sldId id="269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4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9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February 24,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0443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83" r:id="rId6"/>
    <p:sldLayoutId id="2147483879" r:id="rId7"/>
    <p:sldLayoutId id="2147483880" r:id="rId8"/>
    <p:sldLayoutId id="2147483881" r:id="rId9"/>
    <p:sldLayoutId id="2147483882" r:id="rId10"/>
    <p:sldLayoutId id="21474838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ava18/google-play-store-app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3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C788613-B454-41E9-B826-275C9F75C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8701"/>
            <a:ext cx="4372550" cy="251843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dirty="0"/>
              <a:t>Does every app have the chance to succeed in Google Play?</a:t>
            </a:r>
          </a:p>
        </p:txBody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CA8949A-A670-4688-BA33-22A7A1DC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1756"/>
            <a:ext cx="4372550" cy="1793757"/>
          </a:xfrm>
        </p:spPr>
        <p:txBody>
          <a:bodyPr>
            <a:norm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</a:rPr>
              <a:t>Tomer Dvir </a:t>
            </a:r>
          </a:p>
          <a:p>
            <a:pPr algn="l"/>
            <a:r>
              <a:rPr lang="en-US" sz="1400">
                <a:solidFill>
                  <a:schemeClr val="bg1"/>
                </a:solidFill>
              </a:rPr>
              <a:t>Avi Chickvashvili</a:t>
            </a:r>
          </a:p>
        </p:txBody>
      </p:sp>
      <p:pic>
        <p:nvPicPr>
          <p:cNvPr id="14" name="Picture 3" descr="גרף קו ומספרים">
            <a:extLst>
              <a:ext uri="{FF2B5EF4-FFF2-40B4-BE49-F238E27FC236}">
                <a16:creationId xmlns:a16="http://schemas.microsoft.com/office/drawing/2014/main" id="{28B8C043-D08E-452B-B5C8-1568BC0D9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2" r="9932" b="-1"/>
          <a:stretch/>
        </p:blipFill>
        <p:spPr>
          <a:xfrm>
            <a:off x="6248400" y="1028700"/>
            <a:ext cx="4903081" cy="416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2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530C0A-5217-4C30-998A-24AA65191D14}"/>
              </a:ext>
            </a:extLst>
          </p:cNvPr>
          <p:cNvSpPr txBox="1"/>
          <p:nvPr/>
        </p:nvSpPr>
        <p:spPr>
          <a:xfrm>
            <a:off x="312940" y="1789066"/>
            <a:ext cx="52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4CA08D0-F65A-4C41-82C4-CBAFDBA2F724}"/>
              </a:ext>
            </a:extLst>
          </p:cNvPr>
          <p:cNvSpPr txBox="1"/>
          <p:nvPr/>
        </p:nvSpPr>
        <p:spPr>
          <a:xfrm>
            <a:off x="457200" y="780960"/>
            <a:ext cx="8867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0"/>
            <a:r>
              <a:rPr lang="en-US" dirty="0">
                <a:highlight>
                  <a:srgbClr val="FFFF00"/>
                </a:highlight>
              </a:rPr>
              <a:t>Decision Tree</a:t>
            </a:r>
            <a:r>
              <a:rPr lang="en-US" dirty="0"/>
              <a:t> result:</a:t>
            </a:r>
          </a:p>
          <a:p>
            <a:pPr lvl="1" algn="l" rtl="0"/>
            <a:endParaRPr lang="en-US" dirty="0"/>
          </a:p>
          <a:p>
            <a:pPr lvl="1" algn="l" rtl="0"/>
            <a:r>
              <a:rPr lang="en-US" dirty="0"/>
              <a:t>0.67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28BE522-28E9-4BD8-9B95-0243D7CC1BED}"/>
              </a:ext>
            </a:extLst>
          </p:cNvPr>
          <p:cNvSpPr txBox="1"/>
          <p:nvPr/>
        </p:nvSpPr>
        <p:spPr>
          <a:xfrm>
            <a:off x="457199" y="4475161"/>
            <a:ext cx="8867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0"/>
            <a:r>
              <a:rPr lang="en-US" dirty="0">
                <a:highlight>
                  <a:srgbClr val="FFFF00"/>
                </a:highlight>
              </a:rPr>
              <a:t>Logistic Regression </a:t>
            </a:r>
            <a:r>
              <a:rPr lang="en-US" dirty="0"/>
              <a:t>result:</a:t>
            </a:r>
          </a:p>
          <a:p>
            <a:pPr lvl="1" algn="l" rtl="0"/>
            <a:endParaRPr lang="en-US" dirty="0"/>
          </a:p>
          <a:p>
            <a:pPr lvl="1" algn="l" rtl="0"/>
            <a:r>
              <a:rPr lang="en-US" dirty="0"/>
              <a:t>0.604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6A6B8B8-AA05-4FA9-9166-FAFCDDE81BB9}"/>
              </a:ext>
            </a:extLst>
          </p:cNvPr>
          <p:cNvSpPr txBox="1"/>
          <p:nvPr/>
        </p:nvSpPr>
        <p:spPr>
          <a:xfrm>
            <a:off x="457199" y="3222275"/>
            <a:ext cx="8867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0"/>
            <a:r>
              <a:rPr lang="en-US" dirty="0">
                <a:highlight>
                  <a:srgbClr val="FFFF00"/>
                </a:highlight>
              </a:rPr>
              <a:t>ADABOOST</a:t>
            </a:r>
            <a:r>
              <a:rPr lang="en-US" dirty="0"/>
              <a:t> result:</a:t>
            </a:r>
          </a:p>
          <a:p>
            <a:pPr lvl="1" algn="l" rtl="0"/>
            <a:endParaRPr lang="en-US" dirty="0"/>
          </a:p>
          <a:p>
            <a:pPr lvl="1" algn="l" rtl="0"/>
            <a:r>
              <a:rPr lang="en-US" dirty="0"/>
              <a:t>0.602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6DD24A6-1891-467C-B42B-297C025578A7}"/>
              </a:ext>
            </a:extLst>
          </p:cNvPr>
          <p:cNvSpPr txBox="1"/>
          <p:nvPr/>
        </p:nvSpPr>
        <p:spPr>
          <a:xfrm>
            <a:off x="457199" y="2069093"/>
            <a:ext cx="8867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0"/>
            <a:r>
              <a:rPr lang="en-US" dirty="0">
                <a:highlight>
                  <a:srgbClr val="FFFF00"/>
                </a:highlight>
              </a:rPr>
              <a:t>SVM</a:t>
            </a:r>
            <a:r>
              <a:rPr lang="en-US" dirty="0"/>
              <a:t> result:</a:t>
            </a:r>
          </a:p>
          <a:p>
            <a:pPr lvl="1" algn="l" rtl="0"/>
            <a:endParaRPr lang="en-US" dirty="0"/>
          </a:p>
          <a:p>
            <a:pPr lvl="1" algn="l" rtl="0"/>
            <a:r>
              <a:rPr lang="en-US" dirty="0"/>
              <a:t>0.604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7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530C0A-5217-4C30-998A-24AA65191D14}"/>
              </a:ext>
            </a:extLst>
          </p:cNvPr>
          <p:cNvSpPr txBox="1"/>
          <p:nvPr/>
        </p:nvSpPr>
        <p:spPr>
          <a:xfrm>
            <a:off x="759541" y="1160913"/>
            <a:ext cx="64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The algorithms with the best result: Decision Tree  -   67%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C08554F-28D4-417B-BD99-9D94663AE687}"/>
              </a:ext>
            </a:extLst>
          </p:cNvPr>
          <p:cNvSpPr txBox="1"/>
          <p:nvPr/>
        </p:nvSpPr>
        <p:spPr>
          <a:xfrm>
            <a:off x="759542" y="621549"/>
            <a:ext cx="52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Analysis: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BF0E1BA-CA87-42E0-BA42-3815B287E179}"/>
              </a:ext>
            </a:extLst>
          </p:cNvPr>
          <p:cNvSpPr txBox="1"/>
          <p:nvPr/>
        </p:nvSpPr>
        <p:spPr>
          <a:xfrm>
            <a:off x="784719" y="1647270"/>
            <a:ext cx="64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The algorithms with the worst result: ADABOOST -   60.02% 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6038136-5821-4FDB-9B42-4738FE3D91CB}"/>
              </a:ext>
            </a:extLst>
          </p:cNvPr>
          <p:cNvSpPr txBox="1"/>
          <p:nvPr/>
        </p:nvSpPr>
        <p:spPr>
          <a:xfrm>
            <a:off x="848331" y="2260843"/>
            <a:ext cx="811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notes: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Data processing was performed on a dataset before use: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The categories have been replaced by numbers</a:t>
            </a:r>
          </a:p>
          <a:p>
            <a:pPr algn="l" rtl="0"/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Sources: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https://www.kaggle.com/lava18/google-play-store-apps</a:t>
            </a:r>
            <a:endParaRPr lang="en-US" dirty="0"/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https://towardsdatascience.com/predicting-wine-quality-with-several-classification-techniques-179038ea6434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Changes made since last meeting: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Add information analysis for additional parameters.</a:t>
            </a:r>
            <a:endParaRPr lang="he-IL" dirty="0"/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Adding additional algorithms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0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293A146-F2DF-4F93-95EC-CF480762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3" y="1355824"/>
            <a:ext cx="5029200" cy="360045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530C0A-5217-4C30-998A-24AA65191D14}"/>
              </a:ext>
            </a:extLst>
          </p:cNvPr>
          <p:cNvSpPr txBox="1"/>
          <p:nvPr/>
        </p:nvSpPr>
        <p:spPr>
          <a:xfrm>
            <a:off x="312940" y="1789066"/>
            <a:ext cx="5286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Before choosing this topic, it was important for us to choose a topic that is relevant to our daily lives. Recently, we have developed an app which may be uploaded to Google Play in the near future.</a:t>
            </a:r>
          </a:p>
          <a:p>
            <a:pPr algn="l" rtl="0"/>
            <a:r>
              <a:rPr lang="en-US" dirty="0"/>
              <a:t>We thought to ourselves, what is the chance of our app actually succeeding? </a:t>
            </a:r>
          </a:p>
          <a:p>
            <a:pPr algn="l" rtl="0"/>
            <a:r>
              <a:rPr lang="en-US" dirty="0"/>
              <a:t>Using the tools we acquired during the course, we will present the conclusions.</a:t>
            </a:r>
          </a:p>
        </p:txBody>
      </p:sp>
    </p:spTree>
    <p:extLst>
      <p:ext uri="{BB962C8B-B14F-4D97-AF65-F5344CB8AC3E}">
        <p14:creationId xmlns:p14="http://schemas.microsoft.com/office/powerpoint/2010/main" val="404994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530C0A-5217-4C30-998A-24AA65191D14}"/>
              </a:ext>
            </a:extLst>
          </p:cNvPr>
          <p:cNvSpPr txBox="1"/>
          <p:nvPr/>
        </p:nvSpPr>
        <p:spPr>
          <a:xfrm>
            <a:off x="312940" y="1789066"/>
            <a:ext cx="52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4CA08D0-F65A-4C41-82C4-CBAFDBA2F724}"/>
              </a:ext>
            </a:extLst>
          </p:cNvPr>
          <p:cNvSpPr txBox="1"/>
          <p:nvPr/>
        </p:nvSpPr>
        <p:spPr>
          <a:xfrm>
            <a:off x="457200" y="800011"/>
            <a:ext cx="731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classification was performed as follows: Our classification above the 4.4 rating will be defined as successful - otherwise, unsuccessful. In addition, there are other parameters for which the machine performs the learning - Category, Rating, Size, Installs.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E46AD08-4338-47AB-9DC9-60E6BB60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2" y="2800350"/>
            <a:ext cx="7718612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9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530C0A-5217-4C30-998A-24AA65191D14}"/>
              </a:ext>
            </a:extLst>
          </p:cNvPr>
          <p:cNvSpPr txBox="1"/>
          <p:nvPr/>
        </p:nvSpPr>
        <p:spPr>
          <a:xfrm>
            <a:off x="312940" y="1789066"/>
            <a:ext cx="52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A532C285-C46F-4763-9C25-A5892345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40" y="2743552"/>
            <a:ext cx="7475123" cy="3429001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4CA08D0-F65A-4C41-82C4-CBAFDBA2F724}"/>
              </a:ext>
            </a:extLst>
          </p:cNvPr>
          <p:cNvSpPr txBox="1"/>
          <p:nvPr/>
        </p:nvSpPr>
        <p:spPr>
          <a:xfrm>
            <a:off x="552450" y="400050"/>
            <a:ext cx="7311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Before we defined what a successful application is, we summarized in the table a segmentation of the rating of the applications in the dataset.</a:t>
            </a:r>
          </a:p>
          <a:p>
            <a:pPr algn="l"/>
            <a:r>
              <a:rPr lang="en-US" dirty="0"/>
              <a:t>As can be seen from the table, most of the applications are above rating 4 - and not all of them are necessarily successful.</a:t>
            </a:r>
          </a:p>
          <a:p>
            <a:pPr algn="l"/>
            <a:r>
              <a:rPr lang="en-US" dirty="0"/>
              <a:t>Therefore, we decided that a successful application - above rating 4.4.</a:t>
            </a:r>
          </a:p>
        </p:txBody>
      </p:sp>
    </p:spTree>
    <p:extLst>
      <p:ext uri="{BB962C8B-B14F-4D97-AF65-F5344CB8AC3E}">
        <p14:creationId xmlns:p14="http://schemas.microsoft.com/office/powerpoint/2010/main" val="411735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4CA08D0-F65A-4C41-82C4-CBAFDBA2F724}"/>
              </a:ext>
            </a:extLst>
          </p:cNvPr>
          <p:cNvSpPr txBox="1"/>
          <p:nvPr/>
        </p:nvSpPr>
        <p:spPr>
          <a:xfrm>
            <a:off x="355096" y="819568"/>
            <a:ext cx="731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At the beginning of the data analysis, we checked the number of applications from each category: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A6CB92F-A2B5-4337-A62E-D7213077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81" y="1461319"/>
            <a:ext cx="4864376" cy="432610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FF22AB9-F8A3-45F8-8E75-E2CA94FFC7E2}"/>
              </a:ext>
            </a:extLst>
          </p:cNvPr>
          <p:cNvSpPr txBox="1"/>
          <p:nvPr/>
        </p:nvSpPr>
        <p:spPr>
          <a:xfrm>
            <a:off x="507496" y="5782500"/>
            <a:ext cx="731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Game and Family category are the most appearances for application in store.</a:t>
            </a:r>
          </a:p>
        </p:txBody>
      </p:sp>
    </p:spTree>
    <p:extLst>
      <p:ext uri="{BB962C8B-B14F-4D97-AF65-F5344CB8AC3E}">
        <p14:creationId xmlns:p14="http://schemas.microsoft.com/office/powerpoint/2010/main" val="319577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FF22AB9-F8A3-45F8-8E75-E2CA94FFC7E2}"/>
              </a:ext>
            </a:extLst>
          </p:cNvPr>
          <p:cNvSpPr txBox="1"/>
          <p:nvPr/>
        </p:nvSpPr>
        <p:spPr>
          <a:xfrm>
            <a:off x="507496" y="5782500"/>
            <a:ext cx="731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As you can see, rating of application in each category is not different too much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FCB2A6F9-4F88-4C8F-B6EB-766EAFD9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45" y="30185"/>
            <a:ext cx="4783002" cy="57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5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FF22AB9-F8A3-45F8-8E75-E2CA94FFC7E2}"/>
              </a:ext>
            </a:extLst>
          </p:cNvPr>
          <p:cNvSpPr txBox="1"/>
          <p:nvPr/>
        </p:nvSpPr>
        <p:spPr>
          <a:xfrm>
            <a:off x="507496" y="5782500"/>
            <a:ext cx="73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Application that well-known probably will get a good rating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63E3022-ADCE-4A78-A955-A751C92EE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25" y="0"/>
            <a:ext cx="6052724" cy="57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FF22AB9-F8A3-45F8-8E75-E2CA94FFC7E2}"/>
              </a:ext>
            </a:extLst>
          </p:cNvPr>
          <p:cNvSpPr txBox="1"/>
          <p:nvPr/>
        </p:nvSpPr>
        <p:spPr>
          <a:xfrm>
            <a:off x="507496" y="5782500"/>
            <a:ext cx="73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Most of application in this store are free (93.1%).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F8479891-FC44-4971-8480-4CC685464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613534"/>
            <a:ext cx="44291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1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530C0A-5217-4C30-998A-24AA65191D14}"/>
              </a:ext>
            </a:extLst>
          </p:cNvPr>
          <p:cNvSpPr txBox="1"/>
          <p:nvPr/>
        </p:nvSpPr>
        <p:spPr>
          <a:xfrm>
            <a:off x="312940" y="1789066"/>
            <a:ext cx="52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4CA08D0-F65A-4C41-82C4-CBAFDBA2F724}"/>
              </a:ext>
            </a:extLst>
          </p:cNvPr>
          <p:cNvSpPr txBox="1"/>
          <p:nvPr/>
        </p:nvSpPr>
        <p:spPr>
          <a:xfrm>
            <a:off x="457200" y="780960"/>
            <a:ext cx="8867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six algorithms we chose to use in the data set analysis:</a:t>
            </a:r>
          </a:p>
          <a:p>
            <a:pPr lvl="1" algn="l"/>
            <a:endParaRPr lang="en-US" dirty="0"/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ADABOOST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SVM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NAÏVE BAYSE</a:t>
            </a:r>
            <a:endParaRPr lang="he-IL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3009981-926A-4C1B-AA4C-20669D24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3569525"/>
            <a:ext cx="24003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035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385</Words>
  <Application>Microsoft Office PowerPoint</Application>
  <PresentationFormat>מסך רחב</PresentationFormat>
  <Paragraphs>50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4" baseType="lpstr">
      <vt:lpstr>Arial</vt:lpstr>
      <vt:lpstr>Avenir Next LT Pro</vt:lpstr>
      <vt:lpstr>GradientRiseVTI</vt:lpstr>
      <vt:lpstr>Does every app have the chance to succeed in Google Play?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every app have the chance to succeed in Google Play?</dc:title>
  <dc:creator>avi chickvashvili</dc:creator>
  <cp:lastModifiedBy>dvirt018@gmail.com</cp:lastModifiedBy>
  <cp:revision>9</cp:revision>
  <dcterms:created xsi:type="dcterms:W3CDTF">2021-02-14T18:27:53Z</dcterms:created>
  <dcterms:modified xsi:type="dcterms:W3CDTF">2021-02-24T13:43:48Z</dcterms:modified>
</cp:coreProperties>
</file>