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93"/>
  </p:notesMasterIdLst>
  <p:handoutMasterIdLst>
    <p:handoutMasterId r:id="rId94"/>
  </p:handoutMasterIdLst>
  <p:sldIdLst>
    <p:sldId id="256" r:id="rId2"/>
    <p:sldId id="371" r:id="rId3"/>
    <p:sldId id="578" r:id="rId4"/>
    <p:sldId id="564" r:id="rId5"/>
    <p:sldId id="375" r:id="rId6"/>
    <p:sldId id="548" r:id="rId7"/>
    <p:sldId id="565" r:id="rId8"/>
    <p:sldId id="359" r:id="rId9"/>
    <p:sldId id="431" r:id="rId10"/>
    <p:sldId id="418" r:id="rId11"/>
    <p:sldId id="546" r:id="rId12"/>
    <p:sldId id="512" r:id="rId13"/>
    <p:sldId id="566" r:id="rId14"/>
    <p:sldId id="452" r:id="rId15"/>
    <p:sldId id="547" r:id="rId16"/>
    <p:sldId id="508" r:id="rId17"/>
    <p:sldId id="433" r:id="rId18"/>
    <p:sldId id="410" r:id="rId19"/>
    <p:sldId id="447" r:id="rId20"/>
    <p:sldId id="260" r:id="rId21"/>
    <p:sldId id="439" r:id="rId22"/>
    <p:sldId id="448" r:id="rId23"/>
    <p:sldId id="261" r:id="rId24"/>
    <p:sldId id="449" r:id="rId25"/>
    <p:sldId id="567" r:id="rId26"/>
    <p:sldId id="262" r:id="rId27"/>
    <p:sldId id="519" r:id="rId28"/>
    <p:sldId id="520" r:id="rId29"/>
    <p:sldId id="568" r:id="rId30"/>
    <p:sldId id="569" r:id="rId31"/>
    <p:sldId id="475" r:id="rId32"/>
    <p:sldId id="476" r:id="rId33"/>
    <p:sldId id="477" r:id="rId34"/>
    <p:sldId id="478" r:id="rId35"/>
    <p:sldId id="479" r:id="rId36"/>
    <p:sldId id="480" r:id="rId37"/>
    <p:sldId id="570" r:id="rId38"/>
    <p:sldId id="453" r:id="rId39"/>
    <p:sldId id="454" r:id="rId40"/>
    <p:sldId id="455" r:id="rId41"/>
    <p:sldId id="456" r:id="rId42"/>
    <p:sldId id="549" r:id="rId43"/>
    <p:sldId id="550" r:id="rId44"/>
    <p:sldId id="457" r:id="rId45"/>
    <p:sldId id="458" r:id="rId46"/>
    <p:sldId id="459" r:id="rId47"/>
    <p:sldId id="460" r:id="rId48"/>
    <p:sldId id="461" r:id="rId49"/>
    <p:sldId id="571" r:id="rId50"/>
    <p:sldId id="462" r:id="rId51"/>
    <p:sldId id="463" r:id="rId52"/>
    <p:sldId id="555" r:id="rId53"/>
    <p:sldId id="556" r:id="rId54"/>
    <p:sldId id="481" r:id="rId55"/>
    <p:sldId id="464" r:id="rId56"/>
    <p:sldId id="466" r:id="rId57"/>
    <p:sldId id="551" r:id="rId58"/>
    <p:sldId id="572" r:id="rId59"/>
    <p:sldId id="553" r:id="rId60"/>
    <p:sldId id="554" r:id="rId61"/>
    <p:sldId id="573" r:id="rId62"/>
    <p:sldId id="490" r:id="rId63"/>
    <p:sldId id="491" r:id="rId64"/>
    <p:sldId id="492" r:id="rId65"/>
    <p:sldId id="493" r:id="rId66"/>
    <p:sldId id="494" r:id="rId67"/>
    <p:sldId id="557" r:id="rId68"/>
    <p:sldId id="516" r:id="rId69"/>
    <p:sldId id="496" r:id="rId70"/>
    <p:sldId id="497" r:id="rId71"/>
    <p:sldId id="498" r:id="rId72"/>
    <p:sldId id="499" r:id="rId73"/>
    <p:sldId id="518" r:id="rId74"/>
    <p:sldId id="521" r:id="rId75"/>
    <p:sldId id="517" r:id="rId76"/>
    <p:sldId id="500" r:id="rId77"/>
    <p:sldId id="574" r:id="rId78"/>
    <p:sldId id="523" r:id="rId79"/>
    <p:sldId id="501" r:id="rId80"/>
    <p:sldId id="575" r:id="rId81"/>
    <p:sldId id="524" r:id="rId82"/>
    <p:sldId id="576" r:id="rId83"/>
    <p:sldId id="529" r:id="rId84"/>
    <p:sldId id="577" r:id="rId85"/>
    <p:sldId id="528" r:id="rId86"/>
    <p:sldId id="506" r:id="rId87"/>
    <p:sldId id="485" r:id="rId88"/>
    <p:sldId id="511" r:id="rId89"/>
    <p:sldId id="534" r:id="rId90"/>
    <p:sldId id="535" r:id="rId91"/>
    <p:sldId id="544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1C1C0C-41C6-D041-824D-D392E00EE084}">
          <p14:sldIdLst>
            <p14:sldId id="256"/>
            <p14:sldId id="371"/>
          </p14:sldIdLst>
        </p14:section>
        <p14:section name="Reminder" id="{81356E52-9827-444A-8603-66F44528A2DF}">
          <p14:sldIdLst>
            <p14:sldId id="578"/>
            <p14:sldId id="564"/>
            <p14:sldId id="375"/>
            <p14:sldId id="548"/>
          </p14:sldIdLst>
        </p14:section>
        <p14:section name="Loops" id="{06B64F7D-8BD1-F246-BE7B-EEE932873B4C}">
          <p14:sldIdLst>
            <p14:sldId id="565"/>
            <p14:sldId id="359"/>
            <p14:sldId id="431"/>
            <p14:sldId id="418"/>
            <p14:sldId id="546"/>
            <p14:sldId id="512"/>
          </p14:sldIdLst>
        </p14:section>
        <p14:section name="Range" id="{4395EDE2-E35C-8F47-B68A-A6F44F972DC7}">
          <p14:sldIdLst>
            <p14:sldId id="566"/>
            <p14:sldId id="452"/>
            <p14:sldId id="547"/>
            <p14:sldId id="508"/>
            <p14:sldId id="433"/>
            <p14:sldId id="410"/>
            <p14:sldId id="447"/>
            <p14:sldId id="260"/>
            <p14:sldId id="439"/>
          </p14:sldIdLst>
        </p14:section>
        <p14:section name="Break and continue" id="{7B86409C-1DAF-F949-8B86-CC402E2A3472}">
          <p14:sldIdLst>
            <p14:sldId id="448"/>
            <p14:sldId id="261"/>
            <p14:sldId id="449"/>
            <p14:sldId id="567"/>
            <p14:sldId id="262"/>
            <p14:sldId id="519"/>
            <p14:sldId id="520"/>
            <p14:sldId id="568"/>
          </p14:sldIdLst>
        </p14:section>
        <p14:section name="Nested Loops" id="{E27D9596-EE43-4C7F-9BB3-D61361A8CDA2}">
          <p14:sldIdLst>
            <p14:sldId id="569"/>
            <p14:sldId id="475"/>
            <p14:sldId id="476"/>
            <p14:sldId id="477"/>
            <p14:sldId id="478"/>
            <p14:sldId id="479"/>
            <p14:sldId id="480"/>
          </p14:sldIdLst>
        </p14:section>
        <p14:section name="Lists" id="{67FC505C-A453-4366-8CF4-3D62B5D711FF}">
          <p14:sldIdLst>
            <p14:sldId id="570"/>
            <p14:sldId id="453"/>
            <p14:sldId id="454"/>
            <p14:sldId id="455"/>
            <p14:sldId id="456"/>
            <p14:sldId id="549"/>
            <p14:sldId id="550"/>
            <p14:sldId id="457"/>
            <p14:sldId id="458"/>
            <p14:sldId id="459"/>
            <p14:sldId id="460"/>
            <p14:sldId id="461"/>
            <p14:sldId id="571"/>
            <p14:sldId id="462"/>
            <p14:sldId id="463"/>
            <p14:sldId id="555"/>
            <p14:sldId id="556"/>
            <p14:sldId id="481"/>
            <p14:sldId id="464"/>
            <p14:sldId id="466"/>
            <p14:sldId id="551"/>
            <p14:sldId id="572"/>
            <p14:sldId id="553"/>
            <p14:sldId id="554"/>
          </p14:sldIdLst>
        </p14:section>
        <p14:section name="Debugging" id="{55A9A50C-C3DB-254D-8F0D-AC6521029306}">
          <p14:sldIdLst>
            <p14:sldId id="573"/>
            <p14:sldId id="490"/>
            <p14:sldId id="491"/>
            <p14:sldId id="492"/>
            <p14:sldId id="493"/>
            <p14:sldId id="494"/>
            <p14:sldId id="557"/>
            <p14:sldId id="516"/>
            <p14:sldId id="496"/>
            <p14:sldId id="497"/>
            <p14:sldId id="498"/>
            <p14:sldId id="499"/>
            <p14:sldId id="518"/>
            <p14:sldId id="521"/>
            <p14:sldId id="517"/>
            <p14:sldId id="500"/>
            <p14:sldId id="574"/>
            <p14:sldId id="523"/>
            <p14:sldId id="501"/>
            <p14:sldId id="575"/>
            <p14:sldId id="524"/>
            <p14:sldId id="576"/>
            <p14:sldId id="529"/>
            <p14:sldId id="577"/>
            <p14:sldId id="528"/>
            <p14:sldId id="506"/>
          </p14:sldIdLst>
        </p14:section>
        <p14:section name="More Loops" id="{69FFBB5F-9E08-44D4-8E0B-C721E7A20AB2}">
          <p14:sldIdLst>
            <p14:sldId id="485"/>
            <p14:sldId id="511"/>
            <p14:sldId id="534"/>
            <p14:sldId id="535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FFFFF6"/>
    <a:srgbClr val="0000FF"/>
    <a:srgbClr val="6E0071"/>
    <a:srgbClr val="66FF66"/>
    <a:srgbClr val="3A0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0322F-8C92-4EAE-8134-E3287B8422B1}">
  <a:tblStyle styleId="{DA70322F-8C92-4EAE-8134-E3287B8422B1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4" autoAdjust="0"/>
    <p:restoredTop sz="71704" autoAdjust="0"/>
  </p:normalViewPr>
  <p:slideViewPr>
    <p:cSldViewPr snapToGrid="0" snapToObjects="1">
      <p:cViewPr varScale="1">
        <p:scale>
          <a:sx n="81" d="100"/>
          <a:sy n="81" d="100"/>
        </p:scale>
        <p:origin x="201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E0B66-50DE-43F9-B2DB-9427A45293DB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8A40-AEF0-43A5-AFD0-FB0B29759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353847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44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lphaLcPeriod"/>
            </a:pPr>
            <a:r>
              <a:rPr lang="en-US" altLang="he-IL" dirty="0"/>
              <a:t>5 (0, 1, 2, 3, 4)</a:t>
            </a:r>
          </a:p>
          <a:p>
            <a:pPr marL="228600" indent="-228600">
              <a:buAutoNum type="alphaLcPeriod"/>
            </a:pPr>
            <a:r>
              <a:rPr lang="en-US" altLang="he-IL" dirty="0"/>
              <a:t>5 (0, 1, 2, 3, 4)</a:t>
            </a:r>
          </a:p>
          <a:p>
            <a:pPr marL="228600" indent="-228600">
              <a:buAutoNum type="alphaLcPeriod"/>
            </a:pPr>
            <a:r>
              <a:rPr lang="en-US" altLang="he-IL" dirty="0"/>
              <a:t>3 (0, 2, 4)</a:t>
            </a:r>
          </a:p>
          <a:p>
            <a:pPr marL="228600" indent="-228600">
              <a:buAutoNum type="alphaLcPeriod"/>
            </a:pPr>
            <a:r>
              <a:rPr lang="en-US" altLang="he-IL" dirty="0"/>
              <a:t>3 (0, 20, 40)</a:t>
            </a:r>
          </a:p>
          <a:p>
            <a:pPr marL="228600" indent="-228600">
              <a:buAutoNum type="alphaLcPeriod"/>
            </a:pPr>
            <a:r>
              <a:rPr lang="en-US" altLang="he-IL" dirty="0"/>
              <a:t>1 (0)</a:t>
            </a:r>
          </a:p>
          <a:p>
            <a:pPr marL="228600" indent="-228600">
              <a:buAutoNum type="alphaLcPeriod"/>
            </a:pPr>
            <a:r>
              <a:rPr lang="en-US" altLang="he-IL" dirty="0"/>
              <a:t>3 (15, 11, 7)</a:t>
            </a:r>
            <a:endParaRPr lang="he-IL" alt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2DC4AA1-89FB-4561-A789-83DD4048A3C0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962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A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[5,4,3,2,1], [5,2], []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4014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90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6111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257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74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009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173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Notice where</a:t>
            </a:r>
            <a:r>
              <a:rPr lang="en-US" baseline="0" dirty="0"/>
              <a:t> the else is indented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012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Notice where</a:t>
            </a:r>
            <a:r>
              <a:rPr lang="en-US" baseline="0" dirty="0"/>
              <a:t> the else is indented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69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5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61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76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876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241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054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257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9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597C1A-5DFA-48F8-88E4-A83545039F98}" type="slidenum">
              <a:rPr lang="he-IL" smtClean="0"/>
              <a:pPr>
                <a:defRPr/>
              </a:pPr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4137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1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*range does not support those!</a:t>
            </a:r>
          </a:p>
        </p:txBody>
      </p:sp>
    </p:spTree>
    <p:extLst>
      <p:ext uri="{BB962C8B-B14F-4D97-AF65-F5344CB8AC3E}">
        <p14:creationId xmlns:p14="http://schemas.microsoft.com/office/powerpoint/2010/main" val="328773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2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597C1A-5DFA-48F8-88E4-A83545039F98}" type="slidenum">
              <a:rPr lang="he-IL" smtClean="0"/>
              <a:pPr>
                <a:defRPr/>
              </a:pPr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777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597C1A-5DFA-48F8-88E4-A83545039F98}" type="slidenum">
              <a:rPr lang="he-IL" smtClean="0"/>
              <a:pPr>
                <a:defRPr/>
              </a:pPr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031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9072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58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636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598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831986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0696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3815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solution</a:t>
            </a:r>
            <a:r>
              <a:rPr lang="en-US" baseline="0" dirty="0"/>
              <a:t> using one liner: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'#'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'\n'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+(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'#'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' '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*(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sz="1100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)+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'#\n'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)*(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sz="1100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)+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'#'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414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7798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500C13-CF55-474E-9259-587D00ABD2B6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305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Print every item in the list</a:t>
            </a:r>
          </a:p>
        </p:txBody>
      </p:sp>
    </p:spTree>
    <p:extLst>
      <p:ext uri="{BB962C8B-B14F-4D97-AF65-F5344CB8AC3E}">
        <p14:creationId xmlns:p14="http://schemas.microsoft.com/office/powerpoint/2010/main" val="401131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963B91-6511-48EA-B9BF-1E1E7DE2678E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849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use each item’s value</a:t>
            </a:r>
          </a:p>
        </p:txBody>
      </p:sp>
    </p:spTree>
    <p:extLst>
      <p:ext uri="{BB962C8B-B14F-4D97-AF65-F5344CB8AC3E}">
        <p14:creationId xmlns:p14="http://schemas.microsoft.com/office/powerpoint/2010/main" val="305579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/>
            </a:gs>
            <a:gs pos="100000">
              <a:srgbClr val="FFFFF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339519"/>
            <a:ext cx="8637073" cy="2004210"/>
          </a:xfrm>
        </p:spPr>
        <p:txBody>
          <a:bodyPr bIns="0" anchor="b">
            <a:normAutofit/>
          </a:bodyPr>
          <a:lstStyle>
            <a:lvl1pPr algn="l">
              <a:lnSpc>
                <a:spcPct val="100000"/>
              </a:lnSpc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01C490-9968-5947-92BB-00FD40C0372A}"/>
              </a:ext>
            </a:extLst>
          </p:cNvPr>
          <p:cNvSpPr txBox="1"/>
          <p:nvPr userDrawn="1"/>
        </p:nvSpPr>
        <p:spPr>
          <a:xfrm>
            <a:off x="797758" y="2341624"/>
            <a:ext cx="1620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6600" b="1" i="0" kern="1200" cap="all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71242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35463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135FE6-5335-B84E-8A84-722698560123}"/>
              </a:ext>
            </a:extLst>
          </p:cNvPr>
          <p:cNvSpPr txBox="1"/>
          <p:nvPr userDrawn="1"/>
        </p:nvSpPr>
        <p:spPr>
          <a:xfrm>
            <a:off x="481263" y="564596"/>
            <a:ext cx="97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200" b="1" i="0" kern="1200" cap="all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418074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1579" y="3647086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904634-5F5E-574C-BADE-EA55DC0A4B47}"/>
              </a:ext>
            </a:extLst>
          </p:cNvPr>
          <p:cNvSpPr txBox="1"/>
          <p:nvPr userDrawn="1"/>
        </p:nvSpPr>
        <p:spPr>
          <a:xfrm>
            <a:off x="457201" y="3051805"/>
            <a:ext cx="99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600" b="1" i="0" kern="1200" cap="all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&lt;#&gt;</a:t>
            </a:r>
            <a:endParaRPr lang="en-IL" sz="3200" b="1" i="0" kern="1200" cap="all" dirty="0">
              <a:solidFill>
                <a:schemeClr val="accent1"/>
              </a:solidFill>
              <a:effectLst/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487566"/>
            <a:ext cx="4645152" cy="4804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486956"/>
            <a:ext cx="4645152" cy="48044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A13B2-62AA-D84B-A844-DB2A2554AAC3}"/>
              </a:ext>
            </a:extLst>
          </p:cNvPr>
          <p:cNvSpPr txBox="1"/>
          <p:nvPr userDrawn="1"/>
        </p:nvSpPr>
        <p:spPr>
          <a:xfrm>
            <a:off x="481263" y="564596"/>
            <a:ext cx="97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200" b="1" i="0" kern="1200" cap="all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&lt;#&gt;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7943A7-0C60-9F4E-BF4F-F18039152650}"/>
              </a:ext>
            </a:extLst>
          </p:cNvPr>
          <p:cNvCxnSpPr/>
          <p:nvPr userDrawn="1"/>
        </p:nvCxnSpPr>
        <p:spPr>
          <a:xfrm>
            <a:off x="1447331" y="135463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F138A37F-6CD1-C041-9D8B-5DF20733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64596"/>
            <a:ext cx="9603275" cy="716318"/>
          </a:xfrm>
        </p:spPr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402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1487567"/>
            <a:ext cx="4645152" cy="80223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289803"/>
            <a:ext cx="4645152" cy="40022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9701" y="1487566"/>
            <a:ext cx="4645152" cy="8022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289802"/>
            <a:ext cx="4645152" cy="40022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38039A-D0F0-F34F-BFD4-FA823D4EAD3E}"/>
              </a:ext>
            </a:extLst>
          </p:cNvPr>
          <p:cNvSpPr txBox="1">
            <a:spLocks/>
          </p:cNvSpPr>
          <p:nvPr userDrawn="1"/>
        </p:nvSpPr>
        <p:spPr>
          <a:xfrm>
            <a:off x="1451579" y="565989"/>
            <a:ext cx="9603275" cy="716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081F5-3F5F-3B43-8F4F-411F41A60C54}"/>
              </a:ext>
            </a:extLst>
          </p:cNvPr>
          <p:cNvSpPr txBox="1"/>
          <p:nvPr userDrawn="1"/>
        </p:nvSpPr>
        <p:spPr>
          <a:xfrm>
            <a:off x="481263" y="564596"/>
            <a:ext cx="97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200" b="1" i="0" kern="1200" cap="all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&lt;#&gt;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0DB412-7C45-8746-B669-90CEDDEBBFEE}"/>
              </a:ext>
            </a:extLst>
          </p:cNvPr>
          <p:cNvCxnSpPr/>
          <p:nvPr userDrawn="1"/>
        </p:nvCxnSpPr>
        <p:spPr>
          <a:xfrm>
            <a:off x="1447331" y="135463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97ADA7-994E-8940-BCC1-D25D21B4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240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21F67EC-1D8F-564D-BE98-BE65B35BD5EB}"/>
              </a:ext>
            </a:extLst>
          </p:cNvPr>
          <p:cNvSpPr txBox="1">
            <a:spLocks/>
          </p:cNvSpPr>
          <p:nvPr userDrawn="1"/>
        </p:nvSpPr>
        <p:spPr>
          <a:xfrm>
            <a:off x="1451579" y="565989"/>
            <a:ext cx="9603275" cy="716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9CAAA-E140-8843-B72B-8DC8F073D3BB}"/>
              </a:ext>
            </a:extLst>
          </p:cNvPr>
          <p:cNvSpPr txBox="1"/>
          <p:nvPr userDrawn="1"/>
        </p:nvSpPr>
        <p:spPr>
          <a:xfrm>
            <a:off x="481263" y="564596"/>
            <a:ext cx="97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200" b="1" i="0" kern="1200" cap="all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&lt;#&gt;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0604F3-0A5C-4946-8428-D17255B0F38A}"/>
              </a:ext>
            </a:extLst>
          </p:cNvPr>
          <p:cNvCxnSpPr/>
          <p:nvPr userDrawn="1"/>
        </p:nvCxnSpPr>
        <p:spPr>
          <a:xfrm>
            <a:off x="1447331" y="135463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310AB5-4C77-8245-9821-19353FCA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10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C6C5F2-6567-3C43-9299-9736B4D2405F}"/>
              </a:ext>
            </a:extLst>
          </p:cNvPr>
          <p:cNvSpPr txBox="1">
            <a:spLocks/>
          </p:cNvSpPr>
          <p:nvPr userDrawn="1"/>
        </p:nvSpPr>
        <p:spPr>
          <a:xfrm>
            <a:off x="1451579" y="565989"/>
            <a:ext cx="9603275" cy="716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C1AA5-CCAA-034E-B875-597DBBD09AF3}"/>
              </a:ext>
            </a:extLst>
          </p:cNvPr>
          <p:cNvSpPr txBox="1"/>
          <p:nvPr userDrawn="1"/>
        </p:nvSpPr>
        <p:spPr>
          <a:xfrm>
            <a:off x="481263" y="564596"/>
            <a:ext cx="97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200" b="1" i="0" kern="1200" cap="all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8E1E7-07AB-284F-89FC-C523E5C26882}"/>
              </a:ext>
            </a:extLst>
          </p:cNvPr>
          <p:cNvCxnSpPr/>
          <p:nvPr userDrawn="1"/>
        </p:nvCxnSpPr>
        <p:spPr>
          <a:xfrm>
            <a:off x="1447331" y="135463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8F0ADC-ED1E-5849-B484-7B4CB86388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51579" y="1360405"/>
            <a:ext cx="9603275" cy="500622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DD269-A78B-E24E-BE17-0DF788A2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90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39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100000">
              <a:srgbClr val="FFFFF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565989"/>
            <a:ext cx="9603275" cy="716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1360405"/>
            <a:ext cx="9603275" cy="500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216393-E0FF-E546-A2DD-1DA463EAD926}"/>
              </a:ext>
            </a:extLst>
          </p:cNvPr>
          <p:cNvSpPr/>
          <p:nvPr userDrawn="1"/>
        </p:nvSpPr>
        <p:spPr>
          <a:xfrm>
            <a:off x="0" y="6713624"/>
            <a:ext cx="12192000" cy="1443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116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31" r:id="rId7"/>
    <p:sldLayoutId id="2147483826" r:id="rId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9/library/random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list_append.htm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tutorial/datastructures.html#more-on-lists" TargetMode="External"/><Relationship Id="rId2" Type="http://schemas.openxmlformats.org/officeDocument/2006/relationships/hyperlink" Target="http://www.tutorialspoint.com/python/list_append.ht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SCII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buNone/>
            </a:pPr>
            <a:r>
              <a:rPr lang="en" dirty="0"/>
              <a:t>Intro2cs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None/>
            </a:pPr>
            <a:r>
              <a:rPr lang="en" dirty="0" err="1"/>
              <a:t>Tirgul</a:t>
            </a:r>
            <a:r>
              <a:rPr lang="en" dirty="0"/>
              <a:t>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/>
              <a:t>A </a:t>
            </a:r>
            <a:r>
              <a:rPr lang="en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" dirty="0"/>
              <a:t> is a programming structure that contains an executable block of code that can be repeated several times.</a:t>
            </a:r>
          </a:p>
          <a:p>
            <a:r>
              <a:rPr lang="en-US" dirty="0"/>
              <a:t>There are two types of loops: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a loop</a:t>
            </a:r>
            <a:r>
              <a:rPr lang="en-US" dirty="0"/>
              <a:t>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884945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5326D-6DB8-4794-87A7-C9FAC5A2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91CFD8-3346-4F82-8E9A-DB8D3E39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Basic Syntax: 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 World’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endParaRPr lang="en-US" b="1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US" sz="2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US" sz="2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9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The for loop</a:t>
            </a:r>
            <a:endParaRPr lang="he-IL" alt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Basic Syntax: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 World’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US" sz="2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US" sz="26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endParaRPr lang="en-US" sz="2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62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Short recap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Loops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Range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dirty="0"/>
              <a:t> Nested Loops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Lists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 Debugging and Testing!</a:t>
            </a:r>
          </a:p>
        </p:txBody>
      </p:sp>
      <p:pic>
        <p:nvPicPr>
          <p:cNvPr id="4" name="Picture 3" descr="Shape, arrow, circle&#10;&#10;Description automatically generated">
            <a:extLst>
              <a:ext uri="{FF2B5EF4-FFF2-40B4-BE49-F238E27FC236}">
                <a16:creationId xmlns:a16="http://schemas.microsoft.com/office/drawing/2014/main" id="{451F0F62-2A10-5A45-BE37-AD5C5330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22" y="2198642"/>
            <a:ext cx="2053749" cy="1579947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5F4731E3-7AFD-2647-B6A1-A8D3ED100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1472361"/>
            <a:ext cx="270416" cy="381419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17E6F752-6F21-3843-9B72-BFDD57C61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2108969"/>
            <a:ext cx="270416" cy="3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4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E007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6E0071"/>
                </a:solidFill>
                <a:cs typeface="Courier New"/>
              </a:rPr>
              <a:t> </a:t>
            </a:r>
            <a:r>
              <a:rPr lang="en-US" dirty="0"/>
              <a:t>is a built-in construct</a:t>
            </a:r>
          </a:p>
          <a:p>
            <a:r>
              <a:rPr lang="en-US" dirty="0"/>
              <a:t>Used to generate an ordered sequence of integers following a simple “rule’”</a:t>
            </a:r>
          </a:p>
          <a:p>
            <a:pPr marL="0" indent="0">
              <a:buNone/>
            </a:pPr>
            <a:endParaRPr lang="nn-NO" b="1" dirty="0">
              <a:solidFill>
                <a:srgbClr val="0000FF"/>
              </a:solidFill>
              <a:latin typeface="Courier New"/>
            </a:endParaRPr>
          </a:p>
          <a:p>
            <a:pPr marL="0" indent="0">
              <a:buNone/>
            </a:pP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([start], end, [</a:t>
            </a:r>
            <a:r>
              <a:rPr lang="nn-NO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1360405"/>
                <a:ext cx="9845312" cy="5006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range(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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integers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 </a:t>
                </a:r>
                <a:r>
                  <a:rPr lang="en-US" sz="22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s.t.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&lt;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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range(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0,b</a:t>
                </a: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pPr marL="0" indent="0">
                  <a:buNone/>
                </a:pPr>
                <a:endParaRPr lang="en-US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range(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a, b</a:t>
                </a: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</a:t>
                </a: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integers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 </a:t>
                </a:r>
                <a:r>
                  <a:rPr lang="en-US" sz="22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s.t.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&lt;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 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range(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a, b, 1</a:t>
                </a: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 sz="22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range(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a, b, 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d&gt;0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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 + id, </a:t>
                </a:r>
                <a:r>
                  <a:rPr lang="en-US" sz="2200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≥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0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s.t.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a + i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&lt;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</a:t>
                </a:r>
              </a:p>
              <a:p>
                <a:pPr marL="0" indent="0">
                  <a:buNone/>
                </a:pPr>
                <a:endParaRPr lang="en-US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range(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a, b, 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00FF00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2200" dirty="0">
                    <a:solidFill>
                      <a:srgbClr val="6E007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00FF00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d&lt;0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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 + id, </a:t>
                </a:r>
                <a:r>
                  <a:rPr lang="en-US" sz="2200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≥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0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s.t.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&lt;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a + i</a:t>
                </a:r>
                <a:r>
                  <a:rPr lang="en-US" sz="2200" dirty="0">
                    <a:solidFill>
                      <a:srgbClr val="0000FF"/>
                    </a:solidFill>
                    <a:highlight>
                      <a:srgbClr val="00FF00"/>
                    </a:highlight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urier New"/>
                      </a:rPr>
                      <m:t>≤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a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1360405"/>
                <a:ext cx="9845312" cy="5006227"/>
              </a:xfrm>
              <a:blipFill>
                <a:blip r:embed="rId2"/>
                <a:stretch>
                  <a:fillRect l="-773" r="-5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8935" y="190360"/>
            <a:ext cx="450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([start],end[,step])</a:t>
            </a:r>
          </a:p>
        </p:txBody>
      </p:sp>
    </p:spTree>
    <p:extLst>
      <p:ext uri="{BB962C8B-B14F-4D97-AF65-F5344CB8AC3E}">
        <p14:creationId xmlns:p14="http://schemas.microsoft.com/office/powerpoint/2010/main" val="16450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Summing a range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420" y="4992012"/>
            <a:ext cx="5362835" cy="15194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51579" y="4325700"/>
            <a:ext cx="557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will be printed?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1668008"/>
            <a:ext cx="70770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01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How many iterations?</a:t>
            </a:r>
            <a:endParaRPr lang="he-IL" alt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46038" indent="0">
              <a:buNone/>
            </a:pPr>
            <a:r>
              <a:rPr lang="en-US" dirty="0">
                <a:latin typeface="Tw Cen MT (Body)"/>
                <a:sym typeface="Arial"/>
              </a:rPr>
              <a:t>How many iterations the following loops will run?</a:t>
            </a:r>
          </a:p>
          <a:p>
            <a:pPr marL="503238" indent="-4572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for </a:t>
            </a:r>
            <a:r>
              <a:rPr lang="en-US" sz="2400" b="1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in range (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5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</a:t>
            </a:r>
          </a:p>
          <a:p>
            <a:pPr marL="503238" indent="-4572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b="1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 range (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0, 5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03238" indent="-4572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b="1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 range (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0, 5, 2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03238" indent="-4572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b="1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 range (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0, 50, 20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03238" indent="-4572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b="1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 range (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0, 5, 8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03238" indent="-4572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b="1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 range (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15, 3, -4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03238" indent="-457200"/>
            <a:endParaRPr lang="en-US" dirty="0">
              <a:latin typeface="Tw Cen MT (Body)"/>
              <a:sym typeface="Arial"/>
            </a:endParaRPr>
          </a:p>
          <a:p>
            <a:pPr marL="503238" indent="-457200"/>
            <a:endParaRPr lang="en-US" dirty="0">
              <a:latin typeface="Tw Cen MT (Body)"/>
              <a:sym typeface="Arial"/>
            </a:endParaRPr>
          </a:p>
          <a:p>
            <a:pPr marL="503238" indent="-457200"/>
            <a:endParaRPr lang="en-US" dirty="0">
              <a:latin typeface="Tw Cen MT (Body)"/>
              <a:sym typeface="Arial"/>
            </a:endParaRPr>
          </a:p>
          <a:p>
            <a:pPr marL="503238" indent="-457200"/>
            <a:endParaRPr lang="en-US" dirty="0">
              <a:latin typeface="Tw Cen MT (Body)"/>
              <a:sym typeface="Arial"/>
            </a:endParaRPr>
          </a:p>
          <a:p>
            <a:pPr marL="503238" indent="-457200"/>
            <a:endParaRPr lang="en-US" dirty="0">
              <a:latin typeface="Tw Cen MT (Body)"/>
              <a:sym typeface="Arial"/>
            </a:endParaRPr>
          </a:p>
          <a:p>
            <a:pPr marL="503238" indent="-457200"/>
            <a:endParaRPr lang="en-US" dirty="0">
              <a:latin typeface="Tw Cen MT (Body)"/>
              <a:sym typeface="Arial"/>
            </a:endParaRPr>
          </a:p>
          <a:p>
            <a:pPr marL="366713" lvl="1" indent="0">
              <a:buNone/>
            </a:pPr>
            <a:endParaRPr lang="he-IL" dirty="0">
              <a:latin typeface="Tw Cen MT (Body)"/>
              <a:sym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0B8856-97F1-4FF8-9952-20415E341D0A}"/>
              </a:ext>
            </a:extLst>
          </p:cNvPr>
          <p:cNvSpPr txBox="1">
            <a:spLocks/>
          </p:cNvSpPr>
          <p:nvPr/>
        </p:nvSpPr>
        <p:spPr>
          <a:xfrm>
            <a:off x="2136776" y="3584726"/>
            <a:ext cx="3959225" cy="876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buNone/>
              <a:defRPr/>
            </a:pPr>
            <a:endParaRPr lang="en-US" dirty="0">
              <a:latin typeface="Tw Cen MT (Body)"/>
            </a:endParaRPr>
          </a:p>
          <a:p>
            <a:pPr marL="560388" indent="-514350">
              <a:buFont typeface="Wingdings" pitchFamily="2" charset="2"/>
              <a:buAutoNum type="alphaLcPeriod"/>
              <a:defRPr/>
            </a:pPr>
            <a:endParaRPr lang="en-US" dirty="0">
              <a:latin typeface="Tw Cen MT (Body)"/>
            </a:endParaRPr>
          </a:p>
          <a:p>
            <a:pPr marL="560388" indent="-514350">
              <a:buFont typeface="Wingdings" pitchFamily="2" charset="2"/>
              <a:buAutoNum type="alphaLcPeriod"/>
              <a:defRPr/>
            </a:pPr>
            <a:endParaRPr lang="en-US" dirty="0">
              <a:latin typeface="Tw Cen MT (Body)"/>
            </a:endParaRPr>
          </a:p>
          <a:p>
            <a:pPr marL="560388" indent="-514350">
              <a:buFont typeface="Wingdings" pitchFamily="2" charset="2"/>
              <a:buAutoNum type="alphaLcPeriod"/>
              <a:defRPr/>
            </a:pPr>
            <a:endParaRPr lang="en-US" dirty="0">
              <a:latin typeface="Tw Cen MT (Body)"/>
            </a:endParaRPr>
          </a:p>
          <a:p>
            <a:pPr marL="366713" lvl="1" indent="0">
              <a:buNone/>
              <a:defRPr/>
            </a:pPr>
            <a:endParaRPr lang="he-IL" dirty="0">
              <a:latin typeface="Tw Cen MT (Body)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8E5673-7D84-4AFB-9182-17505B0F4A10}"/>
              </a:ext>
            </a:extLst>
          </p:cNvPr>
          <p:cNvSpPr txBox="1">
            <a:spLocks/>
          </p:cNvSpPr>
          <p:nvPr/>
        </p:nvSpPr>
        <p:spPr>
          <a:xfrm>
            <a:off x="2136775" y="4362399"/>
            <a:ext cx="4385110" cy="8763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buNone/>
              <a:defRPr/>
            </a:pPr>
            <a:endParaRPr lang="en-US" dirty="0">
              <a:latin typeface="Tw Cen MT (Body)"/>
            </a:endParaRPr>
          </a:p>
          <a:p>
            <a:pPr marL="560388" indent="-514350">
              <a:buFont typeface="Wingdings" pitchFamily="2" charset="2"/>
              <a:buAutoNum type="alphaLcPeriod"/>
              <a:defRPr/>
            </a:pPr>
            <a:endParaRPr lang="en-US" dirty="0">
              <a:latin typeface="Tw Cen MT (Body)"/>
            </a:endParaRPr>
          </a:p>
          <a:p>
            <a:pPr marL="560388" indent="-514350">
              <a:buFont typeface="Wingdings" pitchFamily="2" charset="2"/>
              <a:buAutoNum type="alphaLcPeriod"/>
              <a:defRPr/>
            </a:pPr>
            <a:endParaRPr lang="en-US" dirty="0">
              <a:latin typeface="Tw Cen MT (Body)"/>
            </a:endParaRPr>
          </a:p>
          <a:p>
            <a:pPr marL="560388" indent="-514350">
              <a:buFont typeface="Wingdings" pitchFamily="2" charset="2"/>
              <a:buAutoNum type="alphaLcPeriod"/>
              <a:defRPr/>
            </a:pPr>
            <a:endParaRPr lang="en-US" dirty="0">
              <a:latin typeface="Tw Cen MT (Body)"/>
            </a:endParaRPr>
          </a:p>
          <a:p>
            <a:pPr marL="366713" lvl="1" indent="0">
              <a:buNone/>
              <a:defRPr/>
            </a:pPr>
            <a:endParaRPr lang="he-IL" dirty="0">
              <a:latin typeface="Tw Cen MT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ED6BF-998A-494C-890E-B2461084309C}"/>
              </a:ext>
            </a:extLst>
          </p:cNvPr>
          <p:cNvSpPr txBox="1"/>
          <p:nvPr/>
        </p:nvSpPr>
        <p:spPr>
          <a:xfrm>
            <a:off x="6521883" y="2115118"/>
            <a:ext cx="184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5 </a:t>
            </a:r>
            <a:r>
              <a:rPr lang="en-US" sz="2400" dirty="0"/>
              <a:t>iterations</a:t>
            </a:r>
            <a:endParaRPr lang="en-IL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F8718-14D7-44E5-9815-6DED1523F333}"/>
              </a:ext>
            </a:extLst>
          </p:cNvPr>
          <p:cNvSpPr txBox="1"/>
          <p:nvPr/>
        </p:nvSpPr>
        <p:spPr>
          <a:xfrm>
            <a:off x="6521882" y="2656367"/>
            <a:ext cx="184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5 </a:t>
            </a:r>
            <a:r>
              <a:rPr lang="en-US" sz="2400" dirty="0"/>
              <a:t>iterations</a:t>
            </a:r>
            <a:endParaRPr lang="en-IL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8FB0B-9F14-45DC-BBA4-1C1C26A303CE}"/>
              </a:ext>
            </a:extLst>
          </p:cNvPr>
          <p:cNvSpPr txBox="1"/>
          <p:nvPr/>
        </p:nvSpPr>
        <p:spPr>
          <a:xfrm>
            <a:off x="6521885" y="3228013"/>
            <a:ext cx="184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3 </a:t>
            </a:r>
            <a:r>
              <a:rPr lang="en-US" sz="2400" dirty="0"/>
              <a:t>iterations</a:t>
            </a:r>
            <a:endParaRPr lang="en-IL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33276E-9172-D74E-B38C-92E58601F842}"/>
              </a:ext>
            </a:extLst>
          </p:cNvPr>
          <p:cNvSpPr txBox="1"/>
          <p:nvPr/>
        </p:nvSpPr>
        <p:spPr>
          <a:xfrm>
            <a:off x="6521884" y="3762819"/>
            <a:ext cx="184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3 </a:t>
            </a:r>
            <a:r>
              <a:rPr lang="en-US" sz="2400" dirty="0"/>
              <a:t>iterations</a:t>
            </a:r>
            <a:endParaRPr lang="en-IL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F8A39C-B5D9-A242-BFEE-BA23444019DB}"/>
              </a:ext>
            </a:extLst>
          </p:cNvPr>
          <p:cNvSpPr txBox="1"/>
          <p:nvPr/>
        </p:nvSpPr>
        <p:spPr>
          <a:xfrm>
            <a:off x="6521884" y="4293759"/>
            <a:ext cx="184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 </a:t>
            </a:r>
            <a:r>
              <a:rPr lang="en-US" sz="2400" dirty="0"/>
              <a:t>iterations</a:t>
            </a:r>
            <a:endParaRPr lang="en-IL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A3036-116E-7747-8446-F4A9E7904895}"/>
              </a:ext>
            </a:extLst>
          </p:cNvPr>
          <p:cNvSpPr txBox="1"/>
          <p:nvPr/>
        </p:nvSpPr>
        <p:spPr>
          <a:xfrm>
            <a:off x="6521881" y="4890760"/>
            <a:ext cx="184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3 </a:t>
            </a:r>
            <a:r>
              <a:rPr lang="en-US" sz="2400" dirty="0"/>
              <a:t>iterations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09056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2" grpId="0"/>
      <p:bldP spid="13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How many iterations?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these code snippets print?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he-IL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he-IL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he-IL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he-IL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he-IL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he-IL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90B5B-D20E-4A01-96E1-38CCD0AA6CFA}"/>
              </a:ext>
            </a:extLst>
          </p:cNvPr>
          <p:cNvSpPr txBox="1">
            <a:spLocks/>
          </p:cNvSpPr>
          <p:nvPr/>
        </p:nvSpPr>
        <p:spPr>
          <a:xfrm>
            <a:off x="1619720" y="2497668"/>
            <a:ext cx="8153400" cy="7913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9FF7F-CA9C-4A72-A4C0-9E26818CD912}"/>
              </a:ext>
            </a:extLst>
          </p:cNvPr>
          <p:cNvSpPr txBox="1"/>
          <p:nvPr/>
        </p:nvSpPr>
        <p:spPr>
          <a:xfrm>
            <a:off x="9065004" y="2065278"/>
            <a:ext cx="198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[5, 4, 3, 2, 1]</a:t>
            </a:r>
            <a:endParaRPr lang="en-I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CF788-F7E2-4F99-A391-EB0F80A7D016}"/>
              </a:ext>
            </a:extLst>
          </p:cNvPr>
          <p:cNvSpPr txBox="1"/>
          <p:nvPr/>
        </p:nvSpPr>
        <p:spPr>
          <a:xfrm>
            <a:off x="9065004" y="2680546"/>
            <a:ext cx="19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[5, 2]</a:t>
            </a:r>
            <a:endParaRPr lang="en-IL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FE3EDB-CFD1-4ADB-B376-52C6EAF281DB}"/>
              </a:ext>
            </a:extLst>
          </p:cNvPr>
          <p:cNvSpPr txBox="1"/>
          <p:nvPr/>
        </p:nvSpPr>
        <p:spPr>
          <a:xfrm>
            <a:off x="9065004" y="3340298"/>
            <a:ext cx="19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[ ]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79331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Iterating over a string with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491" y="1360405"/>
            <a:ext cx="10069975" cy="500622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 quick brown fox jumps over the lazy dog’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num_of_spaces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 </a:t>
            </a:r>
            <a:r>
              <a:rPr lang="en-US" sz="24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line: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char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num_of_spaces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num_of_spaces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'There are '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num_of_spaces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sz="24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spaces in the sentence'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8491" y="6061178"/>
            <a:ext cx="6609145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There are 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spaces in the sentence</a:t>
            </a:r>
          </a:p>
        </p:txBody>
      </p:sp>
    </p:spTree>
    <p:extLst>
      <p:ext uri="{BB962C8B-B14F-4D97-AF65-F5344CB8AC3E}">
        <p14:creationId xmlns:p14="http://schemas.microsoft.com/office/powerpoint/2010/main" val="18120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Short recap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Loops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Range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dirty="0"/>
              <a:t> Nested Loops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Lists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 Debugging and Testing!</a:t>
            </a:r>
          </a:p>
        </p:txBody>
      </p:sp>
    </p:spTree>
    <p:extLst>
      <p:ext uri="{BB962C8B-B14F-4D97-AF65-F5344CB8AC3E}">
        <p14:creationId xmlns:p14="http://schemas.microsoft.com/office/powerpoint/2010/main" val="3132054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Generate  a random </a:t>
            </a:r>
            <a:r>
              <a:rPr lang="en-US" dirty="0"/>
              <a:t>number</a:t>
            </a:r>
            <a:endParaRPr lang="en" dirty="0"/>
          </a:p>
        </p:txBody>
      </p:sp>
      <p:sp>
        <p:nvSpPr>
          <p:cNvPr id="53" name="Shape 5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da-DK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</a:p>
          <a:p>
            <a:pPr marL="0" indent="0">
              <a:buNone/>
            </a:pPr>
            <a:r>
              <a:rPr lang="da-DK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a-DK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da-DK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range(10):</a:t>
            </a:r>
            <a:endParaRPr lang="da-DK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da-DK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random.randint(1, 50), end=</a:t>
            </a:r>
            <a:r>
              <a:rPr lang="da-DK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’</a:t>
            </a:r>
            <a:r>
              <a:rPr lang="da-DK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a-DK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28, 19, 43, 11, 36, 32, 50, 20, 45, 22,</a:t>
            </a:r>
          </a:p>
          <a:p>
            <a:pPr marL="0" indent="0">
              <a:buNone/>
            </a:pPr>
            <a:endParaRPr lang="da-DK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u="sng" dirty="0">
                <a:solidFill>
                  <a:schemeClr val="accent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about the functions in the random module</a:t>
            </a:r>
            <a:endParaRPr lang="da-DK" dirty="0">
              <a:solidFill>
                <a:schemeClr val="accent6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2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Generate  a random </a:t>
            </a:r>
            <a:r>
              <a:rPr lang="en-US" dirty="0"/>
              <a:t>number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endParaRPr lang="da-DK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 range(10):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(1, 50) == 41:</a:t>
            </a:r>
          </a:p>
          <a:p>
            <a:pPr marL="0" indent="0">
              <a:buNone/>
            </a:pP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print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’41 </a:t>
            </a:r>
            <a:r>
              <a:rPr lang="da-DK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</a:t>
            </a:r>
            <a:r>
              <a:rPr lang="da-DK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randomized</a:t>
            </a:r>
            <a:r>
              <a:rPr lang="da-DK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How many times will it be printed?</a:t>
            </a:r>
          </a:p>
          <a:p>
            <a:pPr marL="0" indent="0">
              <a:buNone/>
            </a:pPr>
            <a:r>
              <a:rPr lang="en-US" dirty="0"/>
              <a:t>What should we do if we want it to be printed </a:t>
            </a:r>
            <a:r>
              <a:rPr lang="en-US" b="1" dirty="0">
                <a:solidFill>
                  <a:srgbClr val="C00000"/>
                </a:solidFill>
              </a:rPr>
              <a:t>at most one time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612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might want to dynamically </a:t>
            </a:r>
            <a:r>
              <a:rPr lang="en-US" b="1" dirty="0">
                <a:solidFill>
                  <a:srgbClr val="C00000"/>
                </a:solidFill>
              </a:rPr>
              <a:t>stop</a:t>
            </a:r>
            <a:r>
              <a:rPr lang="en-US" dirty="0"/>
              <a:t> a loop:</a:t>
            </a:r>
          </a:p>
          <a:p>
            <a:pPr lvl="1"/>
            <a:r>
              <a:rPr lang="en-US" dirty="0"/>
              <a:t>On user input</a:t>
            </a:r>
          </a:p>
          <a:p>
            <a:pPr lvl="1"/>
            <a:r>
              <a:rPr lang="en-US" dirty="0"/>
              <a:t>When finding an error</a:t>
            </a:r>
          </a:p>
          <a:p>
            <a:pPr lvl="1"/>
            <a:r>
              <a:rPr lang="en-US" dirty="0"/>
              <a:t>On specific event we were looking for</a:t>
            </a:r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statement, which tells the program:</a:t>
            </a:r>
          </a:p>
          <a:p>
            <a:pPr lvl="1"/>
            <a:r>
              <a:rPr lang="en-US" dirty="0"/>
              <a:t>terminates the </a:t>
            </a:r>
            <a:r>
              <a:rPr lang="en-US" b="1" dirty="0"/>
              <a:t>current</a:t>
            </a:r>
            <a:r>
              <a:rPr lang="en-US" dirty="0"/>
              <a:t> loop </a:t>
            </a:r>
          </a:p>
          <a:p>
            <a:pPr lvl="1"/>
            <a:r>
              <a:rPr lang="en-US" dirty="0"/>
              <a:t>continue the regular flow of the program.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break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da-DK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</a:p>
          <a:p>
            <a:pPr marL="0" indent="0">
              <a:buNone/>
            </a:pPr>
            <a:r>
              <a:rPr lang="da-DK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a-DK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da-DK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range(10):</a:t>
            </a:r>
          </a:p>
          <a:p>
            <a:pPr marL="0" indent="0">
              <a:buNone/>
            </a:pPr>
            <a:r>
              <a:rPr lang="da-DK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a-DK" sz="2800" dirty="0">
                <a:latin typeface="Consolas" panose="020B0609020204030204" pitchFamily="49" charset="0"/>
                <a:cs typeface="Consolas" panose="020B0609020204030204" pitchFamily="49" charset="0"/>
              </a:rPr>
              <a:t> random.randint(1, 50) == 41:</a:t>
            </a:r>
          </a:p>
          <a:p>
            <a:pPr marL="0" indent="0">
              <a:buNone/>
            </a:pPr>
            <a:r>
              <a:rPr lang="da-DK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print</a:t>
            </a:r>
            <a:r>
              <a:rPr lang="da-DK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2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’41 was randomized’</a:t>
            </a:r>
            <a:r>
              <a:rPr lang="da-DK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</a:pPr>
            <a:r>
              <a:rPr lang="en-US" dirty="0"/>
              <a:t>Possible outputs?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41 was randomized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endParaRPr lang="en-US" sz="28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/>
              <a:t> – allows us to terminate </a:t>
            </a:r>
            <a:r>
              <a:rPr lang="en-US" b="1" dirty="0">
                <a:solidFill>
                  <a:srgbClr val="C00000"/>
                </a:solidFill>
              </a:rPr>
              <a:t>only the current iteration</a:t>
            </a:r>
            <a:endParaRPr lang="en-US" dirty="0"/>
          </a:p>
          <a:p>
            <a:r>
              <a:rPr lang="en-US" dirty="0"/>
              <a:t>syntax:</a:t>
            </a:r>
          </a:p>
          <a:p>
            <a:pPr marL="914400" lvl="2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condition1</a:t>
            </a:r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condition2</a:t>
            </a:r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continue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" dirty="0"/>
              <a:t>With </a:t>
            </a:r>
            <a:r>
              <a:rPr lang="en" b="1" dirty="0">
                <a:solidFill>
                  <a:srgbClr val="0000FF"/>
                </a:solidFill>
                <a:latin typeface="Courier New"/>
                <a:sym typeface="Arial"/>
              </a:rPr>
              <a:t>continue</a:t>
            </a:r>
            <a:r>
              <a:rPr lang="en" dirty="0"/>
              <a:t> it is possible to: </a:t>
            </a:r>
          </a:p>
          <a:p>
            <a:pPr lvl="1"/>
            <a:r>
              <a:rPr lang="en" dirty="0"/>
              <a:t>skip the rest of the commands in the current iteration</a:t>
            </a:r>
          </a:p>
          <a:p>
            <a:pPr lvl="1"/>
            <a:r>
              <a:rPr lang="en" dirty="0"/>
              <a:t>start from the begining of the loop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72789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continue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range(5):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o-R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ro-RO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ro-R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(-5, 5)</a:t>
            </a:r>
          </a:p>
          <a:p>
            <a:pPr marL="0" indent="0">
              <a:buNone/>
            </a:pPr>
            <a:r>
              <a:rPr lang="ro-RO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== 0:</a:t>
            </a:r>
          </a:p>
          <a:p>
            <a:pPr marL="0" indent="0">
              <a:buNone/>
            </a:pP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'The inverse of'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'is:'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1/x)</a:t>
            </a:r>
            <a:endParaRPr lang="en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inverse of 5 is: 0.2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inverse of -4 is: -0.25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inverse of 1 is: 1.0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else clause (of ‘for’ statement)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/>
              <a:t>Loop statements may have an </a:t>
            </a:r>
            <a:r>
              <a:rPr lang="e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" dirty="0"/>
              <a:t>clause</a:t>
            </a:r>
          </a:p>
          <a:p>
            <a:endParaRPr lang="en" dirty="0"/>
          </a:p>
          <a:p>
            <a:r>
              <a:rPr lang="en" dirty="0"/>
              <a:t>It is executed when the for loop is</a:t>
            </a:r>
            <a:r>
              <a:rPr lang="en-US" dirty="0"/>
              <a:t> completed and </a:t>
            </a:r>
            <a:r>
              <a:rPr lang="en" b="1" dirty="0">
                <a:solidFill>
                  <a:srgbClr val="C00000"/>
                </a:solidFill>
              </a:rPr>
              <a:t>not</a:t>
            </a:r>
            <a:r>
              <a:rPr lang="en" dirty="0"/>
              <a:t> </a:t>
            </a:r>
            <a:r>
              <a:rPr lang="en-US" dirty="0"/>
              <a:t>terminated </a:t>
            </a:r>
            <a:r>
              <a:rPr lang="en" dirty="0"/>
              <a:t>by a </a:t>
            </a:r>
            <a:r>
              <a:rPr lang="en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dirty="0"/>
              <a:t> statement</a:t>
            </a:r>
          </a:p>
          <a:p>
            <a:endParaRPr lang="en" dirty="0"/>
          </a:p>
          <a:p>
            <a:r>
              <a:rPr lang="en" dirty="0"/>
              <a:t>Allows us to now how the loop was completed</a:t>
            </a:r>
          </a:p>
          <a:p>
            <a:pPr lvl="0"/>
            <a:endParaRPr lang="en" dirty="0"/>
          </a:p>
          <a:p>
            <a:pPr lvl="0"/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Example of ‘else’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26814-D0F4-5346-833D-7E88661F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7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has_even_number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3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has_even_number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sz="3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has_even_number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’An even number was found’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’No even number found'</a:t>
            </a:r>
            <a:r>
              <a:rPr lang="en-US" sz="3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I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E914B-4CBE-5044-BF66-CB01575D8514}"/>
              </a:ext>
            </a:extLst>
          </p:cNvPr>
          <p:cNvSpPr txBox="1"/>
          <p:nvPr/>
        </p:nvSpPr>
        <p:spPr>
          <a:xfrm>
            <a:off x="9157855" y="1360405"/>
            <a:ext cx="189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800" dirty="0"/>
              <a:t>Using a flag: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Example of ‘else’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4C9E-09FD-814F-884A-74F777F7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'An even number was found’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’No even number found'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75A56-B046-D44D-B7A6-7A7A3F80FBF0}"/>
              </a:ext>
            </a:extLst>
          </p:cNvPr>
          <p:cNvSpPr txBox="1"/>
          <p:nvPr/>
        </p:nvSpPr>
        <p:spPr>
          <a:xfrm>
            <a:off x="9336891" y="1360405"/>
            <a:ext cx="171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800" dirty="0"/>
              <a:t>Using else:</a:t>
            </a:r>
          </a:p>
        </p:txBody>
      </p:sp>
    </p:spTree>
    <p:extLst>
      <p:ext uri="{BB962C8B-B14F-4D97-AF65-F5344CB8AC3E}">
        <p14:creationId xmlns:p14="http://schemas.microsoft.com/office/powerpoint/2010/main" val="1201466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3479-D130-4AFB-9C53-828761A6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EX3,  and general Submissions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DC52-99C9-4276-9B20-E3A2BA1C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only the files specified in the exercise description</a:t>
            </a:r>
          </a:p>
          <a:p>
            <a:pPr lvl="1"/>
            <a:r>
              <a:rPr lang="en-US" dirty="0"/>
              <a:t>Not the entire project directory, not the virtual environment</a:t>
            </a:r>
          </a:p>
          <a:p>
            <a:r>
              <a:rPr lang="en-US" dirty="0"/>
              <a:t>Why didn’t I get the </a:t>
            </a:r>
            <a:r>
              <a:rPr lang="en-US" dirty="0" err="1"/>
              <a:t>presubmission</a:t>
            </a:r>
            <a:r>
              <a:rPr lang="en-US" dirty="0"/>
              <a:t> feedback?</a:t>
            </a:r>
          </a:p>
          <a:p>
            <a:r>
              <a:rPr lang="en-US" dirty="0"/>
              <a:t>Ex3 – loops</a:t>
            </a:r>
          </a:p>
          <a:p>
            <a:pPr lvl="1"/>
            <a:r>
              <a:rPr lang="en-US" dirty="0"/>
              <a:t>You will practice today’s materiel</a:t>
            </a:r>
          </a:p>
          <a:p>
            <a:r>
              <a:rPr lang="en-US" dirty="0"/>
              <a:t>Ex3 quiz </a:t>
            </a:r>
          </a:p>
          <a:p>
            <a:pPr lvl="1"/>
            <a:r>
              <a:rPr lang="en-US" dirty="0"/>
              <a:t>Part of the exercise, </a:t>
            </a:r>
            <a:r>
              <a:rPr lang="en-US" b="1" dirty="0"/>
              <a:t>not</a:t>
            </a:r>
            <a:r>
              <a:rPr lang="en-US" dirty="0"/>
              <a:t> of the MAGEN quizzes</a:t>
            </a:r>
          </a:p>
          <a:p>
            <a:pPr lvl="1"/>
            <a:r>
              <a:rPr lang="en-US" dirty="0"/>
              <a:t>Make sure you submit it 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Short recap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Loops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Range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dirty="0"/>
              <a:t> Nested Loops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Lists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 Debugging and Testing!</a:t>
            </a:r>
          </a:p>
        </p:txBody>
      </p:sp>
      <p:pic>
        <p:nvPicPr>
          <p:cNvPr id="4" name="Picture 3" descr="Shape, arrow, circle&#10;&#10;Description automatically generated">
            <a:extLst>
              <a:ext uri="{FF2B5EF4-FFF2-40B4-BE49-F238E27FC236}">
                <a16:creationId xmlns:a16="http://schemas.microsoft.com/office/drawing/2014/main" id="{451F0F62-2A10-5A45-BE37-AD5C5330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2787666"/>
            <a:ext cx="3365581" cy="1579947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5F4731E3-7AFD-2647-B6A1-A8D3ED100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1472361"/>
            <a:ext cx="270416" cy="381419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17E6F752-6F21-3843-9B72-BFDD57C61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2108969"/>
            <a:ext cx="270416" cy="381419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36DBD4E-B786-8C42-BE12-CBEF1880D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2719486"/>
            <a:ext cx="270416" cy="3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69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Nested for 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Shape 83"/>
              <p:cNvSpPr txBox="1"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" dirty="0"/>
                  <a:t>We can put a for loop inside another for loop</a:t>
                </a:r>
              </a:p>
              <a:p>
                <a:pPr lvl="0"/>
                <a:r>
                  <a:rPr lang="en" dirty="0"/>
                  <a:t>This is called a </a:t>
                </a:r>
                <a:r>
                  <a:rPr lang="en" b="1" dirty="0">
                    <a:solidFill>
                      <a:srgbClr val="002060"/>
                    </a:solidFill>
                  </a:rPr>
                  <a:t>nested loop</a:t>
                </a:r>
              </a:p>
              <a:p>
                <a:r>
                  <a:rPr lang="en-US" dirty="0"/>
                  <a:t>How does it work?</a:t>
                </a:r>
              </a:p>
              <a:p>
                <a:pPr lvl="1"/>
                <a:r>
                  <a:rPr lang="en-US" sz="2500" dirty="0"/>
                  <a:t>the </a:t>
                </a:r>
                <a:r>
                  <a:rPr lang="en-US" sz="2500" b="1" dirty="0">
                    <a:solidFill>
                      <a:srgbClr val="00B050"/>
                    </a:solidFill>
                  </a:rPr>
                  <a:t>1</a:t>
                </a:r>
                <a:r>
                  <a:rPr lang="en-US" sz="2500" b="1" baseline="30000" dirty="0">
                    <a:solidFill>
                      <a:srgbClr val="00B050"/>
                    </a:solidFill>
                  </a:rPr>
                  <a:t>st</a:t>
                </a:r>
                <a:r>
                  <a:rPr lang="en-US" sz="2500" b="1" dirty="0">
                    <a:solidFill>
                      <a:srgbClr val="00B050"/>
                    </a:solidFill>
                  </a:rPr>
                  <a:t> pass </a:t>
                </a:r>
                <a:r>
                  <a:rPr lang="en-US" sz="2500" dirty="0"/>
                  <a:t>of the outer loop triggers the inner loop (which executes to completion)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B050"/>
                    </a:solidFill>
                  </a:rPr>
                  <a:t>2</a:t>
                </a:r>
                <a:r>
                  <a:rPr lang="en-US" b="1" baseline="30000" dirty="0">
                    <a:solidFill>
                      <a:srgbClr val="00B050"/>
                    </a:solidFill>
                  </a:rPr>
                  <a:t>nd</a:t>
                </a:r>
                <a:r>
                  <a:rPr lang="en-US" b="1" dirty="0">
                    <a:solidFill>
                      <a:srgbClr val="00B050"/>
                    </a:solidFill>
                  </a:rPr>
                  <a:t> pass </a:t>
                </a:r>
                <a:r>
                  <a:rPr lang="en-US" dirty="0"/>
                  <a:t>of the outer loop triggers the inner loop (which executes to completion)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B050"/>
                    </a:solidFill>
                  </a:rPr>
                  <a:t>last pass </a:t>
                </a:r>
                <a:r>
                  <a:rPr lang="en-US" dirty="0"/>
                  <a:t>of the outer loop triggers the inner loop (which executes to completion)</a:t>
                </a:r>
              </a:p>
              <a:p>
                <a:pPr marL="457200" lvl="1" indent="0">
                  <a:buNone/>
                </a:pPr>
                <a:endParaRPr lang="en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Shape 8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9" t="-10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822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loops, why is it useful?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How to print </a:t>
            </a:r>
            <a:r>
              <a:rPr lang="en" b="1" dirty="0">
                <a:solidFill>
                  <a:srgbClr val="C00000"/>
                </a:solidFill>
              </a:rPr>
              <a:t>8 rows </a:t>
            </a:r>
            <a:r>
              <a:rPr lang="en" dirty="0"/>
              <a:t>of </a:t>
            </a:r>
            <a:r>
              <a:rPr lang="en" b="1" dirty="0">
                <a:solidFill>
                  <a:srgbClr val="00B050"/>
                </a:solidFill>
              </a:rPr>
              <a:t>5 ‘*’ </a:t>
            </a:r>
            <a:r>
              <a:rPr lang="en" dirty="0"/>
              <a:t>each?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range(</a:t>
            </a:r>
            <a:r>
              <a:rPr lang="he-IL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he-IL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lang="he-IL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he-IL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FR"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e-IL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'*'</a:t>
            </a: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end=</a:t>
            </a:r>
            <a:r>
              <a:rPr lang="fr-FR" sz="2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he-IL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Even simpler!</a:t>
            </a:r>
            <a:endParaRPr lang="en-US" b="1" dirty="0">
              <a:solidFill>
                <a:srgbClr val="7F0055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range(</a:t>
            </a:r>
            <a:r>
              <a:rPr lang="he-IL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he-IL" sz="24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400" b="1" dirty="0" err="1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24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e-IL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2A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'*’ </a:t>
            </a:r>
            <a:r>
              <a:rPr lang="he-IL" sz="2400" b="1" dirty="0">
                <a:solidFill>
                  <a:srgbClr val="2A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he-IL" sz="2400" b="1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he-IL" sz="24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6" name="Rectangle 5"/>
          <p:cNvSpPr/>
          <p:nvPr/>
        </p:nvSpPr>
        <p:spPr>
          <a:xfrm>
            <a:off x="7467600" y="1621075"/>
            <a:ext cx="1011382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ct val="91666"/>
            </a:pPr>
            <a:r>
              <a:rPr lang="en" sz="2200" b="1" dirty="0"/>
              <a:t>*****</a:t>
            </a:r>
          </a:p>
          <a:p>
            <a:pPr lvl="0" algn="ctr">
              <a:buClr>
                <a:schemeClr val="dk1"/>
              </a:buClr>
              <a:buSzPct val="91666"/>
            </a:pPr>
            <a:r>
              <a:rPr lang="en" sz="2200" b="1" dirty="0"/>
              <a:t>*****</a:t>
            </a:r>
          </a:p>
          <a:p>
            <a:pPr lvl="0" algn="ctr">
              <a:buClr>
                <a:schemeClr val="dk1"/>
              </a:buClr>
              <a:buSzPct val="91666"/>
            </a:pPr>
            <a:r>
              <a:rPr lang="en" sz="2200" b="1" dirty="0"/>
              <a:t>*****</a:t>
            </a:r>
          </a:p>
          <a:p>
            <a:pPr lvl="0" algn="ctr">
              <a:buClr>
                <a:schemeClr val="dk1"/>
              </a:buClr>
              <a:buSzPct val="91666"/>
            </a:pPr>
            <a:r>
              <a:rPr lang="en" sz="2200" b="1" dirty="0"/>
              <a:t>*****</a:t>
            </a:r>
          </a:p>
          <a:p>
            <a:pPr lvl="0" algn="ctr">
              <a:buClr>
                <a:schemeClr val="dk1"/>
              </a:buClr>
              <a:buSzPct val="91666"/>
            </a:pPr>
            <a:r>
              <a:rPr lang="en" sz="2200" b="1" dirty="0"/>
              <a:t>*****</a:t>
            </a:r>
          </a:p>
          <a:p>
            <a:pPr lvl="0" algn="ctr">
              <a:buClr>
                <a:schemeClr val="dk1"/>
              </a:buClr>
              <a:buSzPct val="91666"/>
            </a:pPr>
            <a:r>
              <a:rPr lang="en" sz="2200" b="1" dirty="0"/>
              <a:t>*****</a:t>
            </a:r>
          </a:p>
          <a:p>
            <a:pPr lvl="0" algn="ctr">
              <a:buClr>
                <a:schemeClr val="dk1"/>
              </a:buClr>
              <a:buSzPct val="91666"/>
            </a:pPr>
            <a:r>
              <a:rPr lang="en" sz="2200" b="1" dirty="0"/>
              <a:t>*****</a:t>
            </a:r>
          </a:p>
          <a:p>
            <a:pPr lvl="0" algn="ctr">
              <a:buClr>
                <a:schemeClr val="dk1"/>
              </a:buClr>
              <a:buSzPct val="91666"/>
            </a:pPr>
            <a:r>
              <a:rPr lang="en" sz="2200" b="1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4011063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Multiplication table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ct val="61111"/>
              <a:buNone/>
            </a:pPr>
            <a:r>
              <a:rPr lang="en-US" dirty="0"/>
              <a:t>How do you print the multiplication table? (Up to 100)</a:t>
            </a:r>
          </a:p>
          <a:p>
            <a:pPr marL="0" indent="0">
              <a:buClr>
                <a:schemeClr val="dk1"/>
              </a:buClr>
              <a:buSzPct val="61111"/>
              <a:buNone/>
            </a:pPr>
            <a:endParaRPr lang="en" sz="1800" b="1" dirty="0"/>
          </a:p>
          <a:p>
            <a:pPr marL="0" indent="0">
              <a:buClr>
                <a:schemeClr val="dk1"/>
              </a:buClr>
              <a:buSzPct val="61111"/>
              <a:buNone/>
            </a:pPr>
            <a:r>
              <a:rPr lang="en" sz="1800" b="1" dirty="0"/>
              <a:t>1	2	3	4	5	6	7	8	9	10</a:t>
            </a:r>
            <a:br>
              <a:rPr lang="en-US" sz="1800" b="1" dirty="0"/>
            </a:br>
            <a:r>
              <a:rPr lang="en" sz="1800" b="1" dirty="0"/>
              <a:t>2	4	6	8	10	12	14	16	18	20</a:t>
            </a:r>
            <a:br>
              <a:rPr lang="en-US" sz="1800" b="1" dirty="0"/>
            </a:br>
            <a:r>
              <a:rPr lang="en" sz="1800" b="1" dirty="0"/>
              <a:t>3	6	9	12	15	18	21	24	27	30</a:t>
            </a:r>
            <a:br>
              <a:rPr lang="en-US" sz="1800" b="1" dirty="0"/>
            </a:br>
            <a:r>
              <a:rPr lang="en" sz="1800" b="1" dirty="0"/>
              <a:t>4	8	12	16	20	24	28	32	36	40</a:t>
            </a:r>
            <a:br>
              <a:rPr lang="en-US" sz="1800" b="1" dirty="0"/>
            </a:br>
            <a:r>
              <a:rPr lang="en" sz="1800" b="1" dirty="0"/>
              <a:t>5	10	15	20	25	30	35	40	45	50</a:t>
            </a:r>
            <a:br>
              <a:rPr lang="en-US" sz="1800" b="1" dirty="0"/>
            </a:br>
            <a:r>
              <a:rPr lang="en" sz="1800" b="1" dirty="0"/>
              <a:t>6	12	18	24	30	36	42	48	54	60</a:t>
            </a:r>
            <a:br>
              <a:rPr lang="en-US" sz="1800" b="1" dirty="0"/>
            </a:br>
            <a:r>
              <a:rPr lang="en" sz="1800" b="1" dirty="0"/>
              <a:t>7	14	21	28	35	42	49	56	63	70</a:t>
            </a:r>
            <a:br>
              <a:rPr lang="en-US" sz="1800" b="1" dirty="0"/>
            </a:br>
            <a:r>
              <a:rPr lang="en" sz="1800" b="1" dirty="0"/>
              <a:t>8	16	24	32	40	48	56	64	72	80</a:t>
            </a:r>
            <a:br>
              <a:rPr lang="en-US" sz="1800" b="1" dirty="0"/>
            </a:br>
            <a:r>
              <a:rPr lang="en" sz="1800" b="1" dirty="0"/>
              <a:t>9	18	27	36	45	54	63	72	81	90</a:t>
            </a:r>
            <a:br>
              <a:rPr lang="en-US" sz="1800" b="1" dirty="0"/>
            </a:br>
            <a:r>
              <a:rPr lang="en" sz="1800" b="1" dirty="0"/>
              <a:t>10	20	30	40	50	60	70	80	90	100</a:t>
            </a:r>
          </a:p>
        </p:txBody>
      </p:sp>
    </p:spTree>
    <p:extLst>
      <p:ext uri="{BB962C8B-B14F-4D97-AF65-F5344CB8AC3E}">
        <p14:creationId xmlns:p14="http://schemas.microsoft.com/office/powerpoint/2010/main" val="3446860352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Multiplication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nl-NL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lang="nl-NL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nl-NL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nl-NL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lang="nl-NL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nl-NL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it-IT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it-IT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it-IT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end=</a:t>
            </a:r>
            <a:r>
              <a:rPr lang="it-IT" b="1" dirty="0">
                <a:solidFill>
                  <a:srgbClr val="2A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'\t'</a:t>
            </a:r>
            <a:r>
              <a:rPr lang="it-IT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print()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2" y="3805849"/>
            <a:ext cx="5884304" cy="27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9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How </a:t>
            </a:r>
            <a:r>
              <a:rPr lang="en-US" dirty="0"/>
              <a:t>can we </a:t>
            </a:r>
            <a:r>
              <a:rPr lang="en" dirty="0"/>
              <a:t>print the following series</a:t>
            </a:r>
            <a:r>
              <a:rPr lang="en-US" dirty="0"/>
              <a:t> using nested loops?</a:t>
            </a:r>
            <a:endParaRPr lang="en" dirty="0"/>
          </a:p>
          <a:p>
            <a:pPr lvl="0" rtl="0">
              <a:buNone/>
            </a:pPr>
            <a:r>
              <a:rPr lang="en" dirty="0">
                <a:latin typeface="Courier New"/>
                <a:cs typeface="Courier New"/>
              </a:rPr>
              <a:t>1</a:t>
            </a:r>
          </a:p>
          <a:p>
            <a:pPr lvl="0" rtl="0">
              <a:buNone/>
            </a:pPr>
            <a:r>
              <a:rPr lang="en" dirty="0">
                <a:latin typeface="Courier New"/>
                <a:cs typeface="Courier New"/>
              </a:rPr>
              <a:t>1 2</a:t>
            </a:r>
          </a:p>
          <a:p>
            <a:pPr lvl="0" rtl="0">
              <a:buNone/>
            </a:pPr>
            <a:r>
              <a:rPr lang="en" dirty="0">
                <a:latin typeface="Courier New"/>
                <a:cs typeface="Courier New"/>
              </a:rPr>
              <a:t>1 2 3</a:t>
            </a:r>
          </a:p>
          <a:p>
            <a:pPr lvl="0" rtl="0">
              <a:buNone/>
            </a:pPr>
            <a:r>
              <a:rPr lang="en" dirty="0">
                <a:latin typeface="Courier New"/>
                <a:cs typeface="Courier New"/>
              </a:rPr>
              <a:t>1 2 3 4</a:t>
            </a:r>
          </a:p>
          <a:p>
            <a:pPr>
              <a:buNone/>
            </a:pPr>
            <a:r>
              <a:rPr lang="en" dirty="0">
                <a:latin typeface="Courier New"/>
                <a:cs typeface="Courier New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2811812538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range of ranges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nl-NL" sz="2800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range(</a:t>
            </a:r>
            <a:r>
              <a:rPr lang="nl-NL" sz="28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28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nl-NL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2800" b="1" dirty="0">
              <a:highlight>
                <a:srgbClr val="E8F2F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range(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nl-NL" sz="28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nl-NL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nl-NL" sz="2800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8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end=</a:t>
            </a:r>
            <a:r>
              <a:rPr lang="en-US" sz="2800" b="1" dirty="0">
                <a:solidFill>
                  <a:srgbClr val="2A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478" y="4414988"/>
            <a:ext cx="2270304" cy="18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16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Short recap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Loops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Range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dirty="0"/>
              <a:t> Nested Loops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Lists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 Debugging and Testing!</a:t>
            </a:r>
          </a:p>
        </p:txBody>
      </p:sp>
      <p:pic>
        <p:nvPicPr>
          <p:cNvPr id="4" name="Picture 3" descr="Shape, arrow, circle&#10;&#10;Description automatically generated">
            <a:extLst>
              <a:ext uri="{FF2B5EF4-FFF2-40B4-BE49-F238E27FC236}">
                <a16:creationId xmlns:a16="http://schemas.microsoft.com/office/drawing/2014/main" id="{451F0F62-2A10-5A45-BE37-AD5C5330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4" y="3581819"/>
            <a:ext cx="1691859" cy="1281126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5F4731E3-7AFD-2647-B6A1-A8D3ED100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1472361"/>
            <a:ext cx="270416" cy="381419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17E6F752-6F21-3843-9B72-BFDD57C61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2108969"/>
            <a:ext cx="270416" cy="381419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36DBD4E-B786-8C42-BE12-CBEF1880D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2719486"/>
            <a:ext cx="270416" cy="381419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A351E46-6468-104F-8E3E-11401909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3364025"/>
            <a:ext cx="270416" cy="3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27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list</a:t>
            </a:r>
            <a:r>
              <a:rPr lang="en-US" sz="3200" dirty="0"/>
              <a:t> is the most versatile data structure in Python</a:t>
            </a:r>
          </a:p>
          <a:p>
            <a:r>
              <a:rPr lang="en-US" sz="3200" dirty="0"/>
              <a:t>Can be written as a list of comma-separated values (items) between square brackets: </a:t>
            </a:r>
            <a:r>
              <a:rPr lang="en-US" sz="3200" b="1" dirty="0">
                <a:solidFill>
                  <a:srgbClr val="0000FF"/>
                </a:solidFill>
                <a:latin typeface="Courier New"/>
              </a:rPr>
              <a:t>[]</a:t>
            </a:r>
          </a:p>
          <a:p>
            <a:r>
              <a:rPr lang="en-US" sz="3200" dirty="0"/>
              <a:t>Python’s list can include elements of </a:t>
            </a:r>
            <a:r>
              <a:rPr lang="en-US" sz="3200" b="1" dirty="0">
                <a:solidFill>
                  <a:srgbClr val="0000FF"/>
                </a:solidFill>
              </a:rPr>
              <a:t>different types</a:t>
            </a:r>
            <a:r>
              <a:rPr lang="en-US" sz="3200" dirty="0"/>
              <a:t>.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Be careful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5307A7-D0A5-4476-A25E-396B2DBB82E4}"/>
              </a:ext>
            </a:extLst>
          </p:cNvPr>
          <p:cNvSpPr txBox="1">
            <a:spLocks/>
          </p:cNvSpPr>
          <p:nvPr/>
        </p:nvSpPr>
        <p:spPr>
          <a:xfrm>
            <a:off x="3264408" y="5501640"/>
            <a:ext cx="2496312" cy="6886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35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can hold different types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D3BA-DE83-4145-B2CD-84AE242A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b="1" dirty="0">
                <a:latin typeface="+mj-lt"/>
                <a:cs typeface="Consolas" panose="020B0609020204030204" pitchFamily="49" charset="0"/>
              </a:rPr>
              <a:t>’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hi’, ‘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 range(len(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[i] </a:t>
            </a:r>
            <a:r>
              <a:rPr lang="da-DK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[i] + </a:t>
            </a:r>
            <a:r>
              <a:rPr lang="da-DK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en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1579" y="3863518"/>
            <a:ext cx="8452053" cy="9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7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1CCE-7B2E-0545-85CA-C46AB372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reminder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3D4A-E67F-6944-BF88-75DF8F94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indentation is considered a new “group” (scope)</a:t>
            </a:r>
          </a:p>
          <a:p>
            <a:r>
              <a:rPr lang="en-US" dirty="0"/>
              <a:t>A new scope is defined by every function/class declaration and are not visible on the global scope (we’ll talk about classes in the coming weeks).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2591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list is as simple as putting different comma-separated values between square brackets. 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Like string indices, list indices start at 0</a:t>
            </a:r>
          </a:p>
          <a:p>
            <a:r>
              <a:rPr lang="en-US" dirty="0"/>
              <a:t>Lists can be sliced, concatenated and so 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91" y="3261874"/>
            <a:ext cx="7002914" cy="12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0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Another way to create a list is by using the </a:t>
            </a:r>
            <a:r>
              <a:rPr lang="en-US" b="1" dirty="0">
                <a:solidFill>
                  <a:srgbClr val="00B050"/>
                </a:solidFill>
              </a:rPr>
              <a:t>list(seq)</a:t>
            </a:r>
            <a:r>
              <a:rPr lang="en-US" b="1" dirty="0"/>
              <a:t> </a:t>
            </a:r>
            <a:r>
              <a:rPr lang="en-US" dirty="0"/>
              <a:t>function which converts a sequence into a list.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48" y="2844723"/>
            <a:ext cx="3738899" cy="745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48" y="3668234"/>
            <a:ext cx="4646818" cy="504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448" y="4618229"/>
            <a:ext cx="7771202" cy="801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448" y="5497595"/>
            <a:ext cx="8908300" cy="7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as Sequences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Lists are a specific kind of </a:t>
            </a:r>
            <a:r>
              <a:rPr lang="en-US" sz="2600" b="1" i="1" dirty="0">
                <a:solidFill>
                  <a:srgbClr val="C00000"/>
                </a:solidFill>
              </a:rPr>
              <a:t>sequence</a:t>
            </a:r>
            <a:endParaRPr lang="en-US" sz="2600" b="1" i="1" dirty="0"/>
          </a:p>
          <a:p>
            <a:r>
              <a:rPr lang="en-US" sz="2600" dirty="0"/>
              <a:t>A </a:t>
            </a:r>
            <a:r>
              <a:rPr lang="en-US" sz="2600" b="1" i="1" dirty="0">
                <a:solidFill>
                  <a:srgbClr val="C00000"/>
                </a:solidFill>
              </a:rPr>
              <a:t>sequence</a:t>
            </a:r>
            <a:r>
              <a:rPr lang="en-US" sz="2600" b="1" i="1" dirty="0"/>
              <a:t> </a:t>
            </a:r>
            <a:r>
              <a:rPr lang="en-US" sz="2600" dirty="0"/>
              <a:t>consists of finite number of elements</a:t>
            </a:r>
          </a:p>
          <a:p>
            <a:r>
              <a:rPr lang="x-none" sz="2600" dirty="0">
                <a:solidFill>
                  <a:srgbClr val="000000"/>
                </a:solidFill>
              </a:rPr>
              <a:t>The elements are arranged in some </a:t>
            </a:r>
            <a:r>
              <a:rPr lang="x-none" sz="2600" b="1" dirty="0">
                <a:solidFill>
                  <a:srgbClr val="C00000"/>
                </a:solidFill>
              </a:rPr>
              <a:t>order</a:t>
            </a:r>
            <a:r>
              <a:rPr lang="en-US" sz="2600" dirty="0">
                <a:solidFill>
                  <a:srgbClr val="000000"/>
                </a:solidFill>
              </a:rPr>
              <a:t>, and have an </a:t>
            </a:r>
            <a:r>
              <a:rPr lang="en-US" sz="2600" b="1" dirty="0">
                <a:solidFill>
                  <a:srgbClr val="00B050"/>
                </a:solidFill>
              </a:rPr>
              <a:t>index</a:t>
            </a:r>
            <a:r>
              <a:rPr lang="en-US" sz="2600" b="1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</a:rPr>
              <a:t>accordingly</a:t>
            </a:r>
          </a:p>
          <a:p>
            <a:r>
              <a:rPr lang="x-none" sz="2600" dirty="0">
                <a:solidFill>
                  <a:srgbClr val="000000"/>
                </a:solidFill>
              </a:rPr>
              <a:t>The first </a:t>
            </a:r>
            <a:r>
              <a:rPr lang="x-none" sz="2600" b="1" dirty="0">
                <a:solidFill>
                  <a:srgbClr val="00B050"/>
                </a:solidFill>
              </a:rPr>
              <a:t>index</a:t>
            </a:r>
            <a:r>
              <a:rPr lang="x-none" sz="2600" dirty="0">
                <a:solidFill>
                  <a:srgbClr val="000000"/>
                </a:solidFill>
              </a:rPr>
              <a:t> is </a:t>
            </a:r>
            <a:r>
              <a:rPr lang="en-US" sz="2600" dirty="0">
                <a:solidFill>
                  <a:srgbClr val="000000"/>
                </a:solidFill>
              </a:rPr>
              <a:t>0</a:t>
            </a:r>
            <a:r>
              <a:rPr lang="x-none" sz="2600" dirty="0">
                <a:solidFill>
                  <a:srgbClr val="000000"/>
                </a:solidFill>
              </a:rPr>
              <a:t>, the second </a:t>
            </a:r>
            <a:r>
              <a:rPr lang="x-none" sz="2600" b="1" dirty="0">
                <a:solidFill>
                  <a:srgbClr val="00B050"/>
                </a:solidFill>
              </a:rPr>
              <a:t>index</a:t>
            </a:r>
            <a:r>
              <a:rPr lang="x-none" sz="2600" dirty="0">
                <a:solidFill>
                  <a:srgbClr val="000000"/>
                </a:solidFill>
              </a:rPr>
              <a:t> is </a:t>
            </a:r>
            <a:r>
              <a:rPr lang="en-US" sz="2600" dirty="0">
                <a:solidFill>
                  <a:srgbClr val="000000"/>
                </a:solidFill>
              </a:rPr>
              <a:t>1</a:t>
            </a:r>
            <a:r>
              <a:rPr lang="x-none" sz="2600" dirty="0">
                <a:solidFill>
                  <a:srgbClr val="000000"/>
                </a:solidFill>
              </a:rPr>
              <a:t>, and </a:t>
            </a:r>
            <a:r>
              <a:rPr lang="x-none" sz="2600">
                <a:solidFill>
                  <a:srgbClr val="000000"/>
                </a:solidFill>
              </a:rPr>
              <a:t>so on</a:t>
            </a:r>
            <a:endParaRPr lang="en-US" sz="2600" dirty="0">
              <a:solidFill>
                <a:srgbClr val="000000"/>
              </a:solidFill>
            </a:endParaRPr>
          </a:p>
          <a:p>
            <a:r>
              <a:rPr lang="en-US" sz="2600" dirty="0">
                <a:solidFill>
                  <a:srgbClr val="000000"/>
                </a:solidFill>
              </a:rPr>
              <a:t>Loops </a:t>
            </a:r>
            <a:r>
              <a:rPr lang="x-none" sz="2600" dirty="0">
                <a:solidFill>
                  <a:srgbClr val="000000"/>
                </a:solidFill>
              </a:rPr>
              <a:t>iterate over the elements </a:t>
            </a:r>
            <a:r>
              <a:rPr lang="en-US" sz="2600" dirty="0">
                <a:solidFill>
                  <a:srgbClr val="000000"/>
                </a:solidFill>
              </a:rPr>
              <a:t>of a</a:t>
            </a:r>
            <a:r>
              <a:rPr lang="x-none" sz="2600" dirty="0">
                <a:solidFill>
                  <a:srgbClr val="000000"/>
                </a:solidFill>
              </a:rPr>
              <a:t> sequence according to their order</a:t>
            </a:r>
            <a:endParaRPr lang="en-US" sz="2600" b="1" dirty="0">
              <a:solidFill>
                <a:srgbClr val="000000"/>
              </a:solidFill>
            </a:endParaRPr>
          </a:p>
          <a:p>
            <a:pPr lvl="1"/>
            <a:endParaRPr lang="en-US" dirty="0"/>
          </a:p>
          <a:p>
            <a:pPr>
              <a:buNone/>
            </a:pPr>
            <a:endParaRPr lang="he-IL" sz="2600" dirty="0">
              <a:latin typeface="Comic Sans MS" panose="030F0702030302020204" pitchFamily="66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0927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as Sequences (2)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There are certain things you can do with all </a:t>
            </a:r>
            <a:r>
              <a:rPr lang="en-US" b="1" i="1" dirty="0">
                <a:solidFill>
                  <a:srgbClr val="C00000"/>
                </a:solidFill>
              </a:rPr>
              <a:t>sequence</a:t>
            </a:r>
            <a:r>
              <a:rPr lang="en-US" dirty="0">
                <a:solidFill>
                  <a:srgbClr val="000000"/>
                </a:solidFill>
              </a:rPr>
              <a:t> types:</a:t>
            </a:r>
          </a:p>
          <a:p>
            <a:r>
              <a:rPr lang="en-US" b="1" dirty="0">
                <a:solidFill>
                  <a:srgbClr val="00B050"/>
                </a:solidFill>
              </a:rPr>
              <a:t>indexing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seq[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</a:rPr>
              <a:t>slicing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seq[i:j]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adding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seq1 + seq2</a:t>
            </a:r>
          </a:p>
          <a:p>
            <a:r>
              <a:rPr lang="en-US" b="1" dirty="0">
                <a:solidFill>
                  <a:srgbClr val="00B050"/>
                </a:solidFill>
              </a:rPr>
              <a:t>multiplying</a:t>
            </a: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* seq</a:t>
            </a:r>
          </a:p>
          <a:p>
            <a:r>
              <a:rPr lang="en-US" b="1" dirty="0">
                <a:solidFill>
                  <a:srgbClr val="00B050"/>
                </a:solidFill>
              </a:rPr>
              <a:t>checking for membership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In addition, Python has built-in functions for finding: </a:t>
            </a:r>
          </a:p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length</a:t>
            </a:r>
            <a:r>
              <a:rPr lang="en-US" dirty="0">
                <a:solidFill>
                  <a:srgbClr val="000000"/>
                </a:solidFill>
              </a:rPr>
              <a:t> of a sequence – 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ts </a:t>
            </a:r>
            <a:r>
              <a:rPr lang="en-US" b="1" dirty="0">
                <a:solidFill>
                  <a:srgbClr val="00B050"/>
                </a:solidFill>
              </a:rPr>
              <a:t>largest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B050"/>
                </a:solidFill>
              </a:rPr>
              <a:t>smallest</a:t>
            </a:r>
            <a:r>
              <a:rPr lang="en-US" dirty="0">
                <a:solidFill>
                  <a:srgbClr val="000000"/>
                </a:solidFill>
              </a:rPr>
              <a:t> elements in a sequence – 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min(), max()</a:t>
            </a:r>
          </a:p>
          <a:p>
            <a:pPr>
              <a:buFont typeface="Wingdings" charset="2"/>
              <a:buChar char=""/>
            </a:pPr>
            <a:endParaRPr lang="en-US" dirty="0"/>
          </a:p>
          <a:p>
            <a:pPr>
              <a:buNone/>
            </a:pPr>
            <a:endParaRPr lang="en-US" b="1" i="1" dirty="0"/>
          </a:p>
          <a:p>
            <a:pPr lvl="1"/>
            <a:endParaRPr lang="en-US" dirty="0"/>
          </a:p>
          <a:p>
            <a:pPr>
              <a:buNone/>
            </a:pPr>
            <a:endParaRPr lang="he-IL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6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Values in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access values </a:t>
            </a:r>
            <a:r>
              <a:rPr lang="en-US" dirty="0"/>
              <a:t>in lists, use the </a:t>
            </a:r>
            <a:r>
              <a:rPr lang="en-US" b="1" dirty="0">
                <a:solidFill>
                  <a:srgbClr val="0000FF"/>
                </a:solidFill>
              </a:rPr>
              <a:t>square brackets []</a:t>
            </a:r>
            <a:r>
              <a:rPr lang="en-US" dirty="0"/>
              <a:t> </a:t>
            </a:r>
          </a:p>
          <a:p>
            <a:r>
              <a:rPr lang="en-US" dirty="0"/>
              <a:t>To obtain multiple values use </a:t>
            </a:r>
            <a:r>
              <a:rPr lang="en-US" b="1" dirty="0">
                <a:solidFill>
                  <a:srgbClr val="00B050"/>
                </a:solidFill>
              </a:rPr>
              <a:t>slicing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8253"/>
            <a:ext cx="7069154" cy="1730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950130"/>
            <a:ext cx="4138347" cy="8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List Slicing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Slicing</a:t>
            </a:r>
            <a:r>
              <a:rPr lang="en-US" dirty="0"/>
              <a:t> will create a new list with a subset of the original list.</a:t>
            </a:r>
          </a:p>
          <a:p>
            <a:pPr algn="l" rtl="0"/>
            <a:r>
              <a:rPr lang="en-US" dirty="0"/>
              <a:t>Works very similar to </a:t>
            </a:r>
            <a:r>
              <a:rPr lang="en-US" sz="2600" b="1" dirty="0">
                <a:solidFill>
                  <a:srgbClr val="0000FF"/>
                </a:solidFill>
                <a:latin typeface="Courier New"/>
                <a:ea typeface="Arial"/>
                <a:cs typeface="Arial"/>
                <a:sym typeface="Arial"/>
              </a:rPr>
              <a:t>range</a:t>
            </a:r>
            <a:endParaRPr lang="en-US" sz="2600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lst1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# items from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through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lst2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:]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# items from</a:t>
            </a:r>
            <a:r>
              <a:rPr lang="en-US" sz="2400" dirty="0"/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through the rest of it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177886"/>
            <a:ext cx="3267976" cy="1936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78" y="5145985"/>
            <a:ext cx="4462337" cy="9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List Slicing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B71E42"/>
              </a:buClr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examples:</a:t>
            </a:r>
          </a:p>
          <a:p>
            <a:pPr marL="0" lvl="0" indent="0">
              <a:buClr>
                <a:srgbClr val="B71E42"/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lst3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#  items from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beginning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 through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4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B71E42"/>
              </a:buClr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lst4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#  items from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through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						  by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</a:p>
          <a:p>
            <a:pPr marL="0" lvl="0" indent="0">
              <a:buClr>
                <a:srgbClr val="B71E42"/>
              </a:buClr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lst5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[::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# from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beginning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 to the end 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</a:p>
          <a:p>
            <a:pPr marL="0" lvl="0" indent="0">
              <a:buClr>
                <a:srgbClr val="B71E42"/>
              </a:buClr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080800"/>
            <a:ext cx="306705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742" y="5292593"/>
            <a:ext cx="4168406" cy="11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Lists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</a:t>
            </a:r>
            <a:r>
              <a:rPr lang="en-US" b="1" dirty="0">
                <a:solidFill>
                  <a:srgbClr val="00B050"/>
                </a:solidFill>
              </a:rPr>
              <a:t>update elements </a:t>
            </a:r>
            <a:r>
              <a:rPr lang="en-US" dirty="0"/>
              <a:t>of a list</a:t>
            </a:r>
          </a:p>
          <a:p>
            <a:r>
              <a:rPr lang="en-US" dirty="0"/>
              <a:t>Done by giving the 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slice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on the left-hand side </a:t>
            </a:r>
          </a:p>
          <a:p>
            <a:pPr lvl="1"/>
            <a:r>
              <a:rPr lang="en-US" dirty="0"/>
              <a:t>the assignment (=) operator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the new values </a:t>
            </a:r>
            <a:r>
              <a:rPr lang="en-US" b="1" dirty="0"/>
              <a:t>on the right-hand side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194163"/>
            <a:ext cx="5325331" cy="2370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088" y="5494683"/>
            <a:ext cx="4884333" cy="10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Lists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also </a:t>
            </a:r>
            <a:r>
              <a:rPr lang="en-US" b="1" dirty="0">
                <a:solidFill>
                  <a:srgbClr val="00B050"/>
                </a:solidFill>
              </a:rPr>
              <a:t>add elements to a list </a:t>
            </a:r>
            <a:r>
              <a:rPr lang="en-US" dirty="0"/>
              <a:t>by using the </a:t>
            </a:r>
            <a:r>
              <a:rPr lang="en-US" b="1" dirty="0">
                <a:solidFill>
                  <a:srgbClr val="00B050"/>
                </a:solidFill>
              </a:rPr>
              <a:t>append()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dirty="0"/>
              <a:t> – Add </a:t>
            </a:r>
            <a:r>
              <a:rPr lang="en-US" b="1" dirty="0">
                <a:solidFill>
                  <a:srgbClr val="C00000"/>
                </a:solidFill>
              </a:rPr>
              <a:t>one element </a:t>
            </a:r>
            <a:r>
              <a:rPr lang="en-US" dirty="0"/>
              <a:t>to the end of the list</a:t>
            </a:r>
          </a:p>
          <a:p>
            <a:pPr lvl="1"/>
            <a:r>
              <a:rPr lang="en-US" dirty="0"/>
              <a:t>equivalent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(a):] = [x]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append() </a:t>
            </a:r>
            <a:r>
              <a:rPr lang="en-US" dirty="0"/>
              <a:t>takes exactly one argument!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034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Lists (2) – </a:t>
            </a:r>
            <a:r>
              <a:rPr lang="en-US" dirty="0" err="1"/>
              <a:t>EXAmple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45879"/>
            <a:ext cx="7046469" cy="2348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04" y="4550456"/>
            <a:ext cx="7808350" cy="10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if-and-only-if it holds one of the following values: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Zero (of any numeric type, e.g., 0, 0.0)</a:t>
            </a:r>
          </a:p>
          <a:p>
            <a:pPr lvl="1"/>
            <a:r>
              <a:rPr lang="en-US" dirty="0"/>
              <a:t>Empty sequence</a:t>
            </a:r>
          </a:p>
          <a:p>
            <a:r>
              <a:rPr lang="en-US" dirty="0"/>
              <a:t>Which means everything else is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! </a:t>
            </a:r>
            <a:endParaRPr lang="en-US" dirty="0">
              <a:sym typeface="Wingdings" pitchFamily="2" charset="2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-Bold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/>
              </a:rPr>
              <a:t>“False”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) == </a:t>
            </a:r>
            <a:r>
              <a:rPr lang="en-US" dirty="0">
                <a:solidFill>
                  <a:srgbClr val="FF0000"/>
                </a:solidFill>
                <a:latin typeface="Courier"/>
              </a:rPr>
              <a:t>???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0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Lists 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</a:t>
            </a:r>
            <a:r>
              <a:rPr lang="en-US" b="1" dirty="0">
                <a:solidFill>
                  <a:srgbClr val="00B050"/>
                </a:solidFill>
              </a:rPr>
              <a:t>extend</a:t>
            </a:r>
            <a:r>
              <a:rPr lang="en-US" dirty="0"/>
              <a:t> a list by using the </a:t>
            </a:r>
            <a:r>
              <a:rPr lang="en-US" b="1" dirty="0">
                <a:solidFill>
                  <a:srgbClr val="00B050"/>
                </a:solidFill>
              </a:rPr>
              <a:t>extend() </a:t>
            </a:r>
            <a:r>
              <a:rPr lang="en-US" dirty="0"/>
              <a:t>method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list.extend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en-US" dirty="0"/>
              <a:t> – This extends the list by appending </a:t>
            </a:r>
            <a:r>
              <a:rPr lang="en-US" b="1" dirty="0">
                <a:solidFill>
                  <a:srgbClr val="C00000"/>
                </a:solidFill>
              </a:rPr>
              <a:t>all the elements </a:t>
            </a:r>
            <a:r>
              <a:rPr lang="en-US" dirty="0"/>
              <a:t>in the given list</a:t>
            </a:r>
          </a:p>
          <a:p>
            <a:pPr lvl="1"/>
            <a:r>
              <a:rPr lang="en-US" dirty="0"/>
              <a:t>equivalent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(a):] = L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63518"/>
            <a:ext cx="7552692" cy="1888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51" y="5633168"/>
            <a:ext cx="7686870" cy="8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List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remove</a:t>
            </a:r>
            <a:r>
              <a:rPr lang="en-US" dirty="0"/>
              <a:t> a list element, we can use either: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if we know the index of the element(s) we are deleting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if we only know the value</a:t>
            </a:r>
          </a:p>
          <a:p>
            <a:pPr lvl="1"/>
            <a:r>
              <a:rPr lang="en-US" dirty="0"/>
              <a:t>Only the first matching element will be removed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82" y="3722163"/>
            <a:ext cx="5320003" cy="2822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20384"/>
            <a:ext cx="5320003" cy="14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717-09AD-EA47-BFD7-64FE06D2DE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b="1" dirty="0">
                <a:cs typeface="Consolas" panose="020B0609020204030204" pitchFamily="49" charset="0"/>
              </a:rPr>
              <a:t>’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hi’, ‘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 item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da-DK" b="1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a-DK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a-DK" dirty="0">
                <a:latin typeface="Consolas" panose="020B0609020204030204" pitchFamily="49" charset="0"/>
                <a:cs typeface="Consolas" panose="020B0609020204030204" pitchFamily="49" charset="0"/>
              </a:rPr>
              <a:t>hi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a-DK" dirty="0" err="1"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74621-DA5A-4B4F-8224-DB1CCFAD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1486956"/>
            <a:ext cx="4771064" cy="48044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Equivalent to:</a:t>
            </a:r>
          </a:p>
          <a:p>
            <a:pPr marL="0" indent="0">
              <a:buNone/>
            </a:pPr>
            <a:r>
              <a:rPr lang="da-DK" sz="2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a-DK" sz="2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da-DK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range(len(lst)):</a:t>
            </a:r>
          </a:p>
          <a:p>
            <a:pPr marL="0" indent="0">
              <a:buNone/>
            </a:pPr>
            <a:r>
              <a:rPr lang="da-DK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a-DK" sz="2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da-DK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lst[i]</a:t>
            </a:r>
            <a:r>
              <a:rPr lang="da-DK" sz="2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Iterating over a list (1)</a:t>
            </a:r>
          </a:p>
        </p:txBody>
      </p:sp>
    </p:spTree>
    <p:extLst>
      <p:ext uri="{BB962C8B-B14F-4D97-AF65-F5344CB8AC3E}">
        <p14:creationId xmlns:p14="http://schemas.microsoft.com/office/powerpoint/2010/main" val="40159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the difference!</a:t>
            </a:r>
          </a:p>
          <a:p>
            <a:pPr marL="0" indent="0">
              <a:buNone/>
            </a:pPr>
            <a:endParaRPr lang="da-DK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000" b="1" dirty="0">
                <a:cs typeface="Consolas" panose="020B0609020204030204" pitchFamily="49" charset="0"/>
              </a:rPr>
              <a:t>’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hi’, ‘</a:t>
            </a:r>
            <a:r>
              <a:rPr lang="da-DK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	i 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    </a:t>
            </a:r>
          </a:p>
          <a:p>
            <a:pPr marL="0" indent="0">
              <a:buNone/>
            </a:pP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da-DK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a-DK" sz="20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3, ‘hi’, ‘</a:t>
            </a:r>
            <a:r>
              <a:rPr lang="da-DK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da-DK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95F7BAF-E0CE-4E45-B8EA-DE4C3ECD3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endParaRPr lang="da-DK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000" b="1" dirty="0">
                <a:cs typeface="Consolas" panose="020B0609020204030204" pitchFamily="49" charset="0"/>
              </a:rPr>
              <a:t>’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hi’, ‘</a:t>
            </a:r>
            <a:r>
              <a:rPr lang="da-DK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da-DK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range(len(lst)):</a:t>
            </a:r>
          </a:p>
          <a:p>
            <a:pPr marL="0" indent="0">
              <a:buNone/>
            </a:pP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	lst[i] 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lst[i]</a:t>
            </a:r>
            <a:r>
              <a:rPr lang="da-DK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    </a:t>
            </a:r>
          </a:p>
          <a:p>
            <a:pPr marL="0" indent="0">
              <a:buNone/>
            </a:pP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da-DK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da-DK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L" sz="2000" dirty="0"/>
          </a:p>
          <a:p>
            <a:pPr marL="0" lvl="0" indent="0">
              <a:buClr>
                <a:srgbClr val="B71E42"/>
              </a:buClr>
              <a:buNone/>
            </a:pPr>
            <a:r>
              <a:rPr lang="da-DK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 6, ‘</a:t>
            </a:r>
            <a:r>
              <a:rPr lang="da-DK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hihi</a:t>
            </a:r>
            <a:r>
              <a:rPr lang="da-DK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’, ‘</a:t>
            </a:r>
            <a:r>
              <a:rPr lang="da-DK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byebye</a:t>
            </a:r>
            <a:r>
              <a:rPr lang="da-DK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82988DE-BF92-BC46-B4A0-6ED1626C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Iterating over a list (2)</a:t>
            </a:r>
            <a:endParaRPr lang="en-I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6C2483-3994-462F-81B7-DFF86FE4939D}"/>
              </a:ext>
            </a:extLst>
          </p:cNvPr>
          <p:cNvCxnSpPr/>
          <p:nvPr/>
        </p:nvCxnSpPr>
        <p:spPr>
          <a:xfrm>
            <a:off x="5781907" y="2606041"/>
            <a:ext cx="0" cy="2153919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r>
              <a:rPr lang="en" dirty="0"/>
              <a:t>Iteratin</a:t>
            </a:r>
            <a:r>
              <a:rPr lang="en-US" dirty="0"/>
              <a:t>g</a:t>
            </a:r>
            <a:r>
              <a:rPr lang="en" dirty="0"/>
              <a:t> over a list of lists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30C7E0-BE0B-1642-8CF2-2FFB9F67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What will be printed?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437269"/>
            <a:ext cx="7605801" cy="1672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899" y="4109466"/>
            <a:ext cx="1986006" cy="15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447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List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Lists respond to the </a:t>
            </a:r>
            <a:r>
              <a:rPr lang="en-US" sz="2400" b="1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dirty="0"/>
              <a:t> operators </a:t>
            </a:r>
          </a:p>
          <a:p>
            <a:pPr lvl="1"/>
            <a:r>
              <a:rPr lang="en-US" sz="2000" dirty="0"/>
              <a:t>Like in strings - they mean concatenation and repetition</a:t>
            </a:r>
          </a:p>
          <a:p>
            <a:r>
              <a:rPr lang="en-US" sz="2400" dirty="0"/>
              <a:t>In fact, lists respond to all the </a:t>
            </a:r>
            <a:r>
              <a:rPr lang="en-US" sz="2400" b="1" dirty="0">
                <a:solidFill>
                  <a:srgbClr val="C00000"/>
                </a:solidFill>
              </a:rPr>
              <a:t>general sequence operations</a:t>
            </a:r>
            <a:r>
              <a:rPr lang="en-US" sz="2400" dirty="0"/>
              <a:t> we used on strings.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55261"/>
              </p:ext>
            </p:extLst>
          </p:nvPr>
        </p:nvGraphicFramePr>
        <p:xfrm>
          <a:off x="3352801" y="3113227"/>
          <a:ext cx="8246939" cy="333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09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Python Expression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Results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[1, 2, 3]</a:t>
                      </a: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71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[1, 2, 3] + [4, 5,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[1, 2, 3, 4, 5, 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Concatenation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7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[’Hi!’] *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[‘Hi!’, ‘Hi!’, ‘Hi!’, ‘Hi!’]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72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 </a:t>
                      </a:r>
                      <a:r>
                        <a:rPr lang="en-US" sz="16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[1, 2,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Membership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7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x in [1, 2]:</a:t>
                      </a:r>
                    </a:p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print(x)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algn="l"/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6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List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1388115"/>
            <a:ext cx="9603275" cy="500622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</a:t>
            </a:r>
          </a:p>
          <a:p>
            <a:pPr marL="457200" lvl="1" indent="0">
              <a:buNone/>
            </a:pPr>
            <a:r>
              <a:rPr lang="en-US" dirty="0"/>
              <a:t>Gives the total length of the list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max(list)</a:t>
            </a:r>
          </a:p>
          <a:p>
            <a:pPr marL="457200" lvl="1" indent="0">
              <a:buNone/>
            </a:pPr>
            <a:r>
              <a:rPr lang="en-US" dirty="0"/>
              <a:t>Returns item from the list with max value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min(list)</a:t>
            </a:r>
          </a:p>
          <a:p>
            <a:pPr marL="457200" lvl="1" indent="0">
              <a:buNone/>
            </a:pPr>
            <a:r>
              <a:rPr lang="en-US" dirty="0"/>
              <a:t>Returns item from the list with min value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list(seq)</a:t>
            </a:r>
          </a:p>
          <a:p>
            <a:pPr marL="457200" lvl="1" indent="0">
              <a:buNone/>
            </a:pPr>
            <a:r>
              <a:rPr lang="en-US" dirty="0"/>
              <a:t>Converts a sequence into list</a:t>
            </a:r>
          </a:p>
        </p:txBody>
      </p:sp>
    </p:spTree>
    <p:extLst>
      <p:ext uri="{BB962C8B-B14F-4D97-AF65-F5344CB8AC3E}">
        <p14:creationId xmlns:p14="http://schemas.microsoft.com/office/powerpoint/2010/main" val="249700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of List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pPr marL="457200" lvl="1" indent="0">
              <a:buNone/>
            </a:pPr>
            <a:r>
              <a:rPr lang="en-US" dirty="0"/>
              <a:t>Appends object obj to list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list.count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pPr marL="457200" lvl="1" indent="0">
              <a:buNone/>
            </a:pPr>
            <a:r>
              <a:rPr lang="en-US" dirty="0"/>
              <a:t>Returns count of how many times obj occurs in list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list.extend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(seq)</a:t>
            </a:r>
          </a:p>
          <a:p>
            <a:pPr marL="457200" lvl="1" indent="0">
              <a:buNone/>
            </a:pPr>
            <a:r>
              <a:rPr lang="en-US" dirty="0"/>
              <a:t>Appends the contents of seq to list</a:t>
            </a:r>
            <a:endParaRPr lang="en-US" sz="3000" u="sng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list.index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pPr marL="457200" lvl="1" indent="0">
              <a:buNone/>
            </a:pPr>
            <a:r>
              <a:rPr lang="en-US" dirty="0"/>
              <a:t>Returns the lowest index in list that obj appears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list.insert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(index, obj)</a:t>
            </a:r>
          </a:p>
          <a:p>
            <a:pPr marL="457200" lvl="1" indent="0">
              <a:buNone/>
            </a:pPr>
            <a:r>
              <a:rPr lang="en-US" dirty="0"/>
              <a:t>Inserts object obj into list at offset index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66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of List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list.pop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(obj=list[-1])</a:t>
            </a:r>
          </a:p>
          <a:p>
            <a:pPr marL="457200" lvl="1" indent="0">
              <a:buNone/>
            </a:pPr>
            <a:r>
              <a:rPr lang="en-US" dirty="0"/>
              <a:t>Removes and returns last object or obj from list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list.remove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pPr marL="457200" lvl="1" indent="0">
              <a:buNone/>
            </a:pPr>
            <a:r>
              <a:rPr lang="en-US" dirty="0"/>
              <a:t>Remove the first item from the list whose value is x. It is an error if there is no such item.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list.reverse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/>
              <a:t>Reverses objects of list in place</a:t>
            </a:r>
            <a:endParaRPr lang="en-US" sz="3000" u="sng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457200" lvl="1" indent="0">
              <a:buNone/>
            </a:pPr>
            <a:r>
              <a:rPr lang="en-US" dirty="0"/>
              <a:t>Sorts objects of list, use </a:t>
            </a:r>
            <a:r>
              <a:rPr lang="en-US" dirty="0" err="1"/>
              <a:t>func</a:t>
            </a:r>
            <a:r>
              <a:rPr lang="en-US" dirty="0"/>
              <a:t> to compare, if given</a:t>
            </a:r>
          </a:p>
          <a:p>
            <a:r>
              <a:rPr lang="en-US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</a:t>
            </a:r>
            <a:r>
              <a:rPr lang="en-US" dirty="0"/>
              <a:t> about list methods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037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(1)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1557791"/>
            <a:ext cx="9603275" cy="4611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66.25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1234.5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66.25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2 1 0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[66.25, 333, -1, 333, 1, 1234.5, 333]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2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Casting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Casting “empty” values to bool is always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: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bool (</a:t>
            </a:r>
            <a:r>
              <a:rPr lang="en-US" sz="2600" b="1" dirty="0">
                <a:solidFill>
                  <a:srgbClr val="002060"/>
                </a:solidFill>
                <a:latin typeface="Consolas" panose="020B0609020204030204" pitchFamily="49" charset="0"/>
              </a:rPr>
              <a:t>0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6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bool (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0.0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bool (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bool (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58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1360405"/>
            <a:ext cx="9603275" cy="5345195"/>
          </a:xfrm>
          <a:noFill/>
        </p:spPr>
        <p:txBody>
          <a:bodyPr>
            <a:normAutofit fontScale="62500" lnSpcReduction="20000"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2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[66.25, -1, 333, 1, 1234.5, 333]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2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[333, 1234.5, 1, 333, -1, 66.25]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2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 1, 66.25, 333, 333, 1234.5]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2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1234.5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 1, 66.25, 333, 333]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44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Short recap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Loops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Range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dirty="0"/>
              <a:t> Nested Loops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Lists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 Debugging and Testing!</a:t>
            </a:r>
          </a:p>
        </p:txBody>
      </p:sp>
      <p:pic>
        <p:nvPicPr>
          <p:cNvPr id="4" name="Picture 3" descr="Shape, arrow, circle&#10;&#10;Description automatically generated">
            <a:extLst>
              <a:ext uri="{FF2B5EF4-FFF2-40B4-BE49-F238E27FC236}">
                <a16:creationId xmlns:a16="http://schemas.microsoft.com/office/drawing/2014/main" id="{451F0F62-2A10-5A45-BE37-AD5C5330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91" y="3883869"/>
            <a:ext cx="5121009" cy="1927682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5F4731E3-7AFD-2647-B6A1-A8D3ED100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1472361"/>
            <a:ext cx="270416" cy="381419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17E6F752-6F21-3843-9B72-BFDD57C61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2108969"/>
            <a:ext cx="270416" cy="381419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36DBD4E-B786-8C42-BE12-CBEF1880D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2719486"/>
            <a:ext cx="270416" cy="381419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A351E46-6468-104F-8E3E-11401909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3364025"/>
            <a:ext cx="270416" cy="381419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6C6AE7BA-5971-4041-BBD3-F75E3F3A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3984485"/>
            <a:ext cx="270416" cy="3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5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101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the most important tasks as a programmer is to have the ability of debugging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B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09" y="2689174"/>
            <a:ext cx="4976381" cy="32429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366647" y="4649225"/>
            <a:ext cx="4217543" cy="720622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101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how to debug takes time! </a:t>
            </a:r>
          </a:p>
          <a:p>
            <a:r>
              <a:rPr lang="en-US" dirty="0"/>
              <a:t>One of the approaches for debugging is using</a:t>
            </a:r>
            <a:r>
              <a:rPr lang="en-US" b="1" dirty="0">
                <a:solidFill>
                  <a:srgbClr val="C00000"/>
                </a:solidFill>
              </a:rPr>
              <a:t> printouts</a:t>
            </a:r>
            <a:r>
              <a:rPr lang="en-US" dirty="0"/>
              <a:t>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900" dirty="0"/>
              <a:t>we print some message that signifies the progress in our program</a:t>
            </a:r>
          </a:p>
          <a:p>
            <a:pPr lvl="1"/>
            <a:r>
              <a:rPr lang="en-US" sz="2500" dirty="0"/>
              <a:t>Fast and provides with visual aid</a:t>
            </a:r>
          </a:p>
        </p:txBody>
      </p:sp>
    </p:spTree>
    <p:extLst>
      <p:ext uri="{BB962C8B-B14F-4D97-AF65-F5344CB8AC3E}">
        <p14:creationId xmlns:p14="http://schemas.microsoft.com/office/powerpoint/2010/main" val="113031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list of numbers</a:t>
            </a:r>
          </a:p>
          <a:p>
            <a:r>
              <a:rPr lang="en-US" dirty="0"/>
              <a:t>You need to ask the user for a number to add to every item in the list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579" y="3429000"/>
            <a:ext cx="74904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Tw Cen MT"/>
                <a:cs typeface="Tw Cen MT"/>
              </a:rPr>
              <a:t>def </a:t>
            </a:r>
            <a:r>
              <a:rPr lang="en-US" sz="2800" dirty="0" err="1">
                <a:latin typeface="Tw Cen MT"/>
                <a:cs typeface="Tw Cen MT"/>
              </a:rPr>
              <a:t>addition_function</a:t>
            </a:r>
            <a:r>
              <a:rPr lang="en-US" sz="2800" dirty="0">
                <a:latin typeface="Tw Cen MT"/>
                <a:cs typeface="Tw Cen MT"/>
              </a:rPr>
              <a:t>( numbers ):</a:t>
            </a:r>
          </a:p>
          <a:p>
            <a:r>
              <a:rPr lang="en-US" sz="2800" dirty="0">
                <a:latin typeface="Tw Cen MT"/>
                <a:cs typeface="Tw Cen MT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for</a:t>
            </a:r>
            <a:r>
              <a:rPr lang="en-US" sz="2800" dirty="0">
                <a:latin typeface="Tw Cen MT"/>
                <a:cs typeface="Tw Cen M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w Cen MT"/>
                <a:cs typeface="Tw Cen MT"/>
              </a:rPr>
              <a:t>num</a:t>
            </a:r>
            <a:r>
              <a:rPr lang="en-US" sz="2800" dirty="0">
                <a:latin typeface="Tw Cen MT"/>
                <a:cs typeface="Tw Cen MT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in</a:t>
            </a:r>
            <a:r>
              <a:rPr lang="en-US" sz="2800" dirty="0">
                <a:latin typeface="Tw Cen MT"/>
                <a:cs typeface="Tw Cen MT"/>
              </a:rPr>
              <a:t> numbers:</a:t>
            </a:r>
          </a:p>
          <a:p>
            <a:r>
              <a:rPr lang="en-US" sz="2800" dirty="0">
                <a:latin typeface="Tw Cen MT"/>
                <a:cs typeface="Tw Cen MT"/>
              </a:rPr>
              <a:t>        </a:t>
            </a:r>
            <a:r>
              <a:rPr lang="en-US" sz="2800" b="1" dirty="0" err="1">
                <a:solidFill>
                  <a:srgbClr val="7030A0"/>
                </a:solidFill>
                <a:latin typeface="Tw Cen MT"/>
                <a:cs typeface="Tw Cen MT"/>
              </a:rPr>
              <a:t>my_num</a:t>
            </a:r>
            <a:r>
              <a:rPr lang="en-US" sz="2800" dirty="0">
                <a:latin typeface="Tw Cen MT"/>
                <a:cs typeface="Tw Cen MT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int</a:t>
            </a:r>
            <a:r>
              <a:rPr lang="en-US" sz="2800" dirty="0">
                <a:latin typeface="Tw Cen MT"/>
                <a:cs typeface="Tw Cen MT"/>
              </a:rPr>
              <a:t>( input( </a:t>
            </a:r>
            <a:r>
              <a:rPr lang="en-US" sz="2800" dirty="0">
                <a:solidFill>
                  <a:srgbClr val="008000"/>
                </a:solidFill>
                <a:latin typeface="Tw Cen MT"/>
                <a:cs typeface="Tw Cen MT"/>
              </a:rPr>
              <a:t>”Enter an integer:“ </a:t>
            </a:r>
            <a:r>
              <a:rPr lang="en-US" sz="2800" dirty="0">
                <a:latin typeface="Tw Cen MT"/>
                <a:cs typeface="Tw Cen MT"/>
              </a:rPr>
              <a:t>) )</a:t>
            </a:r>
          </a:p>
          <a:p>
            <a:r>
              <a:rPr lang="en-US" sz="2800" dirty="0">
                <a:latin typeface="Tw Cen MT"/>
                <a:cs typeface="Tw Cen MT"/>
              </a:rPr>
              <a:t>        </a:t>
            </a:r>
            <a:r>
              <a:rPr lang="en-US" sz="2800" dirty="0" err="1">
                <a:latin typeface="Tw Cen MT"/>
                <a:cs typeface="Tw Cen MT"/>
              </a:rPr>
              <a:t>numbers.append</a:t>
            </a:r>
            <a:r>
              <a:rPr lang="en-US" sz="2800" dirty="0">
                <a:latin typeface="Tw Cen MT"/>
                <a:cs typeface="Tw Cen MT"/>
              </a:rPr>
              <a:t>( </a:t>
            </a:r>
            <a:r>
              <a:rPr lang="en-US" sz="2800" b="1" dirty="0">
                <a:solidFill>
                  <a:srgbClr val="C00000"/>
                </a:solidFill>
                <a:latin typeface="Tw Cen MT"/>
                <a:cs typeface="Tw Cen MT"/>
              </a:rPr>
              <a:t>num </a:t>
            </a:r>
            <a:r>
              <a:rPr lang="en-US" sz="2800" dirty="0">
                <a:latin typeface="Tw Cen MT"/>
                <a:cs typeface="Tw Cen MT"/>
              </a:rPr>
              <a:t>+ </a:t>
            </a:r>
            <a:r>
              <a:rPr lang="en-US" sz="2800" b="1" dirty="0" err="1">
                <a:solidFill>
                  <a:srgbClr val="7030A0"/>
                </a:solidFill>
                <a:latin typeface="Tw Cen MT"/>
                <a:cs typeface="Tw Cen MT"/>
              </a:rPr>
              <a:t>my_num</a:t>
            </a:r>
            <a:r>
              <a:rPr lang="en-US" sz="2800" b="1" dirty="0">
                <a:solidFill>
                  <a:srgbClr val="7030A0"/>
                </a:solidFill>
                <a:latin typeface="Tw Cen MT"/>
                <a:cs typeface="Tw Cen MT"/>
              </a:rPr>
              <a:t> </a:t>
            </a:r>
            <a:r>
              <a:rPr lang="en-US" sz="2800" dirty="0">
                <a:latin typeface="Tw Cen MT"/>
                <a:cs typeface="Tw Cen MT"/>
              </a:rPr>
              <a:t>)</a:t>
            </a:r>
          </a:p>
          <a:p>
            <a:r>
              <a:rPr lang="en-US" sz="2800" dirty="0">
                <a:latin typeface="Tw Cen MT"/>
                <a:cs typeface="Tw Cen MT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return</a:t>
            </a:r>
            <a:r>
              <a:rPr lang="en-US" sz="2800" dirty="0">
                <a:latin typeface="Tw Cen MT"/>
                <a:cs typeface="Tw Cen MT"/>
              </a:rPr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33593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got as input the list: </a:t>
            </a:r>
            <a:r>
              <a:rPr lang="en-US" b="1" dirty="0">
                <a:solidFill>
                  <a:srgbClr val="C00000"/>
                </a:solidFill>
              </a:rPr>
              <a:t>[7,2]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1579" y="1500609"/>
            <a:ext cx="74904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Tw Cen MT"/>
                <a:cs typeface="Tw Cen MT"/>
              </a:rPr>
              <a:t>def </a:t>
            </a:r>
            <a:r>
              <a:rPr lang="en-US" sz="2800" dirty="0" err="1">
                <a:latin typeface="Tw Cen MT"/>
                <a:cs typeface="Tw Cen MT"/>
              </a:rPr>
              <a:t>addition_function</a:t>
            </a:r>
            <a:r>
              <a:rPr lang="en-US" sz="2800" dirty="0">
                <a:latin typeface="Tw Cen MT"/>
                <a:cs typeface="Tw Cen MT"/>
              </a:rPr>
              <a:t>( numbers ):</a:t>
            </a:r>
          </a:p>
          <a:p>
            <a:r>
              <a:rPr lang="en-US" sz="2800" dirty="0">
                <a:latin typeface="Tw Cen MT"/>
                <a:cs typeface="Tw Cen MT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for</a:t>
            </a:r>
            <a:r>
              <a:rPr lang="en-US" sz="2800" dirty="0">
                <a:latin typeface="Tw Cen MT"/>
                <a:cs typeface="Tw Cen M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w Cen MT"/>
                <a:cs typeface="Tw Cen MT"/>
              </a:rPr>
              <a:t>num</a:t>
            </a:r>
            <a:r>
              <a:rPr lang="en-US" sz="2800" dirty="0">
                <a:latin typeface="Tw Cen MT"/>
                <a:cs typeface="Tw Cen MT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in</a:t>
            </a:r>
            <a:r>
              <a:rPr lang="en-US" sz="2800" dirty="0">
                <a:latin typeface="Tw Cen MT"/>
                <a:cs typeface="Tw Cen MT"/>
              </a:rPr>
              <a:t> numbers:</a:t>
            </a:r>
          </a:p>
          <a:p>
            <a:r>
              <a:rPr lang="en-US" sz="2800" dirty="0">
                <a:latin typeface="Tw Cen MT"/>
                <a:cs typeface="Tw Cen MT"/>
              </a:rPr>
              <a:t>        </a:t>
            </a:r>
            <a:r>
              <a:rPr lang="en-US" sz="2800" b="1" dirty="0" err="1">
                <a:solidFill>
                  <a:srgbClr val="7030A0"/>
                </a:solidFill>
                <a:latin typeface="Tw Cen MT"/>
                <a:cs typeface="Tw Cen MT"/>
              </a:rPr>
              <a:t>my_num</a:t>
            </a:r>
            <a:r>
              <a:rPr lang="en-US" sz="2800" dirty="0">
                <a:latin typeface="Tw Cen MT"/>
                <a:cs typeface="Tw Cen MT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int</a:t>
            </a:r>
            <a:r>
              <a:rPr lang="en-US" sz="2800" dirty="0">
                <a:latin typeface="Tw Cen MT"/>
                <a:cs typeface="Tw Cen MT"/>
              </a:rPr>
              <a:t>( input( </a:t>
            </a:r>
            <a:r>
              <a:rPr lang="en-US" sz="2800" dirty="0">
                <a:solidFill>
                  <a:srgbClr val="008000"/>
                </a:solidFill>
                <a:latin typeface="Tw Cen MT"/>
                <a:cs typeface="Tw Cen MT"/>
              </a:rPr>
              <a:t>”Enter an integer:“ </a:t>
            </a:r>
            <a:r>
              <a:rPr lang="en-US" sz="2800" dirty="0">
                <a:latin typeface="Tw Cen MT"/>
                <a:cs typeface="Tw Cen MT"/>
              </a:rPr>
              <a:t>) )</a:t>
            </a:r>
          </a:p>
          <a:p>
            <a:r>
              <a:rPr lang="en-US" sz="2800" dirty="0">
                <a:latin typeface="Tw Cen MT"/>
                <a:cs typeface="Tw Cen MT"/>
              </a:rPr>
              <a:t>        </a:t>
            </a:r>
            <a:r>
              <a:rPr lang="en-US" sz="2800" dirty="0" err="1">
                <a:latin typeface="Tw Cen MT"/>
                <a:cs typeface="Tw Cen MT"/>
              </a:rPr>
              <a:t>numbers.append</a:t>
            </a:r>
            <a:r>
              <a:rPr lang="en-US" sz="2800" dirty="0">
                <a:latin typeface="Tw Cen MT"/>
                <a:cs typeface="Tw Cen MT"/>
              </a:rPr>
              <a:t>( </a:t>
            </a:r>
            <a:r>
              <a:rPr lang="en-US" sz="2800" b="1" dirty="0">
                <a:solidFill>
                  <a:srgbClr val="C00000"/>
                </a:solidFill>
                <a:latin typeface="Tw Cen MT"/>
                <a:cs typeface="Tw Cen MT"/>
              </a:rPr>
              <a:t>num </a:t>
            </a:r>
            <a:r>
              <a:rPr lang="en-US" sz="2800" dirty="0">
                <a:latin typeface="Tw Cen MT"/>
                <a:cs typeface="Tw Cen MT"/>
              </a:rPr>
              <a:t>+ </a:t>
            </a:r>
            <a:r>
              <a:rPr lang="en-US" sz="2800" b="1" dirty="0" err="1">
                <a:solidFill>
                  <a:srgbClr val="7030A0"/>
                </a:solidFill>
                <a:latin typeface="Tw Cen MT"/>
                <a:cs typeface="Tw Cen MT"/>
              </a:rPr>
              <a:t>my_num</a:t>
            </a:r>
            <a:r>
              <a:rPr lang="en-US" sz="2800" b="1" dirty="0">
                <a:solidFill>
                  <a:srgbClr val="7030A0"/>
                </a:solidFill>
                <a:latin typeface="Tw Cen MT"/>
                <a:cs typeface="Tw Cen MT"/>
              </a:rPr>
              <a:t> </a:t>
            </a:r>
            <a:r>
              <a:rPr lang="en-US" sz="2800" dirty="0">
                <a:latin typeface="Tw Cen MT"/>
                <a:cs typeface="Tw Cen MT"/>
              </a:rPr>
              <a:t>)</a:t>
            </a:r>
          </a:p>
          <a:p>
            <a:r>
              <a:rPr lang="en-US" sz="2800" dirty="0">
                <a:latin typeface="Tw Cen MT"/>
                <a:cs typeface="Tw Cen MT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return</a:t>
            </a:r>
            <a:r>
              <a:rPr lang="en-US" sz="2800" dirty="0">
                <a:latin typeface="Tw Cen MT"/>
                <a:cs typeface="Tw Cen MT"/>
              </a:rPr>
              <a:t> numbers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75" y="3941341"/>
            <a:ext cx="4950081" cy="24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went wrong? </a:t>
            </a:r>
            <a:r>
              <a:rPr lang="en-US" dirty="0"/>
              <a:t>Let's print and see!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48B56-4D9E-444B-A144-0A1CF085DA0D}"/>
              </a:ext>
            </a:extLst>
          </p:cNvPr>
          <p:cNvSpPr/>
          <p:nvPr/>
        </p:nvSpPr>
        <p:spPr>
          <a:xfrm>
            <a:off x="1451579" y="2039505"/>
            <a:ext cx="74904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Tw Cen MT"/>
                <a:cs typeface="Tw Cen MT"/>
              </a:rPr>
              <a:t>def </a:t>
            </a:r>
            <a:r>
              <a:rPr lang="en-US" sz="2800" dirty="0" err="1">
                <a:latin typeface="Tw Cen MT"/>
                <a:cs typeface="Tw Cen MT"/>
              </a:rPr>
              <a:t>addition_function</a:t>
            </a:r>
            <a:r>
              <a:rPr lang="en-US" sz="2800" dirty="0">
                <a:latin typeface="Tw Cen MT"/>
                <a:cs typeface="Tw Cen MT"/>
              </a:rPr>
              <a:t>( numbers ):</a:t>
            </a:r>
          </a:p>
          <a:p>
            <a:r>
              <a:rPr lang="en-US" sz="2800" dirty="0">
                <a:latin typeface="Tw Cen MT"/>
                <a:cs typeface="Tw Cen MT"/>
              </a:rPr>
              <a:t>	</a:t>
            </a:r>
            <a:r>
              <a:rPr lang="en-US" sz="2800" dirty="0">
                <a:highlight>
                  <a:srgbClr val="FFFF00"/>
                </a:highlight>
                <a:latin typeface="Tw Cen MT"/>
                <a:cs typeface="Tw Cen MT"/>
              </a:rPr>
              <a:t>print(</a:t>
            </a:r>
            <a:r>
              <a:rPr lang="en-US" sz="2800" dirty="0">
                <a:solidFill>
                  <a:srgbClr val="008000"/>
                </a:solidFill>
                <a:highlight>
                  <a:srgbClr val="FFFF00"/>
                </a:highlight>
                <a:latin typeface="Tw Cen MT"/>
                <a:cs typeface="Tw Cen MT"/>
              </a:rPr>
              <a:t>“numbers= “</a:t>
            </a:r>
            <a:r>
              <a:rPr lang="en-US" sz="2800" dirty="0">
                <a:highlight>
                  <a:srgbClr val="FFFF00"/>
                </a:highlight>
                <a:latin typeface="Tw Cen MT"/>
                <a:cs typeface="Tw Cen MT"/>
              </a:rPr>
              <a:t>, numbers)</a:t>
            </a:r>
          </a:p>
          <a:p>
            <a:r>
              <a:rPr lang="en-US" sz="2800" dirty="0">
                <a:latin typeface="Tw Cen MT"/>
                <a:cs typeface="Tw Cen MT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for</a:t>
            </a:r>
            <a:r>
              <a:rPr lang="en-US" sz="2800" dirty="0">
                <a:latin typeface="Tw Cen MT"/>
                <a:cs typeface="Tw Cen M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w Cen MT"/>
                <a:cs typeface="Tw Cen MT"/>
              </a:rPr>
              <a:t>num</a:t>
            </a:r>
            <a:r>
              <a:rPr lang="en-US" sz="2800" dirty="0">
                <a:latin typeface="Tw Cen MT"/>
                <a:cs typeface="Tw Cen MT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in</a:t>
            </a:r>
            <a:r>
              <a:rPr lang="en-US" sz="2800" dirty="0">
                <a:latin typeface="Tw Cen MT"/>
                <a:cs typeface="Tw Cen MT"/>
              </a:rPr>
              <a:t> numbers:</a:t>
            </a:r>
          </a:p>
          <a:p>
            <a:r>
              <a:rPr lang="en-US" sz="2800" dirty="0">
                <a:latin typeface="Tw Cen MT"/>
                <a:cs typeface="Tw Cen MT"/>
              </a:rPr>
              <a:t>		</a:t>
            </a:r>
            <a:r>
              <a:rPr lang="en-US" sz="2800" dirty="0">
                <a:highlight>
                  <a:srgbClr val="FFFF00"/>
                </a:highlight>
                <a:latin typeface="Tw Cen MT"/>
                <a:cs typeface="Tw Cen MT"/>
              </a:rPr>
              <a:t>print(</a:t>
            </a:r>
            <a:r>
              <a:rPr lang="en-US" sz="2800" dirty="0">
                <a:solidFill>
                  <a:srgbClr val="008000"/>
                </a:solidFill>
                <a:highlight>
                  <a:srgbClr val="FFFF00"/>
                </a:highlight>
                <a:latin typeface="Tw Cen MT"/>
                <a:cs typeface="Tw Cen MT"/>
              </a:rPr>
              <a:t>“num= “</a:t>
            </a:r>
            <a:r>
              <a:rPr lang="en-US" sz="2800" dirty="0">
                <a:highlight>
                  <a:srgbClr val="FFFF00"/>
                </a:highlight>
                <a:latin typeface="Tw Cen MT"/>
                <a:cs typeface="Tw Cen MT"/>
              </a:rPr>
              <a:t>, num)</a:t>
            </a:r>
            <a:endParaRPr lang="en-US" sz="2800" dirty="0">
              <a:latin typeface="Tw Cen MT"/>
              <a:cs typeface="Tw Cen MT"/>
            </a:endParaRPr>
          </a:p>
          <a:p>
            <a:r>
              <a:rPr lang="en-US" sz="2800" b="1" dirty="0">
                <a:solidFill>
                  <a:srgbClr val="7030A0"/>
                </a:solidFill>
                <a:latin typeface="Tw Cen MT"/>
                <a:cs typeface="Tw Cen MT"/>
              </a:rPr>
              <a:t>		</a:t>
            </a:r>
            <a:r>
              <a:rPr lang="en-US" sz="2800" b="1" dirty="0" err="1">
                <a:solidFill>
                  <a:srgbClr val="7030A0"/>
                </a:solidFill>
                <a:latin typeface="Tw Cen MT"/>
                <a:cs typeface="Tw Cen MT"/>
              </a:rPr>
              <a:t>my_num</a:t>
            </a:r>
            <a:r>
              <a:rPr lang="en-US" sz="2800" dirty="0">
                <a:latin typeface="Tw Cen MT"/>
                <a:cs typeface="Tw Cen MT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int</a:t>
            </a:r>
            <a:r>
              <a:rPr lang="en-US" sz="2800" dirty="0">
                <a:latin typeface="Tw Cen MT"/>
                <a:cs typeface="Tw Cen MT"/>
              </a:rPr>
              <a:t>( input( </a:t>
            </a:r>
            <a:r>
              <a:rPr lang="en-US" sz="2800" dirty="0">
                <a:solidFill>
                  <a:srgbClr val="008000"/>
                </a:solidFill>
                <a:latin typeface="Tw Cen MT"/>
                <a:cs typeface="Tw Cen MT"/>
              </a:rPr>
              <a:t>”Enter an integer:“ </a:t>
            </a:r>
            <a:r>
              <a:rPr lang="en-US" sz="2800" dirty="0">
                <a:latin typeface="Tw Cen MT"/>
                <a:cs typeface="Tw Cen MT"/>
              </a:rPr>
              <a:t>) )</a:t>
            </a:r>
          </a:p>
          <a:p>
            <a:r>
              <a:rPr lang="en-US" sz="2800" dirty="0">
                <a:latin typeface="Tw Cen MT"/>
                <a:cs typeface="Tw Cen MT"/>
              </a:rPr>
              <a:t>		</a:t>
            </a:r>
            <a:r>
              <a:rPr lang="en-US" sz="2800" dirty="0" err="1">
                <a:latin typeface="Tw Cen MT"/>
                <a:cs typeface="Tw Cen MT"/>
              </a:rPr>
              <a:t>numbers.append</a:t>
            </a:r>
            <a:r>
              <a:rPr lang="en-US" sz="2800" dirty="0">
                <a:latin typeface="Tw Cen MT"/>
                <a:cs typeface="Tw Cen MT"/>
              </a:rPr>
              <a:t>( </a:t>
            </a:r>
            <a:r>
              <a:rPr lang="en-US" sz="2800" b="1" dirty="0">
                <a:solidFill>
                  <a:srgbClr val="C00000"/>
                </a:solidFill>
                <a:latin typeface="Tw Cen MT"/>
                <a:cs typeface="Tw Cen MT"/>
              </a:rPr>
              <a:t>num </a:t>
            </a:r>
            <a:r>
              <a:rPr lang="en-US" sz="2800" dirty="0">
                <a:latin typeface="Tw Cen MT"/>
                <a:cs typeface="Tw Cen MT"/>
              </a:rPr>
              <a:t>+ </a:t>
            </a:r>
            <a:r>
              <a:rPr lang="en-US" sz="2800" b="1" dirty="0" err="1">
                <a:solidFill>
                  <a:srgbClr val="7030A0"/>
                </a:solidFill>
                <a:latin typeface="Tw Cen MT"/>
                <a:cs typeface="Tw Cen MT"/>
              </a:rPr>
              <a:t>my_num</a:t>
            </a:r>
            <a:r>
              <a:rPr lang="en-US" sz="2800" b="1" dirty="0">
                <a:solidFill>
                  <a:srgbClr val="7030A0"/>
                </a:solidFill>
                <a:latin typeface="Tw Cen MT"/>
                <a:cs typeface="Tw Cen MT"/>
              </a:rPr>
              <a:t> </a:t>
            </a:r>
            <a:r>
              <a:rPr lang="en-US" sz="2800" dirty="0">
                <a:latin typeface="Tw Cen MT"/>
                <a:cs typeface="Tw Cen MT"/>
              </a:rPr>
              <a:t>)</a:t>
            </a:r>
          </a:p>
          <a:p>
            <a:r>
              <a:rPr lang="en-US" sz="2800" dirty="0">
                <a:latin typeface="Tw Cen MT"/>
                <a:cs typeface="Tw Cen MT"/>
              </a:rPr>
              <a:t>		</a:t>
            </a:r>
            <a:r>
              <a:rPr lang="en-US" sz="2800" dirty="0">
                <a:highlight>
                  <a:srgbClr val="FFFF00"/>
                </a:highlight>
                <a:latin typeface="Tw Cen MT"/>
                <a:cs typeface="Tw Cen MT"/>
              </a:rPr>
              <a:t>print(</a:t>
            </a:r>
            <a:r>
              <a:rPr lang="en-US" sz="2800" dirty="0">
                <a:solidFill>
                  <a:srgbClr val="008000"/>
                </a:solidFill>
                <a:highlight>
                  <a:srgbClr val="FFFF00"/>
                </a:highlight>
                <a:latin typeface="Tw Cen MT"/>
                <a:cs typeface="Tw Cen MT"/>
              </a:rPr>
              <a:t>“numbers= “</a:t>
            </a:r>
            <a:r>
              <a:rPr lang="en-US" sz="2800" dirty="0">
                <a:highlight>
                  <a:srgbClr val="FFFF00"/>
                </a:highlight>
                <a:latin typeface="Tw Cen MT"/>
                <a:cs typeface="Tw Cen MT"/>
              </a:rPr>
              <a:t>, numbers)</a:t>
            </a:r>
            <a:endParaRPr lang="en-US" sz="2800" dirty="0">
              <a:latin typeface="Tw Cen MT"/>
              <a:cs typeface="Tw Cen MT"/>
            </a:endParaRPr>
          </a:p>
          <a:p>
            <a:r>
              <a:rPr lang="en-US" sz="2800" dirty="0">
                <a:latin typeface="Tw Cen MT"/>
                <a:cs typeface="Tw Cen MT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Tw Cen MT"/>
                <a:cs typeface="Tw Cen MT"/>
              </a:rPr>
              <a:t>return</a:t>
            </a:r>
            <a:r>
              <a:rPr lang="en-US" sz="2800" dirty="0">
                <a:latin typeface="Tw Cen MT"/>
                <a:cs typeface="Tw Cen MT"/>
              </a:rPr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324559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503" y="288520"/>
            <a:ext cx="7339160" cy="1103135"/>
          </a:xfrm>
        </p:spPr>
        <p:txBody>
          <a:bodyPr/>
          <a:lstStyle/>
          <a:p>
            <a:r>
              <a:rPr lang="en-US" dirty="0"/>
              <a:t>Debugging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9628"/>
          <a:stretch/>
        </p:blipFill>
        <p:spPr>
          <a:xfrm>
            <a:off x="7079673" y="1503924"/>
            <a:ext cx="4058434" cy="4884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93E901-8271-1A46-9AA2-BA90B45FD35D}"/>
              </a:ext>
            </a:extLst>
          </p:cNvPr>
          <p:cNvSpPr/>
          <p:nvPr/>
        </p:nvSpPr>
        <p:spPr>
          <a:xfrm>
            <a:off x="1465434" y="1503924"/>
            <a:ext cx="56142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  <a:latin typeface="Tw Cen MT"/>
                <a:cs typeface="Tw Cen MT"/>
              </a:rPr>
              <a:t>def </a:t>
            </a:r>
            <a:r>
              <a:rPr lang="en-US" sz="2000" dirty="0" err="1">
                <a:latin typeface="Tw Cen MT"/>
                <a:cs typeface="Tw Cen MT"/>
              </a:rPr>
              <a:t>addition_function</a:t>
            </a:r>
            <a:r>
              <a:rPr lang="en-US" sz="2000" dirty="0">
                <a:latin typeface="Tw Cen MT"/>
                <a:cs typeface="Tw Cen MT"/>
              </a:rPr>
              <a:t>( numbers ):</a:t>
            </a:r>
          </a:p>
          <a:p>
            <a:r>
              <a:rPr lang="en-US" sz="2000" dirty="0">
                <a:latin typeface="Tw Cen MT"/>
                <a:cs typeface="Tw Cen MT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Tw Cen MT"/>
                <a:cs typeface="Tw Cen MT"/>
              </a:rPr>
              <a:t>print(</a:t>
            </a:r>
            <a:r>
              <a:rPr lang="en-US" sz="2000" dirty="0">
                <a:solidFill>
                  <a:srgbClr val="008000"/>
                </a:solidFill>
                <a:highlight>
                  <a:srgbClr val="FFFF00"/>
                </a:highlight>
                <a:latin typeface="Tw Cen MT"/>
                <a:cs typeface="Tw Cen MT"/>
              </a:rPr>
              <a:t>“numbers= “</a:t>
            </a:r>
            <a:r>
              <a:rPr lang="en-US" sz="2000" dirty="0">
                <a:highlight>
                  <a:srgbClr val="FFFF00"/>
                </a:highlight>
                <a:latin typeface="Tw Cen MT"/>
                <a:cs typeface="Tw Cen MT"/>
              </a:rPr>
              <a:t>, numbers)</a:t>
            </a:r>
          </a:p>
          <a:p>
            <a:r>
              <a:rPr lang="en-US" sz="2000" dirty="0">
                <a:latin typeface="Tw Cen MT"/>
                <a:cs typeface="Tw Cen MT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Tw Cen MT"/>
                <a:cs typeface="Tw Cen MT"/>
              </a:rPr>
              <a:t>for</a:t>
            </a:r>
            <a:r>
              <a:rPr lang="en-US" sz="2000" dirty="0">
                <a:latin typeface="Tw Cen MT"/>
                <a:cs typeface="Tw Cen MT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w Cen MT"/>
                <a:cs typeface="Tw Cen MT"/>
              </a:rPr>
              <a:t>num</a:t>
            </a:r>
            <a:r>
              <a:rPr lang="en-US" sz="2000" dirty="0">
                <a:latin typeface="Tw Cen MT"/>
                <a:cs typeface="Tw Cen M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w Cen MT"/>
                <a:cs typeface="Tw Cen MT"/>
              </a:rPr>
              <a:t>in</a:t>
            </a:r>
            <a:r>
              <a:rPr lang="en-US" sz="2000" dirty="0">
                <a:latin typeface="Tw Cen MT"/>
                <a:cs typeface="Tw Cen MT"/>
              </a:rPr>
              <a:t> numbers:</a:t>
            </a:r>
          </a:p>
          <a:p>
            <a:r>
              <a:rPr lang="en-US" sz="2000" dirty="0">
                <a:latin typeface="Tw Cen MT"/>
                <a:cs typeface="Tw Cen MT"/>
              </a:rPr>
              <a:t>		</a:t>
            </a:r>
            <a:r>
              <a:rPr lang="en-US" sz="2000" dirty="0">
                <a:highlight>
                  <a:srgbClr val="FFFF00"/>
                </a:highlight>
                <a:latin typeface="Tw Cen MT"/>
                <a:cs typeface="Tw Cen MT"/>
              </a:rPr>
              <a:t>print(</a:t>
            </a:r>
            <a:r>
              <a:rPr lang="en-US" sz="2000" dirty="0">
                <a:solidFill>
                  <a:srgbClr val="008000"/>
                </a:solidFill>
                <a:highlight>
                  <a:srgbClr val="FFFF00"/>
                </a:highlight>
                <a:latin typeface="Tw Cen MT"/>
                <a:cs typeface="Tw Cen MT"/>
              </a:rPr>
              <a:t>“num= “</a:t>
            </a:r>
            <a:r>
              <a:rPr lang="en-US" sz="2000" dirty="0">
                <a:highlight>
                  <a:srgbClr val="FFFF00"/>
                </a:highlight>
                <a:latin typeface="Tw Cen MT"/>
                <a:cs typeface="Tw Cen MT"/>
              </a:rPr>
              <a:t>, num)</a:t>
            </a:r>
            <a:endParaRPr lang="en-US" sz="2000" dirty="0">
              <a:latin typeface="Tw Cen MT"/>
              <a:cs typeface="Tw Cen MT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Tw Cen MT"/>
                <a:cs typeface="Tw Cen MT"/>
              </a:rPr>
              <a:t>		</a:t>
            </a:r>
            <a:r>
              <a:rPr lang="en-US" sz="2000" b="1" dirty="0" err="1">
                <a:solidFill>
                  <a:srgbClr val="7030A0"/>
                </a:solidFill>
                <a:latin typeface="Tw Cen MT"/>
                <a:cs typeface="Tw Cen MT"/>
              </a:rPr>
              <a:t>my_num</a:t>
            </a:r>
            <a:r>
              <a:rPr lang="en-US" sz="2000" dirty="0">
                <a:latin typeface="Tw Cen MT"/>
                <a:cs typeface="Tw Cen MT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Tw Cen MT"/>
                <a:cs typeface="Tw Cen MT"/>
              </a:rPr>
              <a:t>int</a:t>
            </a:r>
            <a:r>
              <a:rPr lang="en-US" sz="2000" dirty="0">
                <a:latin typeface="Tw Cen MT"/>
                <a:cs typeface="Tw Cen MT"/>
              </a:rPr>
              <a:t>( input( </a:t>
            </a:r>
            <a:r>
              <a:rPr lang="en-US" sz="2000" dirty="0">
                <a:solidFill>
                  <a:srgbClr val="008000"/>
                </a:solidFill>
                <a:latin typeface="Tw Cen MT"/>
                <a:cs typeface="Tw Cen MT"/>
              </a:rPr>
              <a:t>”Enter an integer:“ </a:t>
            </a:r>
            <a:r>
              <a:rPr lang="en-US" sz="2000" dirty="0">
                <a:latin typeface="Tw Cen MT"/>
                <a:cs typeface="Tw Cen MT"/>
              </a:rPr>
              <a:t>) )</a:t>
            </a:r>
          </a:p>
          <a:p>
            <a:r>
              <a:rPr lang="en-US" sz="2000" dirty="0">
                <a:latin typeface="Tw Cen MT"/>
                <a:cs typeface="Tw Cen MT"/>
              </a:rPr>
              <a:t>		</a:t>
            </a:r>
            <a:r>
              <a:rPr lang="en-US" sz="2000" dirty="0" err="1">
                <a:latin typeface="Tw Cen MT"/>
                <a:cs typeface="Tw Cen MT"/>
              </a:rPr>
              <a:t>numbers.append</a:t>
            </a:r>
            <a:r>
              <a:rPr lang="en-US" sz="2000" dirty="0">
                <a:latin typeface="Tw Cen MT"/>
                <a:cs typeface="Tw Cen MT"/>
              </a:rPr>
              <a:t>( </a:t>
            </a:r>
            <a:r>
              <a:rPr lang="en-US" sz="2000" b="1" dirty="0">
                <a:solidFill>
                  <a:srgbClr val="C00000"/>
                </a:solidFill>
                <a:latin typeface="Tw Cen MT"/>
                <a:cs typeface="Tw Cen MT"/>
              </a:rPr>
              <a:t>num </a:t>
            </a:r>
            <a:r>
              <a:rPr lang="en-US" sz="2000" dirty="0">
                <a:latin typeface="Tw Cen MT"/>
                <a:cs typeface="Tw Cen MT"/>
              </a:rPr>
              <a:t>+ </a:t>
            </a:r>
            <a:r>
              <a:rPr lang="en-US" sz="2000" b="1" dirty="0" err="1">
                <a:solidFill>
                  <a:srgbClr val="7030A0"/>
                </a:solidFill>
                <a:latin typeface="Tw Cen MT"/>
                <a:cs typeface="Tw Cen MT"/>
              </a:rPr>
              <a:t>my_num</a:t>
            </a:r>
            <a:r>
              <a:rPr lang="en-US" sz="2000" b="1" dirty="0">
                <a:solidFill>
                  <a:srgbClr val="7030A0"/>
                </a:solidFill>
                <a:latin typeface="Tw Cen MT"/>
                <a:cs typeface="Tw Cen MT"/>
              </a:rPr>
              <a:t> </a:t>
            </a:r>
            <a:r>
              <a:rPr lang="en-US" sz="2000" dirty="0">
                <a:latin typeface="Tw Cen MT"/>
                <a:cs typeface="Tw Cen MT"/>
              </a:rPr>
              <a:t>)</a:t>
            </a:r>
          </a:p>
          <a:p>
            <a:r>
              <a:rPr lang="en-US" sz="2000" dirty="0">
                <a:latin typeface="Tw Cen MT"/>
                <a:cs typeface="Tw Cen MT"/>
              </a:rPr>
              <a:t>		</a:t>
            </a:r>
            <a:r>
              <a:rPr lang="en-US" sz="2000" dirty="0">
                <a:highlight>
                  <a:srgbClr val="FFFF00"/>
                </a:highlight>
                <a:latin typeface="Tw Cen MT"/>
                <a:cs typeface="Tw Cen MT"/>
              </a:rPr>
              <a:t>print(</a:t>
            </a:r>
            <a:r>
              <a:rPr lang="en-US" sz="2000" dirty="0">
                <a:solidFill>
                  <a:srgbClr val="008000"/>
                </a:solidFill>
                <a:highlight>
                  <a:srgbClr val="FFFF00"/>
                </a:highlight>
                <a:latin typeface="Tw Cen MT"/>
                <a:cs typeface="Tw Cen MT"/>
              </a:rPr>
              <a:t>“numbers= “</a:t>
            </a:r>
            <a:r>
              <a:rPr lang="en-US" sz="2000" dirty="0">
                <a:highlight>
                  <a:srgbClr val="FFFF00"/>
                </a:highlight>
                <a:latin typeface="Tw Cen MT"/>
                <a:cs typeface="Tw Cen MT"/>
              </a:rPr>
              <a:t>, numbers)</a:t>
            </a:r>
            <a:endParaRPr lang="en-US" sz="2000" dirty="0">
              <a:latin typeface="Tw Cen MT"/>
              <a:cs typeface="Tw Cen MT"/>
            </a:endParaRPr>
          </a:p>
          <a:p>
            <a:r>
              <a:rPr lang="en-US" sz="2000" dirty="0">
                <a:latin typeface="Tw Cen MT"/>
                <a:cs typeface="Tw Cen MT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Tw Cen MT"/>
                <a:cs typeface="Tw Cen MT"/>
              </a:rPr>
              <a:t>return</a:t>
            </a:r>
            <a:r>
              <a:rPr lang="en-US" sz="2000" dirty="0">
                <a:latin typeface="Tw Cen MT"/>
                <a:cs typeface="Tw Cen MT"/>
              </a:rPr>
              <a:t> numbers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F970547-B932-CB45-8A95-14A5B9FD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38" y="5360297"/>
            <a:ext cx="6583135" cy="121540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Found the problem!</a:t>
            </a:r>
          </a:p>
          <a:p>
            <a:r>
              <a:rPr lang="en-US" sz="2400" b="1" dirty="0"/>
              <a:t>We appended to the list we are going over</a:t>
            </a:r>
          </a:p>
        </p:txBody>
      </p:sp>
    </p:spTree>
    <p:extLst>
      <p:ext uri="{BB962C8B-B14F-4D97-AF65-F5344CB8AC3E}">
        <p14:creationId xmlns:p14="http://schemas.microsoft.com/office/powerpoint/2010/main" val="19199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101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Unit Tests </a:t>
            </a:r>
            <a:r>
              <a:rPr lang="en-US" dirty="0"/>
              <a:t>- Code that tests code</a:t>
            </a:r>
          </a:p>
          <a:p>
            <a:r>
              <a:rPr lang="en-US" dirty="0"/>
              <a:t>Just like when we test your submissions!</a:t>
            </a:r>
          </a:p>
          <a:p>
            <a:r>
              <a:rPr lang="en-US" dirty="0"/>
              <a:t>Independent tests</a:t>
            </a:r>
          </a:p>
          <a:p>
            <a:r>
              <a:rPr lang="en-US" dirty="0"/>
              <a:t>As simple as possible</a:t>
            </a:r>
          </a:p>
          <a:p>
            <a:r>
              <a:rPr lang="en-US" dirty="0"/>
              <a:t>Helps finding bugs</a:t>
            </a:r>
          </a:p>
          <a:p>
            <a:pPr lvl="1"/>
            <a:r>
              <a:rPr lang="en-US" dirty="0"/>
              <a:t>Test every function</a:t>
            </a:r>
          </a:p>
          <a:p>
            <a:pPr lvl="1"/>
            <a:r>
              <a:rPr lang="en-US" dirty="0"/>
              <a:t>Test various “if” branches</a:t>
            </a:r>
          </a:p>
          <a:p>
            <a:pPr lvl="1"/>
            <a:r>
              <a:rPr lang="en-US" dirty="0"/>
              <a:t>Test edge cases</a:t>
            </a:r>
          </a:p>
          <a:p>
            <a:r>
              <a:rPr lang="en-US" dirty="0"/>
              <a:t>Helps keeping track of changes in the code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0070C0"/>
                </a:solidFill>
              </a:rPr>
              <a:t>encryption program</a:t>
            </a:r>
            <a:r>
              <a:rPr lang="en-US" dirty="0"/>
              <a:t>!</a:t>
            </a:r>
          </a:p>
          <a:p>
            <a:r>
              <a:rPr lang="en-US" dirty="0"/>
              <a:t>We will design the </a:t>
            </a:r>
            <a:r>
              <a:rPr lang="en-US" b="1" dirty="0">
                <a:solidFill>
                  <a:srgbClr val="C00000"/>
                </a:solidFill>
              </a:rPr>
              <a:t>Caesar Code </a:t>
            </a:r>
            <a:r>
              <a:rPr lang="en-US" dirty="0"/>
              <a:t>encryption</a:t>
            </a:r>
          </a:p>
          <a:p>
            <a:pPr lvl="1"/>
            <a:r>
              <a:rPr lang="en-US" dirty="0"/>
              <a:t>There is a </a:t>
            </a:r>
            <a:r>
              <a:rPr lang="en-US" b="1" dirty="0">
                <a:solidFill>
                  <a:srgbClr val="00B050"/>
                </a:solidFill>
              </a:rPr>
              <a:t>key</a:t>
            </a:r>
            <a:r>
              <a:rPr lang="en-US" dirty="0"/>
              <a:t> (number)</a:t>
            </a:r>
          </a:p>
          <a:p>
            <a:pPr lvl="1"/>
            <a:r>
              <a:rPr lang="en-US" dirty="0"/>
              <a:t>Every letter in a message is shifted</a:t>
            </a:r>
            <a:br>
              <a:rPr lang="en-US" dirty="0"/>
            </a:br>
            <a:r>
              <a:rPr lang="en-US" dirty="0"/>
              <a:t>by that </a:t>
            </a:r>
            <a:r>
              <a:rPr lang="en-US" b="1" dirty="0">
                <a:solidFill>
                  <a:srgbClr val="00B050"/>
                </a:solidFill>
              </a:rPr>
              <a:t>key</a:t>
            </a:r>
          </a:p>
          <a:p>
            <a:pPr lvl="1"/>
            <a:endParaRPr lang="en-US" dirty="0"/>
          </a:p>
          <a:p>
            <a:r>
              <a:rPr lang="en-US" dirty="0"/>
              <a:t>For example – using </a:t>
            </a:r>
            <a:r>
              <a:rPr lang="en-US" b="1" dirty="0">
                <a:solidFill>
                  <a:srgbClr val="00B050"/>
                </a:solidFill>
              </a:rPr>
              <a:t>key=2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a b c d e f … x y z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 d e f g h … z a b </a:t>
            </a:r>
          </a:p>
        </p:txBody>
      </p:sp>
      <p:pic>
        <p:nvPicPr>
          <p:cNvPr id="5" name="Picture 4" descr="Caes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41" y="2884725"/>
            <a:ext cx="2403953" cy="342657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838181" y="5395008"/>
            <a:ext cx="2486340" cy="399143"/>
            <a:chOff x="1112762" y="5624286"/>
            <a:chExt cx="2486340" cy="39914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12762" y="5624286"/>
              <a:ext cx="0" cy="39914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386114" y="5624286"/>
              <a:ext cx="0" cy="39914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88495" y="5624286"/>
              <a:ext cx="0" cy="39914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966686" y="5624286"/>
              <a:ext cx="0" cy="39914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599102" y="5624286"/>
              <a:ext cx="0" cy="399143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194517" y="5817810"/>
              <a:ext cx="1167156" cy="6047"/>
            </a:xfrm>
            <a:prstGeom prst="line">
              <a:avLst/>
            </a:prstGeom>
            <a:ln w="38100" cmpd="sng">
              <a:solidFill>
                <a:srgbClr val="94B6D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Short recap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Loops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Range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dirty="0"/>
              <a:t> Nested Loops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Lists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 Debugging and Testing!</a:t>
            </a:r>
          </a:p>
        </p:txBody>
      </p:sp>
      <p:pic>
        <p:nvPicPr>
          <p:cNvPr id="4" name="Picture 3" descr="Shape, arrow, circle&#10;&#10;Description automatically generated">
            <a:extLst>
              <a:ext uri="{FF2B5EF4-FFF2-40B4-BE49-F238E27FC236}">
                <a16:creationId xmlns:a16="http://schemas.microsoft.com/office/drawing/2014/main" id="{451F0F62-2A10-5A45-BE37-AD5C5330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46" y="1550459"/>
            <a:ext cx="2053749" cy="1579947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546B24E-0696-BD40-91A1-906B25DC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1007" y="1472361"/>
            <a:ext cx="270416" cy="3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346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9005-9177-430D-88D1-4EAC96C7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So first we would need to convert characters into integers, this could be done using the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ord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/>
              <a:t> function!</a:t>
            </a:r>
          </a:p>
          <a:p>
            <a:pPr lvl="1"/>
            <a:r>
              <a:rPr lang="en-US" sz="2400" dirty="0"/>
              <a:t>This function gives us the </a:t>
            </a:r>
            <a:r>
              <a:rPr lang="en-US" sz="24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value of every letter</a:t>
            </a:r>
          </a:p>
          <a:p>
            <a:pPr lvl="1"/>
            <a:r>
              <a:rPr lang="en-US" sz="2400" dirty="0"/>
              <a:t>The inverse of this function is the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chr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7F0055"/>
                </a:solidFill>
                <a:latin typeface="+mj-lt"/>
              </a:rPr>
              <a:t> </a:t>
            </a:r>
            <a:r>
              <a:rPr lang="en-US" sz="2400" dirty="0"/>
              <a:t>function</a:t>
            </a:r>
          </a:p>
          <a:p>
            <a:r>
              <a:rPr lang="en-US" sz="2400" dirty="0"/>
              <a:t>We would use these two functions: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encrypt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msg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dirty="0"/>
              <a:t> – a</a:t>
            </a:r>
            <a:r>
              <a:rPr lang="en-US" sz="2400" dirty="0"/>
              <a:t>dds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/>
              <a:t> to every letter of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msg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decrypt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msg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– </a:t>
            </a:r>
            <a:r>
              <a:rPr lang="en-US" sz="2400" dirty="0"/>
              <a:t>reduces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/>
              <a:t> from every letter of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msg</a:t>
            </a:r>
          </a:p>
          <a:p>
            <a:r>
              <a:rPr lang="en-US" dirty="0"/>
              <a:t>As there are </a:t>
            </a:r>
            <a:r>
              <a:rPr lang="en-US" b="1" dirty="0">
                <a:solidFill>
                  <a:srgbClr val="C00000"/>
                </a:solidFill>
              </a:rPr>
              <a:t>26 letters</a:t>
            </a:r>
            <a:r>
              <a:rPr lang="en-US" dirty="0"/>
              <a:t> in the English alphabet, </a:t>
            </a:r>
            <a:r>
              <a:rPr lang="en-US" sz="2700" dirty="0"/>
              <a:t>to transform each letter, we use the mapping: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ENCRYPT(LETTER, KEY)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b="1" dirty="0">
                <a:latin typeface="Consolas" panose="020B0609020204030204" pitchFamily="49" charset="0"/>
              </a:rPr>
              <a:t>(Value(LETTER) +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KEY</a:t>
            </a:r>
            <a:r>
              <a:rPr lang="en-US" sz="2000" b="1" dirty="0"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mod 26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DECRYPT(LETTER, KEY) </a:t>
            </a:r>
            <a:r>
              <a:rPr lang="en-US" sz="2000" dirty="0">
                <a:latin typeface="Consolas" panose="020B0609020204030204" pitchFamily="49" charset="0"/>
              </a:rPr>
              <a:t>= </a:t>
            </a:r>
            <a:r>
              <a:rPr lang="en-US" sz="2000" b="1" dirty="0">
                <a:latin typeface="Consolas" panose="020B0609020204030204" pitchFamily="49" charset="0"/>
              </a:rPr>
              <a:t>(Value(LETTER) -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KEY</a:t>
            </a:r>
            <a:r>
              <a:rPr lang="en-US" sz="2000" b="1" dirty="0"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mod 26</a:t>
            </a:r>
          </a:p>
          <a:p>
            <a:pPr lvl="1"/>
            <a:endParaRPr lang="en-US" sz="23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4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1579" y="1781383"/>
            <a:ext cx="7268943" cy="405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4717598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write simple </a:t>
            </a:r>
            <a:r>
              <a:rPr lang="en-US" b="1" dirty="0">
                <a:solidFill>
                  <a:srgbClr val="C00000"/>
                </a:solidFill>
              </a:rPr>
              <a:t>unit tests </a:t>
            </a:r>
            <a:r>
              <a:rPr lang="en-US" dirty="0"/>
              <a:t>for our code: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2119040"/>
            <a:ext cx="8153399" cy="417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33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something to run the tests..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76" y="2125205"/>
            <a:ext cx="67437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33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we can test our code:</a:t>
            </a:r>
            <a:br>
              <a:rPr lang="en-US" dirty="0"/>
            </a:br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052" y="2240806"/>
            <a:ext cx="5438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50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went wrong?? Lets debug!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OK so something is wrong, lets check the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ord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function and see if we’ve missed something: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705" y="2018463"/>
            <a:ext cx="6266252" cy="73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705" y="5141769"/>
            <a:ext cx="4412236" cy="7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33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556" y="3169190"/>
            <a:ext cx="8150232" cy="172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5497334" y="4029246"/>
            <a:ext cx="2574824" cy="620848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Oh right! The values of letters in ASCII starts at </a:t>
            </a:r>
            <a:r>
              <a:rPr lang="en-US" b="1" dirty="0">
                <a:solidFill>
                  <a:srgbClr val="C00000"/>
                </a:solidFill>
              </a:rPr>
              <a:t>97</a:t>
            </a:r>
            <a:r>
              <a:rPr lang="en-US" dirty="0"/>
              <a:t>… Lets fix that!</a:t>
            </a:r>
          </a:p>
        </p:txBody>
      </p:sp>
      <p:cxnSp>
        <p:nvCxnSpPr>
          <p:cNvPr id="12" name="Straight Arrow Connector 11"/>
          <p:cNvCxnSpPr>
            <a:stCxn id="14" idx="2"/>
          </p:cNvCxnSpPr>
          <p:nvPr/>
        </p:nvCxnSpPr>
        <p:spPr>
          <a:xfrm flipH="1">
            <a:off x="7290625" y="3745512"/>
            <a:ext cx="1176054" cy="29261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46774" y="2499018"/>
            <a:ext cx="4039810" cy="124649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  <a:latin typeface="Courier-Bold"/>
              </a:rPr>
              <a:t>This transforms the value of the letter ‘a’ to 0</a:t>
            </a:r>
            <a:endParaRPr lang="en-US" sz="2500" dirty="0">
              <a:solidFill>
                <a:srgbClr val="FF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59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test our code again:</a:t>
            </a:r>
            <a:br>
              <a:rPr lang="en-US" dirty="0"/>
            </a:br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052" y="2240806"/>
            <a:ext cx="54387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18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 to debugging!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OK so something is still wrong, lets check the full expression: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9104" y="2195163"/>
            <a:ext cx="4777303" cy="55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9104" y="4095402"/>
            <a:ext cx="6594994" cy="55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50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748" y="3194283"/>
            <a:ext cx="8813565" cy="17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9588260" y="3972149"/>
            <a:ext cx="837836" cy="665238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44733" y="3972149"/>
            <a:ext cx="2592280" cy="665238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Oh right! If we remove </a:t>
            </a:r>
            <a:r>
              <a:rPr lang="en-US" b="1" dirty="0">
                <a:solidFill>
                  <a:srgbClr val="C00000"/>
                </a:solidFill>
              </a:rPr>
              <a:t>97</a:t>
            </a:r>
            <a:r>
              <a:rPr lang="en-US" dirty="0"/>
              <a:t>, we also must add it back… Lets fix that!</a:t>
            </a:r>
          </a:p>
        </p:txBody>
      </p:sp>
      <p:cxnSp>
        <p:nvCxnSpPr>
          <p:cNvPr id="12" name="Straight Arrow Connector 11"/>
          <p:cNvCxnSpPr>
            <a:stCxn id="14" idx="2"/>
          </p:cNvCxnSpPr>
          <p:nvPr/>
        </p:nvCxnSpPr>
        <p:spPr>
          <a:xfrm flipH="1">
            <a:off x="6265337" y="3679537"/>
            <a:ext cx="2261806" cy="29261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07238" y="2433043"/>
            <a:ext cx="4039810" cy="124649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  <a:latin typeface="Courier-Bold"/>
              </a:rPr>
              <a:t>This transforms the value of the letter ‘a’ to 0</a:t>
            </a:r>
            <a:endParaRPr lang="en-US" sz="2500" dirty="0">
              <a:solidFill>
                <a:srgbClr val="FF0000"/>
              </a:solidFill>
              <a:latin typeface="Courier"/>
            </a:endParaRPr>
          </a:p>
        </p:txBody>
      </p:sp>
      <p:cxnSp>
        <p:nvCxnSpPr>
          <p:cNvPr id="13" name="Straight Arrow Connector 12"/>
          <p:cNvCxnSpPr>
            <a:stCxn id="15" idx="2"/>
            <a:endCxn id="11" idx="0"/>
          </p:cNvCxnSpPr>
          <p:nvPr/>
        </p:nvCxnSpPr>
        <p:spPr>
          <a:xfrm>
            <a:off x="8507856" y="3679537"/>
            <a:ext cx="1499323" cy="29261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87950" y="2433043"/>
            <a:ext cx="4039810" cy="124649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  <a:latin typeface="Courier-Bold"/>
              </a:rPr>
              <a:t>This transforms the value of every letter back to ASCII</a:t>
            </a:r>
            <a:endParaRPr lang="en-US" sz="2500" dirty="0">
              <a:solidFill>
                <a:srgbClr val="FF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6184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0" grpId="1" animBg="1"/>
      <p:bldP spid="14" grpId="0" animBg="1"/>
      <p:bldP spid="14" grpId="1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" name="Shape 9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493" y="1616164"/>
            <a:ext cx="4961757" cy="454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Shape 9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793" y="3035460"/>
            <a:ext cx="3038475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87B034-5BCC-774A-B279-0A85B575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Reminder – </a:t>
            </a:r>
            <a:r>
              <a:rPr lang="en" dirty="0" err="1"/>
              <a:t>Tirgul</a:t>
            </a:r>
            <a:r>
              <a:rPr lang="en" dirty="0"/>
              <a:t> 1</a:t>
            </a:r>
            <a:endParaRPr lang="en-IL" dirty="0"/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we done? Let’s run tests (again)!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BDAEFD6-209B-4020-8B03-72702481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930" y="2128891"/>
            <a:ext cx="4857700" cy="384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62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Great! Lets copy the whole procedure to the decrypt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3288" y="2443736"/>
            <a:ext cx="79914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8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again…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F8556D3-E8C2-4470-9886-3B05F438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428" y="2108900"/>
            <a:ext cx="4857700" cy="384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76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Example - 2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Wait, so what went wrong?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Oh, when copying the line we forgot to change it to ( </a:t>
            </a:r>
            <a:r>
              <a:rPr lang="en-US" dirty="0">
                <a:solidFill>
                  <a:srgbClr val="C00000"/>
                </a:solidFill>
              </a:rPr>
              <a:t>- </a:t>
            </a:r>
            <a:r>
              <a:rPr lang="en-US" dirty="0"/>
              <a:t>key 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649" y="2367950"/>
            <a:ext cx="79914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9243" y="2368618"/>
            <a:ext cx="80200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64204" y="4229949"/>
            <a:ext cx="9321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DECRYPT(LETTER, KEY)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b="1" dirty="0">
                <a:latin typeface="Consolas" panose="020B0609020204030204" pitchFamily="49" charset="0"/>
              </a:rPr>
              <a:t>(Value(LETTER) -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mod 26</a:t>
            </a:r>
          </a:p>
        </p:txBody>
      </p:sp>
      <p:sp>
        <p:nvSpPr>
          <p:cNvPr id="10" name="Oval 9"/>
          <p:cNvSpPr/>
          <p:nvPr/>
        </p:nvSpPr>
        <p:spPr>
          <a:xfrm>
            <a:off x="7791636" y="3293617"/>
            <a:ext cx="284085" cy="23969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more time: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10169B6-46C1-40E7-9A08-C050F792F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5351" y="2024600"/>
            <a:ext cx="4849696" cy="367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95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Example - 2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what?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Ah! Our algorithm only works for </a:t>
            </a:r>
            <a:r>
              <a:rPr lang="en-US" b="1" dirty="0">
                <a:solidFill>
                  <a:srgbClr val="C00000"/>
                </a:solidFill>
              </a:rPr>
              <a:t>lower case </a:t>
            </a:r>
            <a:r>
              <a:rPr lang="en-US" dirty="0"/>
              <a:t>letters, But the tests uses capital letters and spaces.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this test is more like a bonus test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7307" y="2205224"/>
            <a:ext cx="7764911" cy="48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788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did we have here?</a:t>
            </a:r>
          </a:p>
          <a:p>
            <a:pPr lvl="1"/>
            <a:r>
              <a:rPr lang="en-US" dirty="0"/>
              <a:t>Unit tests are a great way to monitor your program!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Using the print function could help you find where your bugs 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Always remember to check your assumptions!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Beware of copy-paste errors!</a:t>
            </a:r>
          </a:p>
        </p:txBody>
      </p:sp>
    </p:spTree>
    <p:extLst>
      <p:ext uri="{BB962C8B-B14F-4D97-AF65-F5344CB8AC3E}">
        <p14:creationId xmlns:p14="http://schemas.microsoft.com/office/powerpoint/2010/main" val="21816006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Example: Square Printing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Supposed you are asked to print a square with only the char ‘#’ and of some length, how would you do that?</a:t>
            </a:r>
          </a:p>
          <a:p>
            <a:r>
              <a:rPr lang="en-US" dirty="0"/>
              <a:t>A solution is to use a for loop (with range):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'#'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range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):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'#'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' '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*(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)+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'#'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'#'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6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9175691" y="2146031"/>
            <a:ext cx="1813302" cy="1767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dirty="0"/>
              <a:t>##########</a:t>
            </a:r>
          </a:p>
          <a:p>
            <a:pPr>
              <a:lnSpc>
                <a:spcPct val="60000"/>
              </a:lnSpc>
            </a:pPr>
            <a:r>
              <a:rPr lang="en-US" dirty="0"/>
              <a:t>#	            #</a:t>
            </a:r>
          </a:p>
          <a:p>
            <a:pPr>
              <a:lnSpc>
                <a:spcPct val="60000"/>
              </a:lnSpc>
            </a:pPr>
            <a:r>
              <a:rPr lang="en-US" dirty="0"/>
              <a:t>#	            #</a:t>
            </a:r>
          </a:p>
          <a:p>
            <a:pPr>
              <a:lnSpc>
                <a:spcPct val="60000"/>
              </a:lnSpc>
            </a:pPr>
            <a:r>
              <a:rPr lang="en-US" dirty="0"/>
              <a:t>#        	     #</a:t>
            </a:r>
          </a:p>
          <a:p>
            <a:pPr>
              <a:lnSpc>
                <a:spcPct val="60000"/>
              </a:lnSpc>
            </a:pPr>
            <a:r>
              <a:rPr lang="en-US" dirty="0"/>
              <a:t>#     	            #</a:t>
            </a:r>
          </a:p>
          <a:p>
            <a:pPr>
              <a:lnSpc>
                <a:spcPct val="60000"/>
              </a:lnSpc>
            </a:pPr>
            <a:r>
              <a:rPr lang="en-US" dirty="0"/>
              <a:t>#        	     #</a:t>
            </a:r>
          </a:p>
          <a:p>
            <a:pPr>
              <a:lnSpc>
                <a:spcPct val="60000"/>
              </a:lnSpc>
            </a:pPr>
            <a:r>
              <a:rPr lang="en-US" dirty="0"/>
              <a:t>#        	     #</a:t>
            </a:r>
          </a:p>
          <a:p>
            <a:pPr>
              <a:lnSpc>
                <a:spcPct val="60000"/>
              </a:lnSpc>
            </a:pPr>
            <a:r>
              <a:rPr lang="en-US" dirty="0"/>
              <a:t>#        	     #</a:t>
            </a:r>
          </a:p>
          <a:p>
            <a:pPr>
              <a:lnSpc>
                <a:spcPct val="60000"/>
              </a:lnSpc>
            </a:pPr>
            <a:r>
              <a:rPr lang="en-US" dirty="0"/>
              <a:t>#        	     #</a:t>
            </a:r>
          </a:p>
          <a:p>
            <a:pPr>
              <a:lnSpc>
                <a:spcPct val="60000"/>
              </a:lnSpc>
            </a:pPr>
            <a:r>
              <a:rPr lang="en-US" dirty="0"/>
              <a:t>##########</a:t>
            </a:r>
          </a:p>
        </p:txBody>
      </p:sp>
    </p:spTree>
    <p:extLst>
      <p:ext uri="{BB962C8B-B14F-4D97-AF65-F5344CB8AC3E}">
        <p14:creationId xmlns:p14="http://schemas.microsoft.com/office/powerpoint/2010/main" val="20959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Example: Iterating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We want to get 10 numbers from the user, and after each one print the current average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NUMBER_OF_ITERATIONS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10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avg </a:t>
            </a:r>
            <a:r>
              <a:rPr lang="nb-NO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endParaRPr lang="nb-NO" b="1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counter </a:t>
            </a:r>
            <a:r>
              <a:rPr lang="nb-NO" dirty="0">
                <a:solidFill>
                  <a:srgbClr val="666666"/>
                </a:solidFill>
                <a:latin typeface="Consolas" panose="020B0609020204030204" pitchFamily="49" charset="0"/>
              </a:rPr>
              <a:t>in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range(1, NUMBER_OF_ITERATIONS+1):</a:t>
            </a:r>
          </a:p>
          <a:p>
            <a:pPr marL="0" indent="0">
              <a:buNone/>
            </a:pP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   num </a:t>
            </a:r>
            <a:r>
              <a:rPr lang="nb-NO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input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BA2121"/>
                </a:solidFill>
                <a:latin typeface="Consolas" panose="020B0609020204030204" pitchFamily="49" charset="0"/>
              </a:rPr>
              <a:t>'Enter a number: '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avg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(num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avg)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counter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anose="020B0609020204030204" pitchFamily="49" charset="0"/>
              </a:rPr>
              <a:t>'The current average is:'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avg)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Loops - Motivation</a:t>
            </a:r>
            <a:endParaRPr lang="he-IL" altLang="he-IL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altLang="he-IL" dirty="0"/>
              <a:t>Often, we want to execute a statement </a:t>
            </a:r>
            <a:r>
              <a:rPr lang="en-US" altLang="he-IL" b="1" dirty="0">
                <a:solidFill>
                  <a:srgbClr val="0000FF"/>
                </a:solidFill>
              </a:rPr>
              <a:t>multiple times</a:t>
            </a:r>
            <a:r>
              <a:rPr lang="en-US" altLang="he-IL" dirty="0"/>
              <a:t> repetitively</a:t>
            </a:r>
          </a:p>
          <a:p>
            <a:pPr lvl="1" algn="l" rtl="0"/>
            <a:r>
              <a:rPr lang="en-US" altLang="he-IL" dirty="0"/>
              <a:t>Write a program that receives </a:t>
            </a:r>
            <a:r>
              <a:rPr lang="en-US" altLang="he-IL" b="1" dirty="0">
                <a:solidFill>
                  <a:srgbClr val="00B050"/>
                </a:solidFill>
              </a:rPr>
              <a:t>2 numbers </a:t>
            </a:r>
            <a:r>
              <a:rPr lang="en-US" altLang="he-IL" dirty="0"/>
              <a:t>from the user and sums them up.</a:t>
            </a:r>
          </a:p>
          <a:p>
            <a:pPr lvl="1" algn="l" rtl="0"/>
            <a:r>
              <a:rPr lang="en-US" altLang="he-IL" dirty="0"/>
              <a:t>Write a program that receives </a:t>
            </a:r>
            <a:r>
              <a:rPr lang="en-US" altLang="he-IL" b="1" dirty="0">
                <a:solidFill>
                  <a:srgbClr val="00B050"/>
                </a:solidFill>
              </a:rPr>
              <a:t>3 numbers </a:t>
            </a:r>
            <a:r>
              <a:rPr lang="en-US" altLang="he-IL" dirty="0"/>
              <a:t>from the user and sums them up.</a:t>
            </a:r>
          </a:p>
          <a:p>
            <a:r>
              <a:rPr lang="en-US" altLang="he-IL" dirty="0"/>
              <a:t>What if we wanted a program that sums </a:t>
            </a:r>
            <a:r>
              <a:rPr lang="en-US" altLang="he-IL" b="1" dirty="0">
                <a:solidFill>
                  <a:srgbClr val="00B050"/>
                </a:solidFill>
              </a:rPr>
              <a:t>100 numbers</a:t>
            </a:r>
            <a:r>
              <a:rPr lang="en-US" altLang="he-IL" dirty="0"/>
              <a:t>?</a:t>
            </a:r>
          </a:p>
          <a:p>
            <a:pPr marL="0" indent="0">
              <a:buNone/>
            </a:pPr>
            <a:endParaRPr lang="en-US" altLang="he-IL" dirty="0"/>
          </a:p>
          <a:p>
            <a:pPr lvl="1" algn="l" rtl="0"/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660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Example: Iterating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F67-D125-4E07-8D3F-437BDB3C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NUMBER_OF_ITERATIONS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10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dirty="0">
                <a:solidFill>
                  <a:prstClr val="black"/>
                </a:solidFill>
                <a:latin typeface="Consolas" panose="020B0609020204030204" pitchFamily="49" charset="0"/>
              </a:rPr>
              <a:t>avg </a:t>
            </a:r>
            <a:r>
              <a:rPr lang="nb-NO" sz="18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nb-NO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b-NO" sz="1800" dirty="0">
                <a:solidFill>
                  <a:srgbClr val="666666"/>
                </a:solidFill>
                <a:latin typeface="Consolas" panose="020B0609020204030204" pitchFamily="49" charset="0"/>
              </a:rPr>
              <a:t>0</a:t>
            </a:r>
            <a:endParaRPr lang="nb-NO" sz="1800" b="1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nb-NO" sz="1800" dirty="0">
                <a:solidFill>
                  <a:prstClr val="black"/>
                </a:solidFill>
                <a:latin typeface="Consolas" panose="020B0609020204030204" pitchFamily="49" charset="0"/>
              </a:rPr>
              <a:t> counter </a:t>
            </a:r>
            <a:r>
              <a:rPr lang="nb-NO" sz="1800" dirty="0">
                <a:solidFill>
                  <a:srgbClr val="666666"/>
                </a:solidFill>
                <a:latin typeface="Consolas" panose="020B0609020204030204" pitchFamily="49" charset="0"/>
              </a:rPr>
              <a:t>in</a:t>
            </a:r>
            <a:r>
              <a:rPr lang="nb-NO" sz="1800" dirty="0">
                <a:solidFill>
                  <a:prstClr val="black"/>
                </a:solidFill>
                <a:latin typeface="Consolas" panose="020B0609020204030204" pitchFamily="49" charset="0"/>
              </a:rPr>
              <a:t> range(1, NUMBER_OF_ITERATIONS+1):</a:t>
            </a:r>
          </a:p>
          <a:p>
            <a:pPr marL="0" indent="0">
              <a:buNone/>
            </a:pPr>
            <a:r>
              <a:rPr lang="nb-NO" sz="1800" dirty="0">
                <a:solidFill>
                  <a:prstClr val="black"/>
                </a:solidFill>
                <a:latin typeface="Consolas" panose="020B0609020204030204" pitchFamily="49" charset="0"/>
              </a:rPr>
              <a:t>    num </a:t>
            </a:r>
            <a:r>
              <a:rPr lang="nb-NO" sz="1800" dirty="0">
                <a:solidFill>
                  <a:srgbClr val="666666"/>
                </a:solidFill>
                <a:latin typeface="Consolas" panose="020B0609020204030204" pitchFamily="49" charset="0"/>
              </a:rPr>
              <a:t>=</a:t>
            </a:r>
            <a:r>
              <a:rPr lang="nb-NO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b-NO" sz="1800" dirty="0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r>
              <a:rPr lang="nb-NO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nb-NO" sz="1800" dirty="0">
                <a:solidFill>
                  <a:srgbClr val="008000"/>
                </a:solidFill>
                <a:latin typeface="Consolas" panose="020B0609020204030204" pitchFamily="49" charset="0"/>
              </a:rPr>
              <a:t>input</a:t>
            </a:r>
            <a:r>
              <a:rPr lang="nb-NO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nb-NO" sz="1800" dirty="0">
                <a:solidFill>
                  <a:srgbClr val="BA2121"/>
                </a:solidFill>
                <a:latin typeface="Consolas" panose="020B0609020204030204" pitchFamily="49" charset="0"/>
              </a:rPr>
              <a:t>'Enter a number: '</a:t>
            </a:r>
            <a:r>
              <a:rPr lang="nb-NO" sz="18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avg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(num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avg)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counter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nsolas" panose="020B0609020204030204" pitchFamily="49" charset="0"/>
              </a:rPr>
              <a:t>'The current average is:'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, avg)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769999" y="1361090"/>
            <a:ext cx="2970422" cy="5262980"/>
          </a:xfrm>
          <a:prstGeom prst="rect">
            <a:avLst/>
          </a:prstGeom>
          <a:ln>
            <a:solidFill>
              <a:srgbClr val="DD8047"/>
            </a:solidFill>
          </a:ln>
        </p:spPr>
        <p:txBody>
          <a:bodyPr wrap="square">
            <a:spAutoFit/>
          </a:bodyPr>
          <a:lstStyle/>
          <a:p>
            <a:r>
              <a:rPr lang="en-US" sz="1600" b="1" u="sng" dirty="0"/>
              <a:t>Example of execution: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10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10.0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0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5.0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9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6.333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1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5.0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8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5.6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2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5.0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7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5.285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3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5.0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6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5.111</a:t>
            </a:r>
          </a:p>
          <a:p>
            <a:r>
              <a:rPr lang="en-US" sz="1600" dirty="0"/>
              <a:t>Please enter a number: </a:t>
            </a:r>
            <a:r>
              <a:rPr lang="en-US" sz="1600" b="1" dirty="0"/>
              <a:t>4</a:t>
            </a:r>
          </a:p>
          <a:p>
            <a:r>
              <a:rPr lang="en-US" sz="1600" dirty="0"/>
              <a:t>The current average is: </a:t>
            </a:r>
            <a:r>
              <a:rPr lang="en-US" sz="1600" b="1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1420677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Loop Example: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ABD9-5B3E-4217-9517-7082F34C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/>
              <a:t>What are we trying to do here?</a:t>
            </a:r>
          </a:p>
          <a:p>
            <a:pPr marL="0" indent="0">
              <a:buNone/>
            </a:pPr>
            <a:r>
              <a:rPr lang="en-US" sz="2800" dirty="0"/>
              <a:t>What will be printed?</a:t>
            </a:r>
          </a:p>
          <a:p>
            <a:pPr>
              <a:buFont typeface="Montserrat" panose="00000500000000000000" pitchFamily="2" charset="0"/>
              <a:buChar char="→"/>
            </a:pPr>
            <a:r>
              <a:rPr lang="en-US" sz="2800" dirty="0"/>
              <a:t> We performed a sort of the list, by a method called “Bubble  Sort”</a:t>
            </a:r>
          </a:p>
          <a:p>
            <a:pPr>
              <a:buFont typeface="Montserrat" panose="00000500000000000000" pitchFamily="2" charset="0"/>
              <a:buChar char="→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421556"/>
            <a:ext cx="6147542" cy="2011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7241"/>
          <a:stretch/>
        </p:blipFill>
        <p:spPr>
          <a:xfrm>
            <a:off x="4350026" y="5805889"/>
            <a:ext cx="5602357" cy="4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23656</TotalTime>
  <Words>4612</Words>
  <Application>Microsoft Office PowerPoint</Application>
  <PresentationFormat>Widescreen</PresentationFormat>
  <Paragraphs>688</Paragraphs>
  <Slides>91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7" baseType="lpstr">
      <vt:lpstr>Arial</vt:lpstr>
      <vt:lpstr>Calibri</vt:lpstr>
      <vt:lpstr>Cambria Math</vt:lpstr>
      <vt:lpstr>Comic Sans MS</vt:lpstr>
      <vt:lpstr>Consolas</vt:lpstr>
      <vt:lpstr>Courier</vt:lpstr>
      <vt:lpstr>Courier New</vt:lpstr>
      <vt:lpstr>Courier-Bold</vt:lpstr>
      <vt:lpstr>Gill Sans MT</vt:lpstr>
      <vt:lpstr>Monaco</vt:lpstr>
      <vt:lpstr>Montserrat</vt:lpstr>
      <vt:lpstr>Tw Cen MT</vt:lpstr>
      <vt:lpstr>Tw Cen MT (Body)</vt:lpstr>
      <vt:lpstr>Wingdings</vt:lpstr>
      <vt:lpstr>Wingdings 2</vt:lpstr>
      <vt:lpstr>Gallery</vt:lpstr>
      <vt:lpstr>Intro2cs</vt:lpstr>
      <vt:lpstr>What will we cover today?</vt:lpstr>
      <vt:lpstr>EX3,  and general Submissions</vt:lpstr>
      <vt:lpstr>Syntax – reminder</vt:lpstr>
      <vt:lpstr>Truth values</vt:lpstr>
      <vt:lpstr>Boolean Casting</vt:lpstr>
      <vt:lpstr>What will we cover today?</vt:lpstr>
      <vt:lpstr>Reminder – Tirgul 1</vt:lpstr>
      <vt:lpstr>Loops - Motivation</vt:lpstr>
      <vt:lpstr>What is a loop?</vt:lpstr>
      <vt:lpstr>The while loop</vt:lpstr>
      <vt:lpstr>The for loop</vt:lpstr>
      <vt:lpstr>What will we cover today?</vt:lpstr>
      <vt:lpstr>Python’s Range</vt:lpstr>
      <vt:lpstr>Python’s Range</vt:lpstr>
      <vt:lpstr>Summing a range</vt:lpstr>
      <vt:lpstr>How many iterations?</vt:lpstr>
      <vt:lpstr>How many iterations?</vt:lpstr>
      <vt:lpstr>Iterating over a string with for loop</vt:lpstr>
      <vt:lpstr>Generate  a random number</vt:lpstr>
      <vt:lpstr>Generate  a random number</vt:lpstr>
      <vt:lpstr>Breaking loops</vt:lpstr>
      <vt:lpstr>break</vt:lpstr>
      <vt:lpstr>continue</vt:lpstr>
      <vt:lpstr>continue</vt:lpstr>
      <vt:lpstr>continue</vt:lpstr>
      <vt:lpstr>else clause (of ‘for’ statement)</vt:lpstr>
      <vt:lpstr>Example of ‘else’ statement</vt:lpstr>
      <vt:lpstr>Example of ‘else’ statement</vt:lpstr>
      <vt:lpstr>What will we cover today?</vt:lpstr>
      <vt:lpstr>Nested for loops</vt:lpstr>
      <vt:lpstr>Nested loops, why is it useful?</vt:lpstr>
      <vt:lpstr>Multiplication table</vt:lpstr>
      <vt:lpstr>Multiplication table</vt:lpstr>
      <vt:lpstr>nested loops</vt:lpstr>
      <vt:lpstr>Print range of ranges</vt:lpstr>
      <vt:lpstr>What will we cover today?</vt:lpstr>
      <vt:lpstr>Python Lists</vt:lpstr>
      <vt:lpstr>Lists can hold different types</vt:lpstr>
      <vt:lpstr>Creating a list (1)</vt:lpstr>
      <vt:lpstr>Creating a list (1)</vt:lpstr>
      <vt:lpstr>Lists as Sequences</vt:lpstr>
      <vt:lpstr>Lists as Sequences (2)</vt:lpstr>
      <vt:lpstr>Accessing Values in Lists</vt:lpstr>
      <vt:lpstr>List Slicing (1)</vt:lpstr>
      <vt:lpstr>List Slicing (2)</vt:lpstr>
      <vt:lpstr>Updating Lists (1)</vt:lpstr>
      <vt:lpstr>Updating Lists (2)</vt:lpstr>
      <vt:lpstr>Updating Lists (2) – EXAmple      </vt:lpstr>
      <vt:lpstr>Updating Lists (3)</vt:lpstr>
      <vt:lpstr>Delete List Elements</vt:lpstr>
      <vt:lpstr>Iterating over a list (1)</vt:lpstr>
      <vt:lpstr>Iterating over a list (2)</vt:lpstr>
      <vt:lpstr>Iterating over a list of lists</vt:lpstr>
      <vt:lpstr>Basic List Operations</vt:lpstr>
      <vt:lpstr>Built-in List Functions</vt:lpstr>
      <vt:lpstr>Built-in Methods of List (1)</vt:lpstr>
      <vt:lpstr>Built-in Methods of List (2)</vt:lpstr>
      <vt:lpstr>Example (1)</vt:lpstr>
      <vt:lpstr>example (2)</vt:lpstr>
      <vt:lpstr>What will we cover today?</vt:lpstr>
      <vt:lpstr>Debugging 101</vt:lpstr>
      <vt:lpstr>Debugging 101</vt:lpstr>
      <vt:lpstr>Debugging Example</vt:lpstr>
      <vt:lpstr>Debugging Example</vt:lpstr>
      <vt:lpstr>Debugging Example</vt:lpstr>
      <vt:lpstr>Debugging Example</vt:lpstr>
      <vt:lpstr>Unit Testing 101</vt:lpstr>
      <vt:lpstr>Example 2</vt:lpstr>
      <vt:lpstr>Example 2</vt:lpstr>
      <vt:lpstr>Example 2</vt:lpstr>
      <vt:lpstr>Example 2 – Unit Testing</vt:lpstr>
      <vt:lpstr>Example 2 – Unit Testing</vt:lpstr>
      <vt:lpstr>Example 2 – Unit Testing</vt:lpstr>
      <vt:lpstr>Example 2 – Unit Testing</vt:lpstr>
      <vt:lpstr>Example 2 – Unit Testing</vt:lpstr>
      <vt:lpstr>Example 2 – Unit Testing</vt:lpstr>
      <vt:lpstr>Example 2 – Unit Testing</vt:lpstr>
      <vt:lpstr>Example 2 – Unit Testing</vt:lpstr>
      <vt:lpstr>Example 2 – Unit Testing</vt:lpstr>
      <vt:lpstr>Example 2 – Unit Testing</vt:lpstr>
      <vt:lpstr>Example 2 – Unit Testing</vt:lpstr>
      <vt:lpstr>Debugging Example - 2</vt:lpstr>
      <vt:lpstr>Example 2 – Unit Testing</vt:lpstr>
      <vt:lpstr>Debugging Example - 2</vt:lpstr>
      <vt:lpstr>Debugging Examples</vt:lpstr>
      <vt:lpstr>Extra Slides</vt:lpstr>
      <vt:lpstr>Loop Example: Square Printing</vt:lpstr>
      <vt:lpstr>Loop Example: Iterating average</vt:lpstr>
      <vt:lpstr>Loop Example: Iterating average</vt:lpstr>
      <vt:lpstr>Nested Loop Example: Bubble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Intro2cs</dc:title>
  <dc:creator>smartdesk</dc:creator>
  <cp:keywords>CTPClassification=CTP_NT</cp:keywords>
  <cp:lastModifiedBy>Adi Ravid</cp:lastModifiedBy>
  <cp:revision>855</cp:revision>
  <dcterms:modified xsi:type="dcterms:W3CDTF">2021-10-26T20:14:39Z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68ebb583-7eec-4e57-9187-6489de28e353</vt:lpwstr>
  </property>
  <property fmtid="{D5CDD505-2E9C-101B-9397-08002B2CF9AE}" pid="3" name="CTP_TimeStamp">
    <vt:lpwstr>2018-10-31 08:43:19Z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