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9" r:id="rId4"/>
    <p:sldId id="262" r:id="rId5"/>
    <p:sldId id="282" r:id="rId6"/>
    <p:sldId id="283" r:id="rId7"/>
    <p:sldId id="284" r:id="rId8"/>
    <p:sldId id="285" r:id="rId9"/>
    <p:sldId id="258" r:id="rId10"/>
    <p:sldId id="263" r:id="rId11"/>
    <p:sldId id="274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FADB-947C-5C40-AE58-CA89F287F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29B09-4130-B740-99CE-621C3F663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46083-E523-4A48-AF33-178C01D9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916-52A4-4549-B1F5-217CA9A1735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D8D06-D424-1546-B40F-0A915AE1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69D65-1129-5D4A-AFE4-5B3D5B70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A5A4-88FC-E144-9A55-B587AB14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8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3235-E041-3640-9FE4-EAAA63D9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FFFD5-3C27-2E41-A39F-168C6194A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8F981-B7A7-0240-9ADC-5193081F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916-52A4-4549-B1F5-217CA9A1735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F859A-7F2D-3649-B34A-7342836A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963D4-8A34-A84E-86D1-AB8013E5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A5A4-88FC-E144-9A55-B587AB14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1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DA01D-164E-6146-A35F-B93BE9155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9FD69-5145-F54C-B35D-B6C061F80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84D22-BF9F-3541-AC76-050482D1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916-52A4-4549-B1F5-217CA9A1735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B9C2E-E659-C644-9EAB-09E1FDA3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93699-86D0-AD46-9987-85DEDD7B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A5A4-88FC-E144-9A55-B587AB14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2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7F51-E918-344D-8C65-4B3063F6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19D46-3C9C-314A-AD3C-2C9AD4BE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B152-E913-6445-A4F6-5E3FF390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916-52A4-4549-B1F5-217CA9A1735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5E063-7E8D-8341-ABD8-21AB9275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3AC48-3A98-BC4A-916A-829C7D70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A5A4-88FC-E144-9A55-B587AB14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4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D2B0-8B2A-DC4D-AAE4-C95D7E3B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79702-201F-334B-98B6-B3D77282E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43F6-500D-7645-B3B2-8C284D81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916-52A4-4549-B1F5-217CA9A1735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E7A4E-6F2B-9248-9A80-D9F7BF68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4E810-2E69-A847-A107-8E044E28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A5A4-88FC-E144-9A55-B587AB14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2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AF25-0418-9349-97C0-BEF68CB4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61273-AFB5-2D4A-9D67-93648498A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31DC0-186E-944D-948A-2F2DB2FE8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88157-1696-6C4C-B110-E4FD0258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916-52A4-4549-B1F5-217CA9A1735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33DDB-DC3F-4D48-AE38-4BC905C3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D6072-FE0A-4442-929A-05EB7C3D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A5A4-88FC-E144-9A55-B587AB14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9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40B2-B45C-214D-A1B3-979B1269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C0303-4752-464B-A612-F03F4338B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2D8F8-2C22-564A-B129-6881C7A95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DAF03-12E1-DC4F-8C59-746B050B6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5BCF4-26C1-9543-BD87-F5AF7A151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46DC8-FC0B-7B4E-8C9C-932C80E1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916-52A4-4549-B1F5-217CA9A1735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B5416-3432-F24F-B94B-891EB6C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055A0-D3F3-6740-B9AB-E54BBFEA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A5A4-88FC-E144-9A55-B587AB14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95EA-8C7A-F54C-AAF5-07BC9ABA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60A64-6B34-5D48-ACB1-61D73AA5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916-52A4-4549-B1F5-217CA9A1735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46B4F-8017-DB4A-9E25-6F931902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D6F51-14F0-F24B-B1C8-01FD745B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A5A4-88FC-E144-9A55-B587AB14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6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6AF06-DDBB-CC4A-85DC-71C6A08F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916-52A4-4549-B1F5-217CA9A1735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4770B-71C5-0543-9DFA-4270F293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8F515-D14B-594B-B377-746745E2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A5A4-88FC-E144-9A55-B587AB14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1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EE77-5F07-E34A-8245-6F718A6E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EFF6-3641-954C-B251-CF0CFFABF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11894-B79A-3F43-819E-4C0D617A2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FF46F-203C-094F-84FA-3775D092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916-52A4-4549-B1F5-217CA9A1735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96C12-56EF-174A-8E0C-05F99B69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F5DA4-7377-F44A-ABF3-DA998C5B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A5A4-88FC-E144-9A55-B587AB14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4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0224-7039-7740-9D48-13549D9E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5262B-AD6E-D24F-9275-7D86B8691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43D4D-DBC0-5D43-A7B5-1F60B41C4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D78EC-0933-3943-AE03-F15A8BCE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1916-52A4-4549-B1F5-217CA9A1735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C696A-1ED1-1746-A1C7-E2E97717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F170D-85B5-7246-BBF5-DE287DB7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A5A4-88FC-E144-9A55-B587AB14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2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ADBAC-A0FB-A04D-9834-876D0755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A63AF-445E-7642-9725-27F4082C1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369A8-E603-1F42-BA7F-8DCAB2B15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F1916-52A4-4549-B1F5-217CA9A1735B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68CB-37D0-024D-9FAB-CFE2D43A5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0206F-76B2-DA49-B667-1AD1C543D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7A5A4-88FC-E144-9A55-B587AB14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2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7774-0F6F-6145-8FD3-6086D372B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4B059-5110-C647-8090-59B1BA9F3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5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CBEF-2B3D-B844-9C32-751A37C4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Destruction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8B20F-D6F6-3641-A24A-DA79B30AD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wrong way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right 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73340-86F1-4847-B91A-DD2C88DEC679}"/>
              </a:ext>
            </a:extLst>
          </p:cNvPr>
          <p:cNvSpPr/>
          <p:nvPr/>
        </p:nvSpPr>
        <p:spPr>
          <a:xfrm>
            <a:off x="1313793" y="250567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NewPSMT" panose="02070309020205020404" pitchFamily="49" charset="0"/>
              </a:rPr>
              <a:t>~Singleton() {</a:t>
            </a:r>
            <a:br>
              <a:rPr lang="en-US" dirty="0">
                <a:latin typeface="CourierNewPSMT" panose="02070309020205020404" pitchFamily="49" charset="0"/>
              </a:rPr>
            </a:br>
            <a:r>
              <a:rPr lang="en-US" dirty="0">
                <a:latin typeface="CourierNewPSMT" panose="02070309020205020404" pitchFamily="49" charset="0"/>
              </a:rPr>
              <a:t>  delete </a:t>
            </a:r>
            <a:r>
              <a:rPr lang="en-US" dirty="0" err="1">
                <a:latin typeface="CourierNewPSMT" panose="02070309020205020404" pitchFamily="49" charset="0"/>
              </a:rPr>
              <a:t>pSingInst</a:t>
            </a:r>
            <a:r>
              <a:rPr lang="en-US" dirty="0">
                <a:latin typeface="CourierNewPSMT" panose="02070309020205020404" pitchFamily="49" charset="0"/>
              </a:rPr>
              <a:t>; </a:t>
            </a:r>
          </a:p>
          <a:p>
            <a:r>
              <a:rPr lang="en-US" dirty="0">
                <a:latin typeface="CourierNewPSMT" panose="02070309020205020404" pitchFamily="49" charset="0"/>
              </a:rPr>
              <a:t>  </a:t>
            </a:r>
            <a:r>
              <a:rPr lang="en-US" dirty="0" err="1">
                <a:latin typeface="CourierNewPSMT" panose="02070309020205020404" pitchFamily="49" charset="0"/>
              </a:rPr>
              <a:t>pSingInst</a:t>
            </a:r>
            <a:r>
              <a:rPr lang="en-US" dirty="0">
                <a:latin typeface="CourierNewPSMT" panose="02070309020205020404" pitchFamily="49" charset="0"/>
              </a:rPr>
              <a:t> = </a:t>
            </a:r>
            <a:r>
              <a:rPr lang="en-US" dirty="0" err="1">
                <a:latin typeface="CourierNewPSMT" panose="02070309020205020404" pitchFamily="49" charset="0"/>
              </a:rPr>
              <a:t>nullptr</a:t>
            </a:r>
            <a:r>
              <a:rPr lang="en-US" dirty="0">
                <a:latin typeface="CourierNewPSMT" panose="02070309020205020404" pitchFamily="49" charset="0"/>
              </a:rPr>
              <a:t>; </a:t>
            </a:r>
            <a:endParaRPr lang="en-US" dirty="0">
              <a:effectLst/>
            </a:endParaRPr>
          </a:p>
          <a:p>
            <a:r>
              <a:rPr lang="en-US" dirty="0">
                <a:latin typeface="CourierNewPSMT" panose="02070309020205020404" pitchFamily="49" charset="0"/>
              </a:rPr>
              <a:t>} </a:t>
            </a:r>
            <a:endParaRPr lang="en-US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E49160-DA3D-B24A-AC01-AA3F0ADF8C8D}"/>
              </a:ext>
            </a:extLst>
          </p:cNvPr>
          <p:cNvSpPr/>
          <p:nvPr/>
        </p:nvSpPr>
        <p:spPr>
          <a:xfrm>
            <a:off x="1313793" y="458592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NewPSMT" panose="02070309020205020404" pitchFamily="49" charset="0"/>
              </a:rPr>
              <a:t>static void </a:t>
            </a:r>
            <a:r>
              <a:rPr lang="en-US" dirty="0" err="1">
                <a:latin typeface="CourierNewPSMT" panose="02070309020205020404" pitchFamily="49" charset="0"/>
              </a:rPr>
              <a:t>ResetInstance</a:t>
            </a:r>
            <a:r>
              <a:rPr lang="en-US" dirty="0">
                <a:latin typeface="CourierNewPSMT" panose="02070309020205020404" pitchFamily="49" charset="0"/>
              </a:rPr>
              <a:t>() {</a:t>
            </a:r>
          </a:p>
          <a:p>
            <a:r>
              <a:rPr lang="en-US" dirty="0">
                <a:latin typeface="CourierNewPSMT" panose="02070309020205020404" pitchFamily="49" charset="0"/>
              </a:rPr>
              <a:t>  delete </a:t>
            </a:r>
            <a:r>
              <a:rPr lang="en-US" dirty="0" err="1">
                <a:latin typeface="CourierNewPSMT" panose="02070309020205020404" pitchFamily="49" charset="0"/>
              </a:rPr>
              <a:t>pSingInst</a:t>
            </a:r>
            <a:r>
              <a:rPr lang="en-US" dirty="0">
                <a:latin typeface="CourierNewPSMT" panose="02070309020205020404" pitchFamily="49" charset="0"/>
              </a:rPr>
              <a:t>; </a:t>
            </a:r>
            <a:endParaRPr lang="en-US" dirty="0"/>
          </a:p>
          <a:p>
            <a:r>
              <a:rPr lang="en-US" dirty="0">
                <a:latin typeface="CourierNewPSMT" panose="02070309020205020404" pitchFamily="49" charset="0"/>
              </a:rPr>
              <a:t>  </a:t>
            </a:r>
            <a:r>
              <a:rPr lang="en-US" dirty="0" err="1">
                <a:latin typeface="CourierNewPSMT" panose="02070309020205020404" pitchFamily="49" charset="0"/>
              </a:rPr>
              <a:t>pSingInst</a:t>
            </a:r>
            <a:r>
              <a:rPr lang="en-US" dirty="0">
                <a:latin typeface="CourierNewPSMT" panose="02070309020205020404" pitchFamily="49" charset="0"/>
              </a:rPr>
              <a:t> = </a:t>
            </a:r>
            <a:r>
              <a:rPr lang="en-US" dirty="0" err="1">
                <a:latin typeface="CourierNewPSMT" panose="02070309020205020404" pitchFamily="49" charset="0"/>
              </a:rPr>
              <a:t>nullptr</a:t>
            </a:r>
            <a:r>
              <a:rPr lang="en-US" dirty="0">
                <a:latin typeface="CourierNewPSMT" panose="02070309020205020404" pitchFamily="49" charset="0"/>
              </a:rPr>
              <a:t>; </a:t>
            </a:r>
          </a:p>
          <a:p>
            <a:r>
              <a:rPr lang="en-US" dirty="0">
                <a:latin typeface="CourierNewPSMT" panose="02070309020205020404" pitchFamily="49" charset="0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62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D7D4-9B8B-0E45-87DC-6762D7F4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365A2-6A45-6F46-83F9-3898F2FAE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867"/>
            <a:ext cx="4501055" cy="4351338"/>
          </a:xfrm>
        </p:spPr>
        <p:txBody>
          <a:bodyPr/>
          <a:lstStyle/>
          <a:p>
            <a:r>
              <a:rPr lang="en-US" dirty="0"/>
              <a:t>We have a maze game</a:t>
            </a:r>
          </a:p>
          <a:p>
            <a:r>
              <a:rPr lang="en-US" dirty="0"/>
              <a:t>And we would like to create various types of mazes</a:t>
            </a:r>
          </a:p>
          <a:p>
            <a:pPr lvl="1"/>
            <a:r>
              <a:rPr lang="en-US" dirty="0"/>
              <a:t>Regular one, enchanted, etc..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27B41-C87B-444C-B851-57B4AF6B4E6D}"/>
              </a:ext>
            </a:extLst>
          </p:cNvPr>
          <p:cNvSpPr/>
          <p:nvPr/>
        </p:nvSpPr>
        <p:spPr>
          <a:xfrm>
            <a:off x="5843752" y="1289912"/>
            <a:ext cx="6096000" cy="5202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MazeGame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Maze*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CreateMaze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Maze* maze  = new Maze()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Room* room1 = new Room(1)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Room* room2 = new Room(2)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Door* door  = new Door(room1,room2) ;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maze-&gt;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AddRoom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(room1)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maze-&gt;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AddRoom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(room2) ;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room1-&gt;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(North, new Wall())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room1-&gt;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(East , door)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room1-&gt;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(South, new Wall())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room1-&gt;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(West , new Wall()) ;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room2-&gt;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(North, new Wall())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room2-&gt;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(East , new Wall())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room2-&gt;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(South, new Wall())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room2-&gt;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SetSide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(West , door) ;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maze ;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FF57E8-69CA-C847-BFA4-AA790AC7380C}"/>
              </a:ext>
            </a:extLst>
          </p:cNvPr>
          <p:cNvSpPr/>
          <p:nvPr/>
        </p:nvSpPr>
        <p:spPr>
          <a:xfrm>
            <a:off x="4836302" y="6500867"/>
            <a:ext cx="2172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Credit: Moshe Fresco</a:t>
            </a:r>
          </a:p>
        </p:txBody>
      </p:sp>
    </p:spTree>
    <p:extLst>
      <p:ext uri="{BB962C8B-B14F-4D97-AF65-F5344CB8AC3E}">
        <p14:creationId xmlns:p14="http://schemas.microsoft.com/office/powerpoint/2010/main" val="180678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ED3D-B19F-FF47-8220-92380A3A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2985B-C4AE-9C41-9235-3303CE27C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Using virtual functions to create the components of the class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4CF360-C648-F64D-A8BA-3E26B0AD1490}"/>
              </a:ext>
            </a:extLst>
          </p:cNvPr>
          <p:cNvSpPr/>
          <p:nvPr/>
        </p:nvSpPr>
        <p:spPr>
          <a:xfrm>
            <a:off x="1004887" y="2341991"/>
            <a:ext cx="8648700" cy="4316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MazeGame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	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virtual Maze* </a:t>
            </a:r>
            <a:r>
              <a:rPr lang="en-US" alt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const	{ return new Maze() ; 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virtual Room* </a:t>
            </a:r>
            <a:r>
              <a:rPr lang="en-US" alt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n)</a:t>
            </a:r>
            <a:r>
              <a:rPr lang="he-IL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return new Room(n) ; 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virtual Wall* </a:t>
            </a:r>
            <a:r>
              <a:rPr lang="en-US" alt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MakeWall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e-IL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return new Wall() ; 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virtual Door* </a:t>
            </a:r>
            <a:r>
              <a:rPr lang="en-US" alt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MakeDoor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(Room* r1, Room* r2)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{ return new Door(r1,r2) ; 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Maze*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CreateMaze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Maze* maze 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Room* room1 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Room* room2 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(2)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Door* door  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MakeDoor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(room1,room2) ;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………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………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maze ;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8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EB9A-BC5F-3243-9B9F-2916B6B3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C7DDFD-B063-9A4B-9707-943AA3455838}"/>
              </a:ext>
            </a:extLst>
          </p:cNvPr>
          <p:cNvSpPr/>
          <p:nvPr/>
        </p:nvSpPr>
        <p:spPr>
          <a:xfrm>
            <a:off x="838200" y="1849071"/>
            <a:ext cx="9879724" cy="3873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BombedWall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public Wall {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…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</a:p>
          <a:p>
            <a:pPr>
              <a:lnSpc>
                <a:spcPct val="80000"/>
              </a:lnSpc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RoomWithABomb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public Room {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RoomWithABomb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n) : Room(n) { 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</a:p>
          <a:p>
            <a:pPr>
              <a:lnSpc>
                <a:spcPct val="80000"/>
              </a:lnSpc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BombedMazeGame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public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MazeGame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BombedMazeGame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virtual Wall* </a:t>
            </a:r>
            <a:r>
              <a:rPr lang="en-US" alt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MakeWall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{ return new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BombedWall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; 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virtual Room* </a:t>
            </a:r>
            <a:r>
              <a:rPr lang="en-US" alt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n)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{ return new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RoomWithABomb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(n) ; 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; </a:t>
            </a:r>
          </a:p>
        </p:txBody>
      </p:sp>
    </p:spTree>
    <p:extLst>
      <p:ext uri="{BB962C8B-B14F-4D97-AF65-F5344CB8AC3E}">
        <p14:creationId xmlns:p14="http://schemas.microsoft.com/office/powerpoint/2010/main" val="2328550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7924-4F95-7741-B9E6-3BC75FF1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408A2-E952-644D-AB35-7E9C84145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Using an object as a parameter to create components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F7AC1-9430-974D-BCF5-87A55A507720}"/>
              </a:ext>
            </a:extLst>
          </p:cNvPr>
          <p:cNvSpPr/>
          <p:nvPr/>
        </p:nvSpPr>
        <p:spPr>
          <a:xfrm>
            <a:off x="1040525" y="2329617"/>
            <a:ext cx="8513379" cy="4316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Maze*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e-IL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return new Maze() ; 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Room*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n) { return new Room(n) ; 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Wall*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MakeWall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e-IL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{ return new Wall() ; 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Door*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MakeDoor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(Room r1, Room r2)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{ return new Door(r1,r2) ; 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MazeGame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Maze*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CreateMaze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factory) {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Maze* maze  = factory-&gt;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newMaze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Room* room1 = factory-&gt;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newRoom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Room* room2 = factory-&gt;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newRoom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(2) 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Door* door  = factory-&gt;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newDoor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(room1,room2) ;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………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maze ;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</a:p>
        </p:txBody>
      </p:sp>
    </p:spTree>
    <p:extLst>
      <p:ext uri="{BB962C8B-B14F-4D97-AF65-F5344CB8AC3E}">
        <p14:creationId xmlns:p14="http://schemas.microsoft.com/office/powerpoint/2010/main" val="257696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7B77-6B58-2142-A5E6-1655131F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7EC69A-5A85-2641-A4F2-227290DA9EFC}"/>
              </a:ext>
            </a:extLst>
          </p:cNvPr>
          <p:cNvSpPr/>
          <p:nvPr/>
        </p:nvSpPr>
        <p:spPr>
          <a:xfrm>
            <a:off x="956441" y="1690688"/>
            <a:ext cx="6096000" cy="45381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BombedWall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public Wall {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…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</a:p>
          <a:p>
            <a:pPr>
              <a:lnSpc>
                <a:spcPct val="80000"/>
              </a:lnSpc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RoomWithABomb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public Room {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RoomWithABomb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n) : Room(n) { 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</a:p>
          <a:p>
            <a:pPr>
              <a:lnSpc>
                <a:spcPct val="80000"/>
              </a:lnSpc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BombedMazeFactory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public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BombedMazeGame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virtual Wall*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MakeWall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{ return new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BombedWall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; 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virtual Room*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n)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{ return new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RoomWithABomb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(n) ; }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; </a:t>
            </a:r>
          </a:p>
          <a:p>
            <a:pPr>
              <a:lnSpc>
                <a:spcPct val="80000"/>
              </a:lnSpc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56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1157-F4DD-3341-83DB-CDD5D750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vs. Non-Abstract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D9305-351A-F748-8175-13F93033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time vs. Run time</a:t>
            </a:r>
          </a:p>
          <a:p>
            <a:r>
              <a:rPr lang="en-US" dirty="0"/>
              <a:t>Subclass vs. Objects</a:t>
            </a:r>
          </a:p>
        </p:txBody>
      </p:sp>
    </p:spTree>
    <p:extLst>
      <p:ext uri="{BB962C8B-B14F-4D97-AF65-F5344CB8AC3E}">
        <p14:creationId xmlns:p14="http://schemas.microsoft.com/office/powerpoint/2010/main" val="3352262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6A52-2760-6F42-99A4-21816BF1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Factory-Singleton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DC95C-8365-6F4F-BF30-2A18BF994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it is best for Factory to be a Singleton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C68243-B4A7-F749-9360-B555C895D4C0}"/>
              </a:ext>
            </a:extLst>
          </p:cNvPr>
          <p:cNvSpPr/>
          <p:nvPr/>
        </p:nvSpPr>
        <p:spPr>
          <a:xfrm>
            <a:off x="901260" y="2403324"/>
            <a:ext cx="111225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protected: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}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private: static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 ;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public: static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getInst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{ if 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==null)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;return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; }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Maze*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{ return new Maze() ; }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Room*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n)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{ return new Room(n) ; }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Wall*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makeWall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{ return new Wall() ; }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Door*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makeDoor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(Room r1, Room r2)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{ return new Door(r1,r2) ; }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;</a:t>
            </a:r>
          </a:p>
        </p:txBody>
      </p:sp>
    </p:spTree>
    <p:extLst>
      <p:ext uri="{BB962C8B-B14F-4D97-AF65-F5344CB8AC3E}">
        <p14:creationId xmlns:p14="http://schemas.microsoft.com/office/powerpoint/2010/main" val="3969357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29C0-599E-0743-9AE5-C549EAE7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Factory-Singleton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276B-06FA-F749-931E-48318D9FB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MazeGame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Maze*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createMaze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Maze maze*  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MazeFactory.getInst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Room room1* 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MazeFactory.getInst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Room room2* 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MazeFactory.getInst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(2) 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Door door*  =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MazeFactory.getInst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MakeDoor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(room1,room2) ;</a:t>
            </a:r>
          </a:p>
          <a:p>
            <a:pPr>
              <a:lnSpc>
                <a:spcPct val="80000"/>
              </a:lnSpc>
              <a:buNone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maze-&gt;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AddRoom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(room1) 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maze-&gt;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AddRoom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(room2) ;</a:t>
            </a:r>
          </a:p>
          <a:p>
            <a:pPr>
              <a:lnSpc>
                <a:spcPct val="80000"/>
              </a:lnSpc>
              <a:buNone/>
            </a:pPr>
            <a:r>
              <a:rPr lang="he-IL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………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maze 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8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3502E-4A8F-A744-8313-27643FD2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Runtime-based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21EC4-E189-9448-85A3-878AD5F8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would like to decide in runtime what type of factory to use?</a:t>
            </a:r>
          </a:p>
          <a:p>
            <a:r>
              <a:rPr lang="en-US" dirty="0"/>
              <a:t>For example, let the user decide which type of Maze it would like to play</a:t>
            </a:r>
          </a:p>
          <a:p>
            <a:r>
              <a:rPr lang="en-US" dirty="0"/>
              <a:t>We can use configuration file</a:t>
            </a:r>
          </a:p>
        </p:txBody>
      </p:sp>
    </p:spTree>
    <p:extLst>
      <p:ext uri="{BB962C8B-B14F-4D97-AF65-F5344CB8AC3E}">
        <p14:creationId xmlns:p14="http://schemas.microsoft.com/office/powerpoint/2010/main" val="142606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0544-4A2E-604E-94B0-6C2C01EC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2BB1-30E8-F64C-8F26-A77CF3600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Creational, Behavioral, Structural</a:t>
            </a:r>
            <a:endParaRPr lang="en-US" altLang="en-US" sz="4400" dirty="0"/>
          </a:p>
          <a:p>
            <a:pPr marL="609600" indent="-609600"/>
            <a:r>
              <a:rPr lang="en-US" altLang="en-US" sz="3200" dirty="0"/>
              <a:t>Creational: </a:t>
            </a:r>
          </a:p>
          <a:p>
            <a:pPr marL="990600" lvl="1" indent="-533400"/>
            <a:r>
              <a:rPr lang="en-US" altLang="en-US" sz="2800" dirty="0"/>
              <a:t>Manage the instantiation process.</a:t>
            </a:r>
          </a:p>
          <a:p>
            <a:pPr marL="990600" lvl="1" indent="-533400"/>
            <a:r>
              <a:rPr lang="en-US" altLang="en-US" sz="2800" dirty="0"/>
              <a:t>Abstraction of how objects are created.</a:t>
            </a:r>
          </a:p>
          <a:p>
            <a:pPr marL="609600" indent="-609600"/>
            <a:r>
              <a:rPr lang="en-US" altLang="en-US" sz="3200" dirty="0"/>
              <a:t>Two types of Creational Patterns 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en-US" sz="2800" dirty="0"/>
              <a:t>Class-based creational patterns</a:t>
            </a:r>
            <a:br>
              <a:rPr lang="en-US" altLang="en-US" sz="2800" dirty="0"/>
            </a:br>
            <a:r>
              <a:rPr lang="en-US" altLang="en-US" sz="2800" dirty="0"/>
              <a:t>Use inheritance to vary the class that is instantiated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 altLang="en-US" sz="2800" dirty="0"/>
              <a:t>Object–based creational patterns</a:t>
            </a:r>
            <a:br>
              <a:rPr lang="en-US" altLang="en-US" sz="2800" dirty="0"/>
            </a:br>
            <a:r>
              <a:rPr lang="en-US" altLang="en-US" sz="2800" dirty="0"/>
              <a:t>Delegates instantiation to another object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2568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B257-06AC-7F4F-8474-197DB3E1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Runtime-based Factory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23D44B-553F-3148-841F-1125F46410B9}"/>
              </a:ext>
            </a:extLst>
          </p:cNvPr>
          <p:cNvSpPr/>
          <p:nvPr/>
        </p:nvSpPr>
        <p:spPr>
          <a:xfrm>
            <a:off x="693682" y="2008226"/>
            <a:ext cx="8975835" cy="3090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{ if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==0) {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const char* style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readConfigFile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("MAZESTYLE") ;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style,”Complex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”))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ComplexMazeFactory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;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else if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style,”Enchanted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”))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EnchantedMazeFactory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;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else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;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return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1273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78E6-6168-7F48-B5CB-BB1F1116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315F-CDDF-0E45-BFCF-2B21E53D8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628" y="1363170"/>
            <a:ext cx="10515600" cy="4351338"/>
          </a:xfrm>
        </p:spPr>
        <p:txBody>
          <a:bodyPr/>
          <a:lstStyle/>
          <a:p>
            <a:r>
              <a:rPr lang="en-US" dirty="0"/>
              <a:t>We would like to build a class with various options or stages</a:t>
            </a:r>
          </a:p>
          <a:p>
            <a:r>
              <a:rPr lang="en-US" dirty="0"/>
              <a:t>Sometime we know all the defaults and sometimes not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7ACB4-8698-3748-A429-7E60D5F90A0B}"/>
              </a:ext>
            </a:extLst>
          </p:cNvPr>
          <p:cNvSpPr/>
          <p:nvPr/>
        </p:nvSpPr>
        <p:spPr>
          <a:xfrm>
            <a:off x="911772" y="2367571"/>
            <a:ext cx="93752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wCenMT"/>
              </a:rPr>
              <a:t>public class Computer { </a:t>
            </a:r>
          </a:p>
          <a:p>
            <a:r>
              <a:rPr lang="en-US" dirty="0">
                <a:latin typeface="TwCenMT"/>
              </a:rPr>
              <a:t>	private: </a:t>
            </a:r>
          </a:p>
          <a:p>
            <a:r>
              <a:rPr lang="en-US" dirty="0">
                <a:latin typeface="TwCenMT"/>
              </a:rPr>
              <a:t>		String </a:t>
            </a:r>
            <a:r>
              <a:rPr lang="en-US" dirty="0" err="1">
                <a:latin typeface="TwCenMT"/>
              </a:rPr>
              <a:t>HardDiskType</a:t>
            </a:r>
            <a:r>
              <a:rPr lang="en-US" dirty="0">
                <a:latin typeface="TwCenMT"/>
              </a:rPr>
              <a:t>; </a:t>
            </a:r>
          </a:p>
          <a:p>
            <a:r>
              <a:rPr lang="en-US" dirty="0">
                <a:latin typeface="TwCenMT"/>
              </a:rPr>
              <a:t>		int </a:t>
            </a:r>
            <a:r>
              <a:rPr lang="en-US" dirty="0" err="1">
                <a:latin typeface="TwCenMT"/>
              </a:rPr>
              <a:t>HardDiskSize</a:t>
            </a:r>
            <a:endParaRPr lang="en-US" dirty="0">
              <a:latin typeface="TwCenMT"/>
            </a:endParaRPr>
          </a:p>
          <a:p>
            <a:r>
              <a:rPr lang="en-US" dirty="0">
                <a:latin typeface="TwCenMT"/>
              </a:rPr>
              <a:t>		String </a:t>
            </a:r>
            <a:r>
              <a:rPr lang="en-US" dirty="0" err="1">
                <a:latin typeface="TwCenMT"/>
              </a:rPr>
              <a:t>Cpu</a:t>
            </a:r>
            <a:r>
              <a:rPr lang="en-US" dirty="0">
                <a:latin typeface="TwCenMT"/>
              </a:rPr>
              <a:t>;</a:t>
            </a:r>
          </a:p>
          <a:p>
            <a:r>
              <a:rPr lang="en-US" dirty="0">
                <a:latin typeface="TwCenMT"/>
              </a:rPr>
              <a:t>		int </a:t>
            </a:r>
            <a:r>
              <a:rPr lang="en-US" dirty="0" err="1">
                <a:latin typeface="TwCenMT"/>
              </a:rPr>
              <a:t>CpuClock</a:t>
            </a:r>
            <a:r>
              <a:rPr lang="en-US" dirty="0">
                <a:latin typeface="TwCenMT"/>
              </a:rPr>
              <a:t>;</a:t>
            </a:r>
            <a:br>
              <a:rPr lang="en-US" dirty="0">
                <a:latin typeface="TwCenMT"/>
              </a:rPr>
            </a:br>
            <a:r>
              <a:rPr lang="en-US" dirty="0">
                <a:latin typeface="TwCenMT"/>
              </a:rPr>
              <a:t>		int </a:t>
            </a:r>
            <a:r>
              <a:rPr lang="en-US" dirty="0" err="1">
                <a:latin typeface="TwCenMT"/>
              </a:rPr>
              <a:t>RAMSize</a:t>
            </a:r>
            <a:r>
              <a:rPr lang="en-US" dirty="0">
                <a:latin typeface="TwCenMT"/>
              </a:rPr>
              <a:t>;</a:t>
            </a:r>
            <a:br>
              <a:rPr lang="en-US" dirty="0">
                <a:latin typeface="TwCenMT"/>
              </a:rPr>
            </a:br>
            <a:r>
              <a:rPr lang="en-US" dirty="0">
                <a:latin typeface="TwCenMT"/>
              </a:rPr>
              <a:t>		String </a:t>
            </a:r>
            <a:r>
              <a:rPr lang="en-US" dirty="0" err="1">
                <a:latin typeface="TwCenMT"/>
              </a:rPr>
              <a:t>RAMtype</a:t>
            </a:r>
            <a:r>
              <a:rPr lang="en-US" dirty="0">
                <a:latin typeface="TwCenMT"/>
              </a:rPr>
              <a:t>; </a:t>
            </a:r>
          </a:p>
          <a:p>
            <a:r>
              <a:rPr lang="en-US" dirty="0">
                <a:latin typeface="TwCenMT"/>
              </a:rPr>
              <a:t>		String </a:t>
            </a:r>
            <a:r>
              <a:rPr lang="en-US" dirty="0" err="1">
                <a:latin typeface="TwCenMT"/>
              </a:rPr>
              <a:t>KeyboardType</a:t>
            </a:r>
            <a:r>
              <a:rPr lang="en-US" dirty="0">
                <a:latin typeface="TwCenMT"/>
              </a:rPr>
              <a:t>; </a:t>
            </a:r>
            <a:endParaRPr lang="en-US" dirty="0"/>
          </a:p>
          <a:p>
            <a:r>
              <a:rPr lang="en-US" dirty="0">
                <a:latin typeface="TwCenMT"/>
              </a:rPr>
              <a:t>		String </a:t>
            </a:r>
            <a:r>
              <a:rPr lang="en-US" dirty="0" err="1">
                <a:latin typeface="TwCenMT"/>
              </a:rPr>
              <a:t>MouseType</a:t>
            </a:r>
            <a:r>
              <a:rPr lang="en-US" dirty="0">
                <a:latin typeface="TwCenMT"/>
              </a:rPr>
              <a:t>; </a:t>
            </a:r>
            <a:endParaRPr lang="en-US" dirty="0"/>
          </a:p>
          <a:p>
            <a:r>
              <a:rPr lang="en-US" dirty="0">
                <a:latin typeface="TwCenMT"/>
              </a:rPr>
              <a:t>	public:</a:t>
            </a:r>
          </a:p>
          <a:p>
            <a:r>
              <a:rPr lang="en-US" dirty="0">
                <a:latin typeface="TwCenMT"/>
              </a:rPr>
              <a:t>		Computer(String </a:t>
            </a:r>
            <a:r>
              <a:rPr lang="en-US" dirty="0" err="1">
                <a:latin typeface="TwCenMT"/>
              </a:rPr>
              <a:t>Cpu</a:t>
            </a:r>
            <a:r>
              <a:rPr lang="en-US" dirty="0">
                <a:latin typeface="TwCenMT"/>
              </a:rPr>
              <a:t>, int </a:t>
            </a:r>
            <a:r>
              <a:rPr lang="en-US" dirty="0" err="1">
                <a:latin typeface="TwCenMT"/>
              </a:rPr>
              <a:t>CpuClock</a:t>
            </a:r>
            <a:r>
              <a:rPr lang="en-US" dirty="0">
                <a:latin typeface="TwCenMT"/>
              </a:rPr>
              <a:t>){}</a:t>
            </a:r>
            <a:br>
              <a:rPr lang="en-US" dirty="0">
                <a:latin typeface="TwCenMT"/>
              </a:rPr>
            </a:br>
            <a:r>
              <a:rPr lang="en-US" dirty="0">
                <a:latin typeface="TwCenMT"/>
              </a:rPr>
              <a:t>		Computer(String </a:t>
            </a:r>
            <a:r>
              <a:rPr lang="en-US" dirty="0" err="1">
                <a:latin typeface="TwCenMT"/>
              </a:rPr>
              <a:t>Cpu</a:t>
            </a:r>
            <a:r>
              <a:rPr lang="en-US" dirty="0">
                <a:latin typeface="TwCenMT"/>
              </a:rPr>
              <a:t>, int </a:t>
            </a:r>
            <a:r>
              <a:rPr lang="en-US" dirty="0" err="1">
                <a:latin typeface="TwCenMT"/>
              </a:rPr>
              <a:t>CpuClock</a:t>
            </a:r>
            <a:r>
              <a:rPr lang="en-US" dirty="0">
                <a:latin typeface="TwCenMT"/>
              </a:rPr>
              <a:t> , int </a:t>
            </a:r>
            <a:r>
              <a:rPr lang="en-US" dirty="0" err="1">
                <a:latin typeface="TwCenMT"/>
              </a:rPr>
              <a:t>HardDiskSize</a:t>
            </a:r>
            <a:r>
              <a:rPr lang="en-US" dirty="0">
                <a:latin typeface="TwCenMT"/>
              </a:rPr>
              <a:t>) {}</a:t>
            </a:r>
          </a:p>
          <a:p>
            <a:r>
              <a:rPr lang="en-US" dirty="0">
                <a:latin typeface="TwCenMT"/>
              </a:rPr>
              <a:t>		Computer(String </a:t>
            </a:r>
            <a:r>
              <a:rPr lang="en-US" dirty="0" err="1">
                <a:latin typeface="TwCenMT"/>
              </a:rPr>
              <a:t>Cpu</a:t>
            </a:r>
            <a:r>
              <a:rPr lang="en-US" dirty="0">
                <a:latin typeface="TwCenMT"/>
              </a:rPr>
              <a:t>, int </a:t>
            </a:r>
            <a:r>
              <a:rPr lang="en-US" dirty="0" err="1">
                <a:latin typeface="TwCenMT"/>
              </a:rPr>
              <a:t>CpuClock</a:t>
            </a:r>
            <a:r>
              <a:rPr lang="en-US" dirty="0">
                <a:latin typeface="TwCenMT"/>
              </a:rPr>
              <a:t> , int </a:t>
            </a:r>
            <a:r>
              <a:rPr lang="en-US" dirty="0" err="1">
                <a:latin typeface="TwCenMT"/>
              </a:rPr>
              <a:t>HardDiskSize</a:t>
            </a:r>
            <a:r>
              <a:rPr lang="en-US" dirty="0">
                <a:latin typeface="TwCenMT"/>
              </a:rPr>
              <a:t>, String </a:t>
            </a:r>
            <a:r>
              <a:rPr lang="en-US" dirty="0" err="1">
                <a:latin typeface="TwCenMT"/>
              </a:rPr>
              <a:t>HardDiskType</a:t>
            </a:r>
            <a:r>
              <a:rPr lang="en-US" dirty="0">
                <a:latin typeface="TwCenMT"/>
              </a:rPr>
              <a:t>) {}</a:t>
            </a:r>
          </a:p>
          <a:p>
            <a:r>
              <a:rPr lang="en-US" dirty="0">
                <a:latin typeface="TwCenMT"/>
              </a:rPr>
              <a:t>		Computer(String </a:t>
            </a:r>
            <a:r>
              <a:rPr lang="en-US" dirty="0" err="1">
                <a:latin typeface="TwCenMT"/>
              </a:rPr>
              <a:t>Cpu</a:t>
            </a:r>
            <a:r>
              <a:rPr lang="en-US" dirty="0">
                <a:latin typeface="TwCenMT"/>
              </a:rPr>
              <a:t>, int </a:t>
            </a:r>
            <a:r>
              <a:rPr lang="en-US" dirty="0" err="1">
                <a:latin typeface="TwCenMT"/>
              </a:rPr>
              <a:t>CpuClock</a:t>
            </a:r>
            <a:r>
              <a:rPr lang="en-US" dirty="0">
                <a:latin typeface="TwCenMT"/>
              </a:rPr>
              <a:t>, int </a:t>
            </a:r>
            <a:r>
              <a:rPr lang="en-US" dirty="0" err="1">
                <a:latin typeface="TwCenMT"/>
              </a:rPr>
              <a:t>RAMSize</a:t>
            </a:r>
            <a:r>
              <a:rPr lang="en-US" dirty="0">
                <a:latin typeface="TwCenMT"/>
              </a:rPr>
              <a:t>) {}</a:t>
            </a:r>
          </a:p>
          <a:p>
            <a:r>
              <a:rPr lang="en-US" dirty="0">
                <a:latin typeface="TwCenMT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5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D30C-DCA6-EA49-B6AA-799CFE3E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C739-136B-B541-9137-DF6346F61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wCenMT"/>
              </a:rPr>
              <a:t>Two issues</a:t>
            </a:r>
          </a:p>
          <a:p>
            <a:pPr lvl="1"/>
            <a:r>
              <a:rPr lang="en-US" dirty="0">
                <a:latin typeface="TwCenMT"/>
              </a:rPr>
              <a:t>We would like to use only a subgroup of the parameters</a:t>
            </a:r>
          </a:p>
          <a:p>
            <a:pPr lvl="1"/>
            <a:r>
              <a:rPr lang="en-US" dirty="0">
                <a:latin typeface="TwCenMT"/>
              </a:rPr>
              <a:t>We would like to define several combinations that are mandatory</a:t>
            </a:r>
          </a:p>
          <a:p>
            <a:pPr lvl="1"/>
            <a:endParaRPr lang="en-US" dirty="0">
              <a:latin typeface="TwCenM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3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6BFB-5C09-F74E-86B0-14FFCF3F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A69F-D000-B848-BA9D-654F8449F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constructor options can solve it </a:t>
            </a:r>
          </a:p>
          <a:p>
            <a:pPr lvl="1"/>
            <a:r>
              <a:rPr lang="en-US" dirty="0" err="1"/>
              <a:t>CreateComputerCPUsizeAndHardDiskSizeAndRamSize</a:t>
            </a:r>
            <a:endParaRPr lang="en-US" dirty="0"/>
          </a:p>
          <a:p>
            <a:pPr lvl="1"/>
            <a:r>
              <a:rPr lang="en-US" dirty="0" err="1"/>
              <a:t>CreateComputerCpuTypeRamTypeHardDiskSize</a:t>
            </a:r>
            <a:endParaRPr lang="en-US" dirty="0"/>
          </a:p>
          <a:p>
            <a:r>
              <a:rPr lang="en-US" dirty="0"/>
              <a:t>And so on..</a:t>
            </a:r>
          </a:p>
          <a:p>
            <a:r>
              <a:rPr lang="en-US" dirty="0"/>
              <a:t>Complicated to code and hard to use</a:t>
            </a:r>
          </a:p>
        </p:txBody>
      </p:sp>
    </p:spTree>
    <p:extLst>
      <p:ext uri="{BB962C8B-B14F-4D97-AF65-F5344CB8AC3E}">
        <p14:creationId xmlns:p14="http://schemas.microsoft.com/office/powerpoint/2010/main" val="3263358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94A1-DB4A-7F41-BF9B-598EDACA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6BA2B-23B9-7A44-91D2-6C0A99ED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732283" cy="4351338"/>
          </a:xfrm>
        </p:spPr>
        <p:txBody>
          <a:bodyPr/>
          <a:lstStyle/>
          <a:p>
            <a:r>
              <a:rPr lang="en-US" dirty="0"/>
              <a:t>The key idea is to create flexibility in the construction options</a:t>
            </a:r>
          </a:p>
          <a:p>
            <a:r>
              <a:rPr lang="en-US" dirty="0"/>
              <a:t>Constructor is private, only builder can access it</a:t>
            </a:r>
          </a:p>
          <a:p>
            <a:r>
              <a:rPr lang="en-US" dirty="0"/>
              <a:t>How to implement it??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48FC94-8B67-C341-9627-BCAA9AE7A374}"/>
              </a:ext>
            </a:extLst>
          </p:cNvPr>
          <p:cNvSpPr/>
          <p:nvPr/>
        </p:nvSpPr>
        <p:spPr>
          <a:xfrm>
            <a:off x="5759669" y="1462137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wCenMT"/>
              </a:rPr>
              <a:t>public class Computer { </a:t>
            </a:r>
          </a:p>
          <a:p>
            <a:r>
              <a:rPr lang="en-US" dirty="0">
                <a:latin typeface="TwCenMT"/>
              </a:rPr>
              <a:t>	private: </a:t>
            </a:r>
          </a:p>
          <a:p>
            <a:r>
              <a:rPr lang="en-US" dirty="0">
                <a:latin typeface="TwCenMT"/>
              </a:rPr>
              <a:t>		String </a:t>
            </a:r>
            <a:r>
              <a:rPr lang="en-US" dirty="0" err="1">
                <a:latin typeface="TwCenMT"/>
              </a:rPr>
              <a:t>HardDiskType</a:t>
            </a:r>
            <a:r>
              <a:rPr lang="en-US" dirty="0">
                <a:latin typeface="TwCenMT"/>
              </a:rPr>
              <a:t>; </a:t>
            </a:r>
          </a:p>
          <a:p>
            <a:r>
              <a:rPr lang="en-US" dirty="0">
                <a:latin typeface="TwCenMT"/>
              </a:rPr>
              <a:t>		int </a:t>
            </a:r>
            <a:r>
              <a:rPr lang="en-US" dirty="0" err="1">
                <a:latin typeface="TwCenMT"/>
              </a:rPr>
              <a:t>HardDiskSize</a:t>
            </a:r>
            <a:endParaRPr lang="en-US" dirty="0">
              <a:latin typeface="TwCenMT"/>
            </a:endParaRPr>
          </a:p>
          <a:p>
            <a:r>
              <a:rPr lang="en-US" dirty="0">
                <a:latin typeface="TwCenMT"/>
              </a:rPr>
              <a:t>		String </a:t>
            </a:r>
            <a:r>
              <a:rPr lang="en-US" dirty="0" err="1">
                <a:latin typeface="TwCenMT"/>
              </a:rPr>
              <a:t>Cpu</a:t>
            </a:r>
            <a:r>
              <a:rPr lang="en-US" dirty="0">
                <a:latin typeface="TwCenMT"/>
              </a:rPr>
              <a:t>;</a:t>
            </a:r>
          </a:p>
          <a:p>
            <a:r>
              <a:rPr lang="en-US" dirty="0">
                <a:latin typeface="TwCenMT"/>
              </a:rPr>
              <a:t>		int </a:t>
            </a:r>
            <a:r>
              <a:rPr lang="en-US" dirty="0" err="1">
                <a:latin typeface="TwCenMT"/>
              </a:rPr>
              <a:t>CpuClock</a:t>
            </a:r>
            <a:r>
              <a:rPr lang="en-US" dirty="0">
                <a:latin typeface="TwCenMT"/>
              </a:rPr>
              <a:t>;</a:t>
            </a:r>
            <a:br>
              <a:rPr lang="en-US" dirty="0">
                <a:latin typeface="TwCenMT"/>
              </a:rPr>
            </a:br>
            <a:r>
              <a:rPr lang="en-US" dirty="0">
                <a:latin typeface="TwCenMT"/>
              </a:rPr>
              <a:t>		int </a:t>
            </a:r>
            <a:r>
              <a:rPr lang="en-US" dirty="0" err="1">
                <a:latin typeface="TwCenMT"/>
              </a:rPr>
              <a:t>RAMSize</a:t>
            </a:r>
            <a:r>
              <a:rPr lang="en-US" dirty="0">
                <a:latin typeface="TwCenMT"/>
              </a:rPr>
              <a:t>;</a:t>
            </a:r>
            <a:br>
              <a:rPr lang="en-US" dirty="0">
                <a:latin typeface="TwCenMT"/>
              </a:rPr>
            </a:br>
            <a:r>
              <a:rPr lang="en-US" dirty="0">
                <a:latin typeface="TwCenMT"/>
              </a:rPr>
              <a:t>		String </a:t>
            </a:r>
            <a:r>
              <a:rPr lang="en-US" dirty="0" err="1">
                <a:latin typeface="TwCenMT"/>
              </a:rPr>
              <a:t>RAMtype</a:t>
            </a:r>
            <a:r>
              <a:rPr lang="en-US" dirty="0">
                <a:latin typeface="TwCenMT"/>
              </a:rPr>
              <a:t>; </a:t>
            </a:r>
          </a:p>
          <a:p>
            <a:r>
              <a:rPr lang="en-US" dirty="0">
                <a:latin typeface="TwCenMT"/>
              </a:rPr>
              <a:t>		String </a:t>
            </a:r>
            <a:r>
              <a:rPr lang="en-US" dirty="0" err="1">
                <a:latin typeface="TwCenMT"/>
              </a:rPr>
              <a:t>KeyboardType</a:t>
            </a:r>
            <a:r>
              <a:rPr lang="en-US" dirty="0">
                <a:latin typeface="TwCenMT"/>
              </a:rPr>
              <a:t>; </a:t>
            </a:r>
            <a:endParaRPr lang="en-US" dirty="0"/>
          </a:p>
          <a:p>
            <a:r>
              <a:rPr lang="en-US" dirty="0">
                <a:latin typeface="TwCenMT"/>
              </a:rPr>
              <a:t>		String </a:t>
            </a:r>
            <a:r>
              <a:rPr lang="en-US" dirty="0" err="1">
                <a:latin typeface="TwCenMT"/>
              </a:rPr>
              <a:t>MouseType</a:t>
            </a:r>
            <a:r>
              <a:rPr lang="en-US" dirty="0">
                <a:latin typeface="TwCenMT"/>
              </a:rPr>
              <a:t>; </a:t>
            </a:r>
            <a:endParaRPr lang="en-US" dirty="0">
              <a:solidFill>
                <a:srgbClr val="00AF4F"/>
              </a:solidFill>
              <a:latin typeface="TwCenMT"/>
            </a:endParaRPr>
          </a:p>
          <a:p>
            <a:pPr lvl="2"/>
            <a:r>
              <a:rPr lang="en-US" dirty="0">
                <a:latin typeface="TwCenMT"/>
              </a:rPr>
              <a:t>private Computer(Builder builder) {</a:t>
            </a:r>
            <a:br>
              <a:rPr lang="en-US" dirty="0">
                <a:latin typeface="TwCenMT"/>
              </a:rPr>
            </a:br>
            <a:r>
              <a:rPr lang="en-US" dirty="0">
                <a:latin typeface="TwCenMT"/>
              </a:rPr>
              <a:t>	</a:t>
            </a:r>
            <a:r>
              <a:rPr lang="en-US" dirty="0" err="1">
                <a:latin typeface="TwCenMT"/>
              </a:rPr>
              <a:t>this.CpuType</a:t>
            </a:r>
            <a:r>
              <a:rPr lang="en-US" dirty="0">
                <a:latin typeface="TwCenMT"/>
              </a:rPr>
              <a:t> = builder. </a:t>
            </a:r>
            <a:r>
              <a:rPr lang="en-US" dirty="0" err="1">
                <a:latin typeface="TwCenMT"/>
              </a:rPr>
              <a:t>CpuType</a:t>
            </a:r>
            <a:r>
              <a:rPr lang="en-US" dirty="0">
                <a:latin typeface="TwCenMT"/>
              </a:rPr>
              <a:t>;</a:t>
            </a:r>
            <a:br>
              <a:rPr lang="en-US" dirty="0">
                <a:latin typeface="TwCenMT"/>
              </a:rPr>
            </a:br>
            <a:r>
              <a:rPr lang="en-US" dirty="0">
                <a:latin typeface="TwCenMT"/>
              </a:rPr>
              <a:t>	</a:t>
            </a:r>
            <a:r>
              <a:rPr lang="en-US" dirty="0" err="1">
                <a:latin typeface="TwCenMT"/>
              </a:rPr>
              <a:t>this.CpuClock</a:t>
            </a:r>
            <a:r>
              <a:rPr lang="en-US" dirty="0">
                <a:latin typeface="TwCenMT"/>
              </a:rPr>
              <a:t> = builder. </a:t>
            </a:r>
            <a:r>
              <a:rPr lang="en-US" dirty="0" err="1">
                <a:latin typeface="TwCenMT"/>
              </a:rPr>
              <a:t>CpuClock</a:t>
            </a:r>
            <a:r>
              <a:rPr lang="en-US" dirty="0">
                <a:latin typeface="TwCenMT"/>
              </a:rPr>
              <a:t>;</a:t>
            </a:r>
            <a:br>
              <a:rPr lang="en-US" dirty="0">
                <a:latin typeface="TwCenMT"/>
              </a:rPr>
            </a:br>
            <a:r>
              <a:rPr lang="en-US" dirty="0">
                <a:latin typeface="TwCenMT"/>
              </a:rPr>
              <a:t>	</a:t>
            </a:r>
            <a:r>
              <a:rPr lang="en-US" dirty="0" err="1">
                <a:latin typeface="TwCenMT"/>
              </a:rPr>
              <a:t>this.HardDiskType</a:t>
            </a:r>
            <a:r>
              <a:rPr lang="en-US" dirty="0">
                <a:latin typeface="TwCenMT"/>
              </a:rPr>
              <a:t> = builder. </a:t>
            </a:r>
            <a:r>
              <a:rPr lang="en-US" dirty="0" err="1">
                <a:latin typeface="TwCenMT"/>
              </a:rPr>
              <a:t>HardDiskType</a:t>
            </a:r>
            <a:r>
              <a:rPr lang="en-US" dirty="0">
                <a:latin typeface="TwCenMT"/>
              </a:rPr>
              <a:t>;</a:t>
            </a:r>
            <a:br>
              <a:rPr lang="en-US" dirty="0">
                <a:latin typeface="TwCenMT"/>
              </a:rPr>
            </a:br>
            <a:r>
              <a:rPr lang="en-US" dirty="0">
                <a:latin typeface="TwCenMT"/>
              </a:rPr>
              <a:t>	</a:t>
            </a:r>
            <a:r>
              <a:rPr lang="en-US" dirty="0" err="1">
                <a:latin typeface="TwCenMT"/>
              </a:rPr>
              <a:t>this.HardDiskSize</a:t>
            </a:r>
            <a:r>
              <a:rPr lang="en-US" dirty="0">
                <a:latin typeface="TwCenMT"/>
              </a:rPr>
              <a:t> = builder. </a:t>
            </a:r>
            <a:r>
              <a:rPr lang="en-US" dirty="0" err="1">
                <a:latin typeface="TwCenMT"/>
              </a:rPr>
              <a:t>HardDiskSize</a:t>
            </a:r>
            <a:r>
              <a:rPr lang="en-US" dirty="0">
                <a:latin typeface="TwCenMT"/>
              </a:rPr>
              <a:t>;</a:t>
            </a:r>
            <a:br>
              <a:rPr lang="en-US" dirty="0">
                <a:latin typeface="TwCenMT"/>
              </a:rPr>
            </a:br>
            <a:r>
              <a:rPr lang="en-US" dirty="0">
                <a:latin typeface="TwCenMT"/>
              </a:rPr>
              <a:t>And so on..</a:t>
            </a:r>
            <a:endParaRPr lang="en-US" dirty="0">
              <a:effectLst/>
            </a:endParaRPr>
          </a:p>
          <a:p>
            <a:pPr lvl="2"/>
            <a:r>
              <a:rPr lang="en-US" dirty="0">
                <a:latin typeface="TwCenMT"/>
              </a:rPr>
              <a:t>} </a:t>
            </a:r>
          </a:p>
          <a:p>
            <a:r>
              <a:rPr lang="en-US" dirty="0">
                <a:latin typeface="TwCenM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96455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6B56-F1E0-D44A-B339-0CC28797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79E2D-0C29-5742-8AC5-C058F01ED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94701"/>
            <a:ext cx="4661338" cy="4351338"/>
          </a:xfrm>
        </p:spPr>
        <p:txBody>
          <a:bodyPr/>
          <a:lstStyle/>
          <a:p>
            <a:r>
              <a:rPr lang="en-US" dirty="0"/>
              <a:t>Builder is class within Computer, usually static</a:t>
            </a:r>
          </a:p>
          <a:p>
            <a:r>
              <a:rPr lang="en-US" dirty="0"/>
              <a:t>It has all the fields of Computer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75A60-486F-B741-BF68-3070C7E3D861}"/>
              </a:ext>
            </a:extLst>
          </p:cNvPr>
          <p:cNvSpPr/>
          <p:nvPr/>
        </p:nvSpPr>
        <p:spPr>
          <a:xfrm>
            <a:off x="4888625" y="1111961"/>
            <a:ext cx="699988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wCenMT"/>
              </a:rPr>
              <a:t>public static class Computer::Builder { // Can be defined inside Computer </a:t>
            </a:r>
          </a:p>
          <a:p>
            <a:r>
              <a:rPr lang="en-US" dirty="0">
                <a:latin typeface="TwCenMT"/>
              </a:rPr>
              <a:t>	private String </a:t>
            </a:r>
            <a:r>
              <a:rPr lang="en-US" dirty="0" err="1">
                <a:latin typeface="TwCenMT"/>
              </a:rPr>
              <a:t>CpuType</a:t>
            </a:r>
            <a:r>
              <a:rPr lang="en-US" dirty="0">
                <a:latin typeface="TwCenMT"/>
              </a:rPr>
              <a:t>; </a:t>
            </a:r>
          </a:p>
          <a:p>
            <a:r>
              <a:rPr lang="en-US" dirty="0">
                <a:latin typeface="TwCenMT"/>
              </a:rPr>
              <a:t>	private int  </a:t>
            </a:r>
            <a:r>
              <a:rPr lang="en-US" dirty="0" err="1">
                <a:latin typeface="TwCenMT"/>
              </a:rPr>
              <a:t>CpuClock</a:t>
            </a:r>
            <a:r>
              <a:rPr lang="en-US" dirty="0">
                <a:latin typeface="TwCenMT"/>
              </a:rPr>
              <a:t>; </a:t>
            </a:r>
          </a:p>
          <a:p>
            <a:r>
              <a:rPr lang="en-US" dirty="0">
                <a:latin typeface="TwCenMT"/>
              </a:rPr>
              <a:t>	// more members here.. </a:t>
            </a:r>
            <a:r>
              <a:rPr lang="en-US" dirty="0" err="1">
                <a:latin typeface="TwCenMT"/>
              </a:rPr>
              <a:t>ramType,ramSize</a:t>
            </a:r>
            <a:r>
              <a:rPr lang="en-US" dirty="0">
                <a:latin typeface="TwCenMT"/>
              </a:rPr>
              <a:t>,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Builder </a:t>
            </a:r>
            <a:r>
              <a:rPr lang="en-US" dirty="0" err="1"/>
              <a:t>cpuType</a:t>
            </a:r>
            <a:r>
              <a:rPr lang="en-US" dirty="0"/>
              <a:t>(String </a:t>
            </a:r>
            <a:r>
              <a:rPr lang="en-US" dirty="0" err="1"/>
              <a:t>CpuType</a:t>
            </a:r>
            <a:r>
              <a:rPr lang="en-US" dirty="0"/>
              <a:t>) { 				</a:t>
            </a:r>
            <a:r>
              <a:rPr lang="en-US" dirty="0" err="1"/>
              <a:t>this.CpuType</a:t>
            </a:r>
            <a:r>
              <a:rPr lang="en-US" dirty="0"/>
              <a:t> = </a:t>
            </a:r>
            <a:r>
              <a:rPr lang="en-US" dirty="0" err="1"/>
              <a:t>CpuType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	return this; </a:t>
            </a:r>
            <a:endParaRPr lang="en-US" dirty="0">
              <a:effectLst/>
            </a:endParaRPr>
          </a:p>
          <a:p>
            <a:r>
              <a:rPr lang="en-US" dirty="0"/>
              <a:t>	}</a:t>
            </a:r>
          </a:p>
          <a:p>
            <a:r>
              <a:rPr lang="en-US" dirty="0"/>
              <a:t>	public Builder </a:t>
            </a:r>
            <a:r>
              <a:rPr lang="en-US" dirty="0" err="1"/>
              <a:t>cpuClock</a:t>
            </a:r>
            <a:r>
              <a:rPr lang="en-US" dirty="0"/>
              <a:t>(int </a:t>
            </a:r>
            <a:r>
              <a:rPr lang="en-US" dirty="0" err="1"/>
              <a:t>CpuClock</a:t>
            </a:r>
            <a:r>
              <a:rPr lang="en-US" dirty="0"/>
              <a:t>) { 					</a:t>
            </a:r>
            <a:r>
              <a:rPr lang="en-US" dirty="0" err="1"/>
              <a:t>this.CpuClock</a:t>
            </a:r>
            <a:r>
              <a:rPr lang="en-US" dirty="0"/>
              <a:t> = </a:t>
            </a:r>
            <a:r>
              <a:rPr lang="en-US" dirty="0" err="1"/>
              <a:t>CpuClock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	return this; </a:t>
            </a:r>
            <a:endParaRPr lang="en-US" dirty="0">
              <a:effectLst/>
            </a:endParaRPr>
          </a:p>
          <a:p>
            <a:r>
              <a:rPr lang="en-US" dirty="0"/>
              <a:t>	}</a:t>
            </a:r>
          </a:p>
          <a:p>
            <a:r>
              <a:rPr lang="en-US" dirty="0"/>
              <a:t>	// more member functions to set everything:  </a:t>
            </a:r>
            <a:r>
              <a:rPr lang="en-US" dirty="0" err="1"/>
              <a:t>ramSize,ramType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// THIS IS THE ENTRY POINT</a:t>
            </a:r>
          </a:p>
          <a:p>
            <a:r>
              <a:rPr lang="en-US" dirty="0"/>
              <a:t>	public Address build() { </a:t>
            </a:r>
          </a:p>
          <a:p>
            <a:r>
              <a:rPr lang="en-US" dirty="0"/>
              <a:t>		return new Computer(this); </a:t>
            </a:r>
            <a:endParaRPr lang="en-US" dirty="0">
              <a:effectLst/>
            </a:endParaRPr>
          </a:p>
          <a:p>
            <a:r>
              <a:rPr lang="en-US" dirty="0"/>
              <a:t>	}</a:t>
            </a:r>
          </a:p>
          <a:p>
            <a:r>
              <a:rPr lang="en-US" dirty="0"/>
              <a:t> } </a:t>
            </a:r>
            <a:r>
              <a:rPr lang="en-US" dirty="0">
                <a:latin typeface="TwCenMT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952313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83BC-E040-9E4A-B3F0-496C4859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913BF-ECBA-234A-A964-7D0C97D23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it?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2391CC-3EF2-8D48-893C-12244ED5E3A3}"/>
              </a:ext>
            </a:extLst>
          </p:cNvPr>
          <p:cNvSpPr/>
          <p:nvPr/>
        </p:nvSpPr>
        <p:spPr>
          <a:xfrm>
            <a:off x="956441" y="2698587"/>
            <a:ext cx="93647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wCenMT"/>
              </a:rPr>
              <a:t>Computer </a:t>
            </a:r>
            <a:r>
              <a:rPr lang="en-US" sz="3200" dirty="0" err="1">
                <a:latin typeface="TwCenMT"/>
              </a:rPr>
              <a:t>myComputer</a:t>
            </a:r>
            <a:r>
              <a:rPr lang="en-US" sz="3200" dirty="0">
                <a:latin typeface="TwCenMT"/>
              </a:rPr>
              <a:t> = </a:t>
            </a:r>
            <a:endParaRPr lang="en-US" sz="3200" dirty="0"/>
          </a:p>
          <a:p>
            <a:r>
              <a:rPr lang="en-US" sz="3200" dirty="0">
                <a:latin typeface="TwCenMT"/>
              </a:rPr>
              <a:t>new Builder().</a:t>
            </a:r>
            <a:r>
              <a:rPr lang="en-US" sz="3200" dirty="0" err="1">
                <a:latin typeface="TwCenMT"/>
              </a:rPr>
              <a:t>cpuType</a:t>
            </a:r>
            <a:r>
              <a:rPr lang="en-US" sz="3200" dirty="0">
                <a:latin typeface="TwCenMT"/>
              </a:rPr>
              <a:t>(“i-9870).</a:t>
            </a:r>
            <a:r>
              <a:rPr lang="en-US" sz="3200" dirty="0" err="1">
                <a:latin typeface="TwCenMT"/>
              </a:rPr>
              <a:t>ramSize</a:t>
            </a:r>
            <a:r>
              <a:rPr lang="en-US" sz="3200" dirty="0">
                <a:latin typeface="TwCenMT"/>
              </a:rPr>
              <a:t>(80).build();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0592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9472-7D3D-F64F-A184-DF48B17A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EC78C-9DAB-F745-96AD-F63820C88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mandatory fields during construction?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F4920-94D1-A949-BB28-0F29D30D1DF4}"/>
              </a:ext>
            </a:extLst>
          </p:cNvPr>
          <p:cNvSpPr/>
          <p:nvPr/>
        </p:nvSpPr>
        <p:spPr>
          <a:xfrm>
            <a:off x="1629103" y="3291291"/>
            <a:ext cx="87656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wCenMT"/>
              </a:rPr>
              <a:t>public Builder(String </a:t>
            </a:r>
            <a:r>
              <a:rPr lang="en-US" sz="2800" dirty="0" err="1">
                <a:latin typeface="TwCenMT"/>
              </a:rPr>
              <a:t>cpuType</a:t>
            </a:r>
            <a:r>
              <a:rPr lang="en-US" sz="2800" dirty="0">
                <a:latin typeface="TwCenMT"/>
              </a:rPr>
              <a:t>, int </a:t>
            </a:r>
            <a:r>
              <a:rPr lang="en-US" sz="2800" dirty="0" err="1">
                <a:latin typeface="TwCenMT"/>
              </a:rPr>
              <a:t>HardDiskSize</a:t>
            </a:r>
            <a:r>
              <a:rPr lang="en-US" sz="2800" dirty="0">
                <a:latin typeface="TwCenMT"/>
              </a:rPr>
              <a:t>) </a:t>
            </a:r>
          </a:p>
          <a:p>
            <a:r>
              <a:rPr lang="en-US" sz="2800" dirty="0">
                <a:latin typeface="TwCenMT"/>
              </a:rPr>
              <a:t>{ </a:t>
            </a:r>
          </a:p>
          <a:p>
            <a:r>
              <a:rPr lang="en-US" sz="2800" dirty="0">
                <a:latin typeface="TwCenMT"/>
              </a:rPr>
              <a:t>	</a:t>
            </a:r>
            <a:r>
              <a:rPr lang="en-US" sz="2800" dirty="0" err="1">
                <a:latin typeface="TwCenMT"/>
              </a:rPr>
              <a:t>this.cpuType</a:t>
            </a:r>
            <a:r>
              <a:rPr lang="en-US" sz="2800" dirty="0">
                <a:latin typeface="TwCenMT"/>
              </a:rPr>
              <a:t> = </a:t>
            </a:r>
            <a:r>
              <a:rPr lang="en-US" sz="2800" dirty="0" err="1">
                <a:latin typeface="TwCenMT"/>
              </a:rPr>
              <a:t>cpuType</a:t>
            </a:r>
            <a:r>
              <a:rPr lang="en-US" sz="2800" dirty="0">
                <a:latin typeface="TwCenMT"/>
              </a:rPr>
              <a:t>;</a:t>
            </a:r>
            <a:br>
              <a:rPr lang="en-US" sz="2800" dirty="0">
                <a:latin typeface="TwCenMT"/>
              </a:rPr>
            </a:br>
            <a:r>
              <a:rPr lang="en-US" sz="2800" dirty="0">
                <a:latin typeface="TwCenMT"/>
              </a:rPr>
              <a:t>	</a:t>
            </a:r>
            <a:r>
              <a:rPr lang="en-US" sz="2800" dirty="0" err="1">
                <a:latin typeface="TwCenMT"/>
              </a:rPr>
              <a:t>this.HardDiskSize</a:t>
            </a:r>
            <a:r>
              <a:rPr lang="en-US" sz="2800" dirty="0">
                <a:latin typeface="TwCenMT"/>
              </a:rPr>
              <a:t> = </a:t>
            </a:r>
            <a:r>
              <a:rPr lang="en-US" sz="2800" dirty="0" err="1">
                <a:latin typeface="TwCenMT"/>
              </a:rPr>
              <a:t>HardDiskSize</a:t>
            </a:r>
            <a:r>
              <a:rPr lang="en-US" sz="2800" dirty="0">
                <a:latin typeface="TwCenMT"/>
              </a:rPr>
              <a:t>;</a:t>
            </a:r>
          </a:p>
          <a:p>
            <a:r>
              <a:rPr lang="en-US" sz="2800" dirty="0">
                <a:latin typeface="TwCenMT"/>
              </a:rPr>
              <a:t>// more fields goes here</a:t>
            </a:r>
            <a:br>
              <a:rPr lang="en-US" sz="2800" dirty="0">
                <a:latin typeface="TwCenMT"/>
              </a:rPr>
            </a:br>
            <a:r>
              <a:rPr lang="en-US" sz="2800" dirty="0">
                <a:latin typeface="TwCenMT"/>
              </a:rPr>
              <a:t>} 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91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3EFC-CC67-1049-BD68-49857456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1579-5ABD-4843-B5F1-8750DF453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917"/>
            <a:ext cx="10515600" cy="4351338"/>
          </a:xfrm>
        </p:spPr>
        <p:txBody>
          <a:bodyPr/>
          <a:lstStyle/>
          <a:p>
            <a:r>
              <a:rPr lang="en-US" dirty="0"/>
              <a:t>The singleton ensures only one instance exists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609AAB-814B-464F-9517-12EDF805436C}"/>
              </a:ext>
            </a:extLst>
          </p:cNvPr>
          <p:cNvSpPr/>
          <p:nvPr/>
        </p:nvSpPr>
        <p:spPr>
          <a:xfrm>
            <a:off x="1177159" y="1876226"/>
            <a:ext cx="1038422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NewPSMT" panose="02070309020205020404" pitchFamily="49" charset="0"/>
              </a:rPr>
              <a:t>class </a:t>
            </a:r>
            <a:r>
              <a:rPr lang="en-US" b="1" dirty="0">
                <a:latin typeface="CourierNewPS"/>
              </a:rPr>
              <a:t>Singleton </a:t>
            </a:r>
            <a:endParaRPr lang="en-US" dirty="0"/>
          </a:p>
          <a:p>
            <a:r>
              <a:rPr lang="en-US" dirty="0">
                <a:latin typeface="CourierNewPSMT" panose="02070309020205020404" pitchFamily="49" charset="0"/>
              </a:rPr>
              <a:t>{ </a:t>
            </a:r>
          </a:p>
          <a:p>
            <a:r>
              <a:rPr lang="en-US" dirty="0">
                <a:latin typeface="CourierNewPSMT" panose="02070309020205020404" pitchFamily="49" charset="0"/>
              </a:rPr>
              <a:t>private: </a:t>
            </a:r>
            <a:endParaRPr lang="en-US" dirty="0"/>
          </a:p>
          <a:p>
            <a:r>
              <a:rPr lang="en-US" dirty="0">
                <a:latin typeface="CourierNewPSMT" panose="02070309020205020404" pitchFamily="49" charset="0"/>
              </a:rPr>
              <a:t>	static Singleton* </a:t>
            </a:r>
            <a:r>
              <a:rPr lang="en-US" b="1" i="1" dirty="0" err="1">
                <a:latin typeface="CourierNewPS"/>
              </a:rPr>
              <a:t>pSingInst</a:t>
            </a:r>
            <a:r>
              <a:rPr lang="en-US" b="1" i="1" dirty="0">
                <a:latin typeface="CourierNewPS"/>
              </a:rPr>
              <a:t> </a:t>
            </a:r>
            <a:r>
              <a:rPr lang="en-US" dirty="0">
                <a:latin typeface="CourierNewPSMT" panose="02070309020205020404" pitchFamily="49" charset="0"/>
              </a:rPr>
              <a:t>= </a:t>
            </a:r>
            <a:r>
              <a:rPr lang="en-US" dirty="0" err="1">
                <a:latin typeface="CourierNewPSMT" panose="02070309020205020404" pitchFamily="49" charset="0"/>
              </a:rPr>
              <a:t>nullptr</a:t>
            </a:r>
            <a:r>
              <a:rPr lang="en-US" dirty="0">
                <a:latin typeface="CourierNewPSMT" panose="02070309020205020404" pitchFamily="49" charset="0"/>
              </a:rPr>
              <a:t> ; </a:t>
            </a:r>
          </a:p>
          <a:p>
            <a:r>
              <a:rPr lang="en-US" dirty="0">
                <a:latin typeface="CourierNewPSMT" panose="02070309020205020404" pitchFamily="49" charset="0"/>
              </a:rPr>
              <a:t>protected: </a:t>
            </a:r>
            <a:endParaRPr lang="en-US" dirty="0"/>
          </a:p>
          <a:p>
            <a:r>
              <a:rPr lang="en-US" i="1" dirty="0">
                <a:latin typeface="CourierNewPS"/>
              </a:rPr>
              <a:t>	Singleton</a:t>
            </a:r>
            <a:r>
              <a:rPr lang="en-US" dirty="0">
                <a:latin typeface="CourierNewPSMT" panose="02070309020205020404" pitchFamily="49" charset="0"/>
              </a:rPr>
              <a:t>() {} </a:t>
            </a:r>
          </a:p>
          <a:p>
            <a:r>
              <a:rPr lang="en-US" dirty="0">
                <a:latin typeface="CourierNewPSMT" panose="02070309020205020404" pitchFamily="49" charset="0"/>
              </a:rPr>
              <a:t>public: </a:t>
            </a:r>
            <a:endParaRPr lang="en-US" dirty="0"/>
          </a:p>
          <a:p>
            <a:r>
              <a:rPr lang="en-US" dirty="0">
                <a:latin typeface="CourierNewPSMT" panose="02070309020205020404" pitchFamily="49" charset="0"/>
              </a:rPr>
              <a:t>	static Singleton* </a:t>
            </a:r>
            <a:r>
              <a:rPr lang="en-US" i="1" dirty="0" err="1">
                <a:latin typeface="CourierNewPS"/>
              </a:rPr>
              <a:t>getInstance</a:t>
            </a:r>
            <a:r>
              <a:rPr lang="en-US" dirty="0">
                <a:latin typeface="CourierNewPSMT" panose="02070309020205020404" pitchFamily="49" charset="0"/>
              </a:rPr>
              <a:t>(){ </a:t>
            </a:r>
          </a:p>
          <a:p>
            <a:r>
              <a:rPr lang="en-US" dirty="0">
                <a:latin typeface="CourierNewPSMT" panose="02070309020205020404" pitchFamily="49" charset="0"/>
              </a:rPr>
              <a:t>		if (</a:t>
            </a:r>
            <a:r>
              <a:rPr lang="en-US" b="1" i="1" dirty="0" err="1">
                <a:latin typeface="CourierNewPS"/>
              </a:rPr>
              <a:t>pSingInst</a:t>
            </a:r>
            <a:r>
              <a:rPr lang="en-US" b="1" i="1" dirty="0">
                <a:latin typeface="CourierNewPS"/>
              </a:rPr>
              <a:t> </a:t>
            </a:r>
            <a:r>
              <a:rPr lang="en-US" dirty="0">
                <a:latin typeface="CourierNewPSMT" panose="02070309020205020404" pitchFamily="49" charset="0"/>
              </a:rPr>
              <a:t>==</a:t>
            </a:r>
            <a:r>
              <a:rPr lang="en-US" dirty="0" err="1">
                <a:latin typeface="CourierNewPSMT" panose="02070309020205020404" pitchFamily="49" charset="0"/>
              </a:rPr>
              <a:t>nullptr</a:t>
            </a:r>
            <a:r>
              <a:rPr lang="en-US" dirty="0">
                <a:latin typeface="CourierNewPSMT" panose="02070309020205020404" pitchFamily="49" charset="0"/>
              </a:rPr>
              <a:t>) </a:t>
            </a:r>
            <a:endParaRPr lang="en-US" dirty="0"/>
          </a:p>
          <a:p>
            <a:pPr lvl="4"/>
            <a:r>
              <a:rPr lang="en-US" b="1" i="1" dirty="0">
                <a:latin typeface="CourierNewPS"/>
              </a:rPr>
              <a:t>	</a:t>
            </a:r>
            <a:r>
              <a:rPr lang="en-US" b="1" i="1" dirty="0" err="1">
                <a:latin typeface="CourierNewPS"/>
              </a:rPr>
              <a:t>pSingInst</a:t>
            </a:r>
            <a:r>
              <a:rPr lang="en-US" b="1" i="1" dirty="0">
                <a:latin typeface="CourierNewPS"/>
              </a:rPr>
              <a:t> </a:t>
            </a:r>
            <a:r>
              <a:rPr lang="en-US" dirty="0">
                <a:latin typeface="CourierNewPSMT" panose="02070309020205020404" pitchFamily="49" charset="0"/>
              </a:rPr>
              <a:t>= new Singleton() ; </a:t>
            </a:r>
          </a:p>
          <a:p>
            <a:pPr lvl="4"/>
            <a:r>
              <a:rPr lang="en-US" dirty="0">
                <a:latin typeface="CourierNewPSMT" panose="02070309020205020404" pitchFamily="49" charset="0"/>
              </a:rPr>
              <a:t>	return </a:t>
            </a:r>
            <a:r>
              <a:rPr lang="en-US" b="1" i="1" dirty="0" err="1">
                <a:latin typeface="CourierNewPS"/>
              </a:rPr>
              <a:t>pSingInst</a:t>
            </a:r>
            <a:r>
              <a:rPr lang="en-US" dirty="0">
                <a:latin typeface="CourierNewPSMT" panose="02070309020205020404" pitchFamily="49" charset="0"/>
              </a:rPr>
              <a:t>; </a:t>
            </a:r>
          </a:p>
          <a:p>
            <a:pPr lvl="4"/>
            <a:r>
              <a:rPr lang="en-US" dirty="0">
                <a:latin typeface="CourierNewPSMT" panose="02070309020205020404" pitchFamily="49" charset="0"/>
              </a:rPr>
              <a:t>}</a:t>
            </a:r>
          </a:p>
          <a:p>
            <a:r>
              <a:rPr lang="en-US" dirty="0">
                <a:latin typeface="CourierNewPSMT" panose="02070309020205020404" pitchFamily="49" charset="0"/>
              </a:rPr>
              <a:t>}</a:t>
            </a:r>
            <a:r>
              <a:rPr lang="en-US" sz="1600" dirty="0">
                <a:effectLst/>
                <a:latin typeface="CourierNewPSMT" panose="02070309020205020404" pitchFamily="49" charset="0"/>
              </a:rPr>
              <a:t>; </a:t>
            </a:r>
            <a:endParaRPr lang="en-US" dirty="0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CAE4DF0-1B03-E44A-9987-006FBF6ED7EE}"/>
              </a:ext>
            </a:extLst>
          </p:cNvPr>
          <p:cNvSpPr/>
          <p:nvPr/>
        </p:nvSpPr>
        <p:spPr>
          <a:xfrm>
            <a:off x="6726619" y="3457902"/>
            <a:ext cx="1492469" cy="735724"/>
          </a:xfrm>
          <a:prstGeom prst="wedgeRoundRectCallout">
            <a:avLst>
              <a:gd name="adj1" fmla="val -68865"/>
              <a:gd name="adj2" fmla="val 6535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Lazy Initialization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9BD5B-ADED-024E-8B35-2703757DB4CA}"/>
              </a:ext>
            </a:extLst>
          </p:cNvPr>
          <p:cNvSpPr/>
          <p:nvPr/>
        </p:nvSpPr>
        <p:spPr>
          <a:xfrm>
            <a:off x="1177159" y="5569545"/>
            <a:ext cx="9028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NewPSMT" panose="02070309020205020404" pitchFamily="49" charset="0"/>
              </a:rPr>
              <a:t>Singleton* Singleton ::</a:t>
            </a:r>
            <a:r>
              <a:rPr lang="en-US" dirty="0" err="1">
                <a:latin typeface="CourierNewPSMT" panose="02070309020205020404" pitchFamily="49" charset="0"/>
              </a:rPr>
              <a:t>g_pS</a:t>
            </a:r>
            <a:r>
              <a:rPr lang="en-US" dirty="0">
                <a:latin typeface="CourierNewPSMT" panose="02070309020205020404" pitchFamily="49" charset="0"/>
              </a:rPr>
              <a:t> = </a:t>
            </a:r>
            <a:r>
              <a:rPr lang="en-US" dirty="0" err="1">
                <a:solidFill>
                  <a:srgbClr val="006DBF"/>
                </a:solidFill>
                <a:latin typeface="CourierNewPSMT" panose="02070309020205020404" pitchFamily="49" charset="0"/>
              </a:rPr>
              <a:t>nullptr</a:t>
            </a:r>
            <a:r>
              <a:rPr lang="en-US" dirty="0">
                <a:latin typeface="CourierNewPSMT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006DBF"/>
                </a:solidFill>
                <a:latin typeface="CourierNewPSMT" panose="02070309020205020404" pitchFamily="49" charset="0"/>
              </a:rPr>
              <a:t>int </a:t>
            </a:r>
            <a:r>
              <a:rPr lang="en-US" b="1" dirty="0">
                <a:latin typeface="CourierNewPS"/>
              </a:rPr>
              <a:t>main</a:t>
            </a:r>
            <a:r>
              <a:rPr lang="en-US" dirty="0">
                <a:latin typeface="CourierNewPSMT" panose="02070309020205020404" pitchFamily="49" charset="0"/>
              </a:rPr>
              <a:t>() { </a:t>
            </a:r>
            <a:endParaRPr lang="en-US" dirty="0">
              <a:effectLst/>
            </a:endParaRPr>
          </a:p>
          <a:p>
            <a:r>
              <a:rPr lang="en-US" dirty="0">
                <a:latin typeface="CourierNewPSMT" panose="02070309020205020404" pitchFamily="49" charset="0"/>
              </a:rPr>
              <a:t>Singleton* </a:t>
            </a:r>
            <a:r>
              <a:rPr lang="en-US" dirty="0" err="1">
                <a:latin typeface="CourierNewPSMT" panose="02070309020205020404" pitchFamily="49" charset="0"/>
              </a:rPr>
              <a:t>g_pS</a:t>
            </a:r>
            <a:r>
              <a:rPr lang="en-US" dirty="0">
                <a:latin typeface="CourierNewPSMT" panose="02070309020205020404" pitchFamily="49" charset="0"/>
              </a:rPr>
              <a:t> = Singleton::</a:t>
            </a:r>
            <a:r>
              <a:rPr lang="en-US" dirty="0" err="1">
                <a:latin typeface="CourierNewPSMT" panose="02070309020205020404" pitchFamily="49" charset="0"/>
              </a:rPr>
              <a:t>GetInstance</a:t>
            </a:r>
            <a:r>
              <a:rPr lang="en-US" dirty="0">
                <a:latin typeface="CourierNewPSMT" panose="02070309020205020404" pitchFamily="49" charset="0"/>
              </a:rPr>
              <a:t>();</a:t>
            </a:r>
          </a:p>
          <a:p>
            <a:r>
              <a:rPr lang="en-US" dirty="0">
                <a:latin typeface="CourierNewPSMT" panose="02070309020205020404" pitchFamily="49" charset="0"/>
              </a:rPr>
              <a:t>}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606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F928-5B0A-FE4E-B5F6-9F51AD7F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– Initialization of 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82E8-6EE8-1B44-BBF7-8ADFA820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745"/>
            <a:ext cx="5184228" cy="4449055"/>
          </a:xfrm>
        </p:spPr>
        <p:txBody>
          <a:bodyPr>
            <a:normAutofit/>
          </a:bodyPr>
          <a:lstStyle/>
          <a:p>
            <a:r>
              <a:rPr lang="en-US" dirty="0"/>
              <a:t>It replaces global variable and control the order of initialization</a:t>
            </a:r>
          </a:p>
          <a:p>
            <a:r>
              <a:rPr lang="en-US" dirty="0"/>
              <a:t>The following program calls an unconstructed object</a:t>
            </a:r>
          </a:p>
          <a:p>
            <a:r>
              <a:rPr lang="en-US" dirty="0"/>
              <a:t>Output: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wait, isn’t it the same Class?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B37430-69BC-AC40-BE37-E60E1069E9D0}"/>
              </a:ext>
            </a:extLst>
          </p:cNvPr>
          <p:cNvSpPr/>
          <p:nvPr/>
        </p:nvSpPr>
        <p:spPr>
          <a:xfrm>
            <a:off x="6022428" y="1825625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808000"/>
                </a:solidFill>
                <a:effectLst/>
              </a:rPr>
              <a:t>#include </a:t>
            </a:r>
            <a:r>
              <a:rPr lang="en-US" sz="1600" b="1" dirty="0">
                <a:solidFill>
                  <a:srgbClr val="008000"/>
                </a:solidFill>
                <a:effectLst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effectLst/>
              </a:rPr>
              <a:t>stdio.h</a:t>
            </a:r>
            <a:r>
              <a:rPr lang="en-US" sz="1600" b="1" dirty="0">
                <a:solidFill>
                  <a:srgbClr val="008000"/>
                </a:solidFill>
                <a:effectLst/>
              </a:rPr>
              <a:t>"</a:t>
            </a:r>
            <a:br>
              <a:rPr lang="en-US" sz="1600" b="1" dirty="0">
                <a:solidFill>
                  <a:srgbClr val="008000"/>
                </a:solidFill>
                <a:effectLst/>
              </a:rPr>
            </a:br>
            <a:r>
              <a:rPr lang="en-US" sz="1600" b="1" dirty="0">
                <a:solidFill>
                  <a:srgbClr val="000080"/>
                </a:solidFill>
                <a:effectLst/>
              </a:rPr>
              <a:t>struct </a:t>
            </a:r>
            <a:r>
              <a:rPr lang="en-US" sz="1600" dirty="0">
                <a:solidFill>
                  <a:srgbClr val="008080"/>
                </a:solidFill>
                <a:effectLst/>
              </a:rPr>
              <a:t>Clock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b="1" dirty="0">
                <a:solidFill>
                  <a:srgbClr val="000080"/>
                </a:solidFill>
                <a:effectLst/>
              </a:rPr>
              <a:t>extern </a:t>
            </a:r>
            <a:r>
              <a:rPr lang="en-US" sz="1600" dirty="0">
                <a:solidFill>
                  <a:srgbClr val="008080"/>
                </a:solidFill>
                <a:effectLst/>
              </a:rPr>
              <a:t>Clock </a:t>
            </a:r>
            <a:r>
              <a:rPr lang="en-US" sz="1600" dirty="0" err="1"/>
              <a:t>globalClock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b="1" dirty="0">
                <a:solidFill>
                  <a:srgbClr val="000080"/>
                </a:solidFill>
                <a:effectLst/>
              </a:rPr>
              <a:t>struct </a:t>
            </a:r>
            <a:r>
              <a:rPr lang="en-US" sz="1600" dirty="0">
                <a:solidFill>
                  <a:srgbClr val="008080"/>
                </a:solidFill>
                <a:effectLst/>
              </a:rPr>
              <a:t>Clock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Clock() {</a:t>
            </a:r>
            <a:r>
              <a:rPr lang="en-US" sz="1600" dirty="0" err="1"/>
              <a:t>printf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  <a:effectLst/>
              </a:rPr>
              <a:t>"Clock: Constructor </a:t>
            </a:r>
            <a:r>
              <a:rPr lang="en-US" sz="1600" b="1" dirty="0">
                <a:solidFill>
                  <a:srgbClr val="000080"/>
                </a:solidFill>
                <a:effectLst/>
              </a:rPr>
              <a:t>%p\</a:t>
            </a:r>
            <a:r>
              <a:rPr lang="en-US" sz="1600" b="1" dirty="0" err="1">
                <a:solidFill>
                  <a:srgbClr val="000080"/>
                </a:solidFill>
                <a:effectLst/>
              </a:rPr>
              <a:t>n</a:t>
            </a:r>
            <a:r>
              <a:rPr lang="en-US" sz="1600" b="1" dirty="0" err="1">
                <a:solidFill>
                  <a:srgbClr val="008000"/>
                </a:solidFill>
                <a:effectLst/>
              </a:rPr>
              <a:t>"</a:t>
            </a:r>
            <a:r>
              <a:rPr lang="en-US" sz="1600" dirty="0" err="1"/>
              <a:t>,</a:t>
            </a:r>
            <a:r>
              <a:rPr lang="en-US" sz="1600" b="1" dirty="0" err="1">
                <a:solidFill>
                  <a:srgbClr val="000080"/>
                </a:solidFill>
                <a:effectLst/>
              </a:rPr>
              <a:t>this</a:t>
            </a:r>
            <a:r>
              <a:rPr lang="en-US" sz="1600" dirty="0"/>
              <a:t>);}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  <a:effectLst/>
              </a:rPr>
              <a:t>void </a:t>
            </a:r>
            <a:r>
              <a:rPr lang="en-US" sz="1600" dirty="0"/>
              <a:t>add() {  </a:t>
            </a:r>
            <a:r>
              <a:rPr lang="en-US" sz="1600" dirty="0" err="1"/>
              <a:t>printf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  <a:effectLst/>
              </a:rPr>
              <a:t>"Clock: member function add </a:t>
            </a:r>
            <a:r>
              <a:rPr lang="en-US" sz="1600" b="1" dirty="0">
                <a:solidFill>
                  <a:srgbClr val="000080"/>
                </a:solidFill>
                <a:effectLst/>
              </a:rPr>
              <a:t>%p\</a:t>
            </a:r>
            <a:r>
              <a:rPr lang="en-US" sz="1600" b="1" dirty="0" err="1">
                <a:solidFill>
                  <a:srgbClr val="000080"/>
                </a:solidFill>
                <a:effectLst/>
              </a:rPr>
              <a:t>n</a:t>
            </a:r>
            <a:r>
              <a:rPr lang="en-US" sz="1600" b="1" dirty="0" err="1">
                <a:solidFill>
                  <a:srgbClr val="008000"/>
                </a:solidFill>
                <a:effectLst/>
              </a:rPr>
              <a:t>"</a:t>
            </a:r>
            <a:r>
              <a:rPr lang="en-US" sz="1600" dirty="0" err="1"/>
              <a:t>,</a:t>
            </a:r>
            <a:r>
              <a:rPr lang="en-US" sz="1600" b="1" dirty="0" err="1">
                <a:solidFill>
                  <a:srgbClr val="000080"/>
                </a:solidFill>
                <a:effectLst/>
              </a:rPr>
              <a:t>this</a:t>
            </a:r>
            <a:r>
              <a:rPr lang="en-US" sz="1600" dirty="0"/>
              <a:t>);}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  <a:effectLst/>
              </a:rPr>
              <a:t>static int </a:t>
            </a:r>
            <a:r>
              <a:rPr lang="en-US" sz="1600" dirty="0" err="1"/>
              <a:t>addToGlobal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  <a:effectLst/>
              </a:rPr>
              <a:t>"Clock: Adding to global Clock</a:t>
            </a:r>
            <a:r>
              <a:rPr lang="en-US" sz="1600" b="1" dirty="0">
                <a:solidFill>
                  <a:srgbClr val="000080"/>
                </a:solidFill>
                <a:effectLst/>
              </a:rPr>
              <a:t>\n</a:t>
            </a:r>
            <a:r>
              <a:rPr lang="en-US" sz="1600" b="1" dirty="0">
                <a:solidFill>
                  <a:srgbClr val="008000"/>
                </a:solidFill>
                <a:effectLst/>
              </a:rPr>
              <a:t>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globalClock.add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  <a:effectLst/>
              </a:rPr>
              <a:t>return </a:t>
            </a:r>
            <a:r>
              <a:rPr lang="en-US" sz="1600" dirty="0">
                <a:solidFill>
                  <a:srgbClr val="0000FF"/>
                </a:solidFill>
                <a:effectLst/>
              </a:rPr>
              <a:t>0</a:t>
            </a:r>
            <a:r>
              <a:rPr lang="en-US" sz="1600" dirty="0"/>
              <a:t>; }</a:t>
            </a:r>
            <a:br>
              <a:rPr lang="en-US" sz="1600" dirty="0"/>
            </a:br>
            <a:r>
              <a:rPr lang="en-US" sz="1600" dirty="0"/>
              <a:t>};</a:t>
            </a:r>
            <a:br>
              <a:rPr lang="en-US" sz="1600" dirty="0"/>
            </a:br>
            <a:r>
              <a:rPr lang="en-US" sz="1600" b="1" dirty="0">
                <a:solidFill>
                  <a:srgbClr val="000080"/>
                </a:solidFill>
                <a:effectLst/>
              </a:rPr>
              <a:t>int </a:t>
            </a:r>
            <a:r>
              <a:rPr lang="en-US" sz="1600" dirty="0"/>
              <a:t>dummy = </a:t>
            </a:r>
            <a:r>
              <a:rPr lang="en-US" sz="1600" dirty="0">
                <a:solidFill>
                  <a:srgbClr val="008080"/>
                </a:solidFill>
                <a:effectLst/>
              </a:rPr>
              <a:t>Clock</a:t>
            </a:r>
            <a:r>
              <a:rPr lang="en-US" sz="1600" dirty="0"/>
              <a:t>::</a:t>
            </a:r>
            <a:r>
              <a:rPr lang="en-US" sz="1600" dirty="0" err="1"/>
              <a:t>addToGlobal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>
                <a:solidFill>
                  <a:srgbClr val="008080"/>
                </a:solidFill>
                <a:effectLst/>
              </a:rPr>
              <a:t>Clock </a:t>
            </a:r>
            <a:r>
              <a:rPr lang="en-US" sz="1600" dirty="0" err="1"/>
              <a:t>globalClock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b="1" dirty="0">
                <a:solidFill>
                  <a:srgbClr val="000080"/>
                </a:solidFill>
                <a:effectLst/>
              </a:rPr>
              <a:t>int </a:t>
            </a:r>
            <a:r>
              <a:rPr lang="en-US" sz="1600" dirty="0"/>
              <a:t>main()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  <a:effectLst/>
              </a:rPr>
              <a:t>return </a:t>
            </a:r>
            <a:r>
              <a:rPr lang="en-US" sz="1600" dirty="0">
                <a:solidFill>
                  <a:srgbClr val="0000FF"/>
                </a:solidFill>
                <a:effectLst/>
              </a:rPr>
              <a:t>0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21E823-E92D-B64A-B8EF-ABB5E3631BB4}"/>
              </a:ext>
            </a:extLst>
          </p:cNvPr>
          <p:cNvSpPr/>
          <p:nvPr/>
        </p:nvSpPr>
        <p:spPr>
          <a:xfrm>
            <a:off x="966951" y="42672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Clock: Adding to global Clock</a:t>
            </a:r>
          </a:p>
          <a:p>
            <a:r>
              <a:rPr lang="en-US" dirty="0"/>
              <a:t>Clock: member function add 0x10f739034</a:t>
            </a:r>
          </a:p>
          <a:p>
            <a:r>
              <a:rPr lang="en-US" dirty="0"/>
              <a:t>Clock: Constructor 0x10f739034</a:t>
            </a:r>
          </a:p>
        </p:txBody>
      </p:sp>
    </p:spTree>
    <p:extLst>
      <p:ext uri="{BB962C8B-B14F-4D97-AF65-F5344CB8AC3E}">
        <p14:creationId xmlns:p14="http://schemas.microsoft.com/office/powerpoint/2010/main" val="35502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F928-5B0A-FE4E-B5F6-9F51AD7F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– Initialization of 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82E8-6EE8-1B44-BBF7-8ADFA820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745"/>
            <a:ext cx="5184228" cy="4449055"/>
          </a:xfrm>
        </p:spPr>
        <p:txBody>
          <a:bodyPr>
            <a:normAutofit/>
          </a:bodyPr>
          <a:lstStyle/>
          <a:p>
            <a:r>
              <a:rPr lang="en-US" dirty="0"/>
              <a:t>With two different classes</a:t>
            </a:r>
          </a:p>
          <a:p>
            <a:r>
              <a:rPr lang="en-US" dirty="0"/>
              <a:t>Still, the following program calls an unconstructed object</a:t>
            </a:r>
          </a:p>
          <a:p>
            <a:r>
              <a:rPr lang="en-US" dirty="0"/>
              <a:t>Output (note Clock2,Clock1):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B37430-69BC-AC40-BE37-E60E1069E9D0}"/>
              </a:ext>
            </a:extLst>
          </p:cNvPr>
          <p:cNvSpPr/>
          <p:nvPr/>
        </p:nvSpPr>
        <p:spPr>
          <a:xfrm>
            <a:off x="6022428" y="1825625"/>
            <a:ext cx="6096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#include </a:t>
            </a:r>
            <a:r>
              <a:rPr lang="en-US" sz="1400" b="1" dirty="0"/>
              <a:t>"</a:t>
            </a:r>
            <a:r>
              <a:rPr lang="en-US" sz="1400" b="1" dirty="0" err="1"/>
              <a:t>stdio.h</a:t>
            </a:r>
            <a:r>
              <a:rPr lang="en-US" sz="1400" b="1" dirty="0"/>
              <a:t>"</a:t>
            </a:r>
            <a:br>
              <a:rPr lang="en-US" sz="1400" b="1" dirty="0"/>
            </a:br>
            <a:r>
              <a:rPr lang="en-US" sz="1400" dirty="0"/>
              <a:t>#include </a:t>
            </a:r>
            <a:r>
              <a:rPr lang="en-US" sz="1400" b="1" dirty="0"/>
              <a:t>"</a:t>
            </a:r>
            <a:r>
              <a:rPr lang="en-US" sz="1400" b="1" dirty="0" err="1"/>
              <a:t>temp.h</a:t>
            </a:r>
            <a:r>
              <a:rPr lang="en-US" sz="1400" b="1" dirty="0"/>
              <a:t>” // here we define Clock1</a:t>
            </a:r>
            <a:br>
              <a:rPr lang="en-US" sz="1400" b="1" dirty="0"/>
            </a:br>
            <a:r>
              <a:rPr lang="en-US" sz="1400" b="1" dirty="0"/>
              <a:t>extern </a:t>
            </a:r>
            <a:r>
              <a:rPr lang="en-US" sz="1400" dirty="0"/>
              <a:t>Clock1 </a:t>
            </a:r>
            <a:r>
              <a:rPr lang="en-US" sz="1200" dirty="0" err="1"/>
              <a:t>globalClock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400" b="1" dirty="0"/>
              <a:t>struct </a:t>
            </a:r>
            <a:r>
              <a:rPr lang="en-US" sz="1400" dirty="0"/>
              <a:t>Clock2 </a:t>
            </a:r>
            <a:r>
              <a:rPr lang="en-US" sz="1200" dirty="0"/>
              <a:t>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400" b="1" dirty="0"/>
              <a:t>int </a:t>
            </a:r>
            <a:r>
              <a:rPr lang="en-US" sz="1400" dirty="0" err="1"/>
              <a:t>clock_time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Clock2()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printf</a:t>
            </a:r>
            <a:r>
              <a:rPr lang="en-US" sz="1200" dirty="0"/>
              <a:t>(</a:t>
            </a:r>
            <a:r>
              <a:rPr lang="en-US" sz="1400" b="1" dirty="0"/>
              <a:t>"Clock2: Constructor %p\</a:t>
            </a:r>
            <a:r>
              <a:rPr lang="en-US" sz="1400" b="1" dirty="0" err="1"/>
              <a:t>n"</a:t>
            </a:r>
            <a:r>
              <a:rPr lang="en-US" sz="1200" dirty="0" err="1"/>
              <a:t>,</a:t>
            </a:r>
            <a:r>
              <a:rPr lang="en-US" sz="1400" b="1" dirty="0" err="1"/>
              <a:t>this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400" b="1" dirty="0"/>
              <a:t>void </a:t>
            </a:r>
            <a:r>
              <a:rPr lang="en-US" sz="1200" dirty="0"/>
              <a:t>add()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printf</a:t>
            </a:r>
            <a:r>
              <a:rPr lang="en-US" sz="1200" dirty="0"/>
              <a:t>(</a:t>
            </a:r>
            <a:r>
              <a:rPr lang="en-US" sz="1400" b="1" dirty="0"/>
              <a:t>"Clock2: member function add %p\</a:t>
            </a:r>
            <a:r>
              <a:rPr lang="en-US" sz="1400" b="1" dirty="0" err="1"/>
              <a:t>n"</a:t>
            </a:r>
            <a:r>
              <a:rPr lang="en-US" sz="1200" dirty="0" err="1"/>
              <a:t>,</a:t>
            </a:r>
            <a:r>
              <a:rPr lang="en-US" sz="1400" b="1" dirty="0" err="1"/>
              <a:t>this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400" b="1" dirty="0"/>
              <a:t>static int </a:t>
            </a:r>
            <a:r>
              <a:rPr lang="en-US" sz="1200" dirty="0" err="1"/>
              <a:t>addToGlobal</a:t>
            </a:r>
            <a:r>
              <a:rPr lang="en-US" sz="1200" dirty="0"/>
              <a:t>() {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printf</a:t>
            </a:r>
            <a:r>
              <a:rPr lang="en-US" sz="1200" dirty="0"/>
              <a:t>(</a:t>
            </a:r>
            <a:r>
              <a:rPr lang="en-US" sz="1400" b="1" dirty="0"/>
              <a:t>"Clock2: Adding to global Clock\n"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globalClock.add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400" b="1" dirty="0"/>
              <a:t>return </a:t>
            </a:r>
            <a:r>
              <a:rPr lang="en-US" sz="1400" dirty="0"/>
              <a:t>0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    }</a:t>
            </a:r>
            <a:br>
              <a:rPr lang="en-US" sz="1200" dirty="0"/>
            </a:br>
            <a:r>
              <a:rPr lang="en-US" sz="1200" dirty="0"/>
              <a:t>};</a:t>
            </a:r>
            <a:br>
              <a:rPr lang="en-US" sz="1200" dirty="0"/>
            </a:br>
            <a:r>
              <a:rPr lang="en-US" sz="1400" b="1" dirty="0"/>
              <a:t>int </a:t>
            </a:r>
            <a:r>
              <a:rPr lang="en-US" sz="1200" dirty="0"/>
              <a:t>dummy = </a:t>
            </a:r>
            <a:r>
              <a:rPr lang="en-US" sz="1400" dirty="0"/>
              <a:t>Clock2</a:t>
            </a:r>
            <a:r>
              <a:rPr lang="en-US" sz="1200" dirty="0"/>
              <a:t>::</a:t>
            </a:r>
            <a:r>
              <a:rPr lang="en-US" sz="1200" dirty="0" err="1"/>
              <a:t>addToGlobal</a:t>
            </a:r>
            <a:r>
              <a:rPr lang="en-US" sz="1200" dirty="0"/>
              <a:t>();</a:t>
            </a:r>
            <a:br>
              <a:rPr lang="en-US" sz="1200" dirty="0"/>
            </a:br>
            <a:r>
              <a:rPr lang="en-US" sz="1400" dirty="0"/>
              <a:t>Clock1 </a:t>
            </a:r>
            <a:r>
              <a:rPr lang="en-US" sz="1200" dirty="0" err="1"/>
              <a:t>globalClock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400" b="1" dirty="0"/>
              <a:t>int </a:t>
            </a:r>
            <a:r>
              <a:rPr lang="en-US" sz="1200" dirty="0"/>
              <a:t>main() {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400" b="1" dirty="0"/>
              <a:t>return </a:t>
            </a:r>
            <a:r>
              <a:rPr lang="en-US" sz="1400" dirty="0"/>
              <a:t>0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21E823-E92D-B64A-B8EF-ABB5E3631BB4}"/>
              </a:ext>
            </a:extLst>
          </p:cNvPr>
          <p:cNvSpPr/>
          <p:nvPr/>
        </p:nvSpPr>
        <p:spPr>
          <a:xfrm>
            <a:off x="966951" y="42672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Clock2: Adding to global Clock</a:t>
            </a:r>
          </a:p>
          <a:p>
            <a:r>
              <a:rPr lang="en-US" dirty="0"/>
              <a:t>Clock1: member function add 0x10ee49034</a:t>
            </a:r>
          </a:p>
          <a:p>
            <a:r>
              <a:rPr lang="en-US" dirty="0"/>
              <a:t>Clock1: Constructor 0x10ee49034</a:t>
            </a:r>
          </a:p>
        </p:txBody>
      </p:sp>
    </p:spTree>
    <p:extLst>
      <p:ext uri="{BB962C8B-B14F-4D97-AF65-F5344CB8AC3E}">
        <p14:creationId xmlns:p14="http://schemas.microsoft.com/office/powerpoint/2010/main" val="332814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F5DD-E68F-AB4B-BD89-410E7EBD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– Initialization of 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5679-8314-A142-891C-A19A6B81E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have access to uninitialized objects??</a:t>
            </a:r>
          </a:p>
          <a:p>
            <a:r>
              <a:rPr lang="en-US" dirty="0"/>
              <a:t>In C++ (C) we can use global objects from other files without knowing if they have been already constructed or not</a:t>
            </a:r>
          </a:p>
          <a:p>
            <a:pPr lvl="1"/>
            <a:r>
              <a:rPr lang="en-US" dirty="0"/>
              <a:t>Once we use the keyword “extern” we use forward declaration</a:t>
            </a:r>
          </a:p>
          <a:p>
            <a:r>
              <a:rPr lang="en-US" dirty="0"/>
              <a:t>The order of initialization is within a file (“translation unit”) but not between different files with global variables</a:t>
            </a:r>
          </a:p>
          <a:p>
            <a:r>
              <a:rPr lang="en-US" dirty="0"/>
              <a:t>By using singleton we can give access from various files while keeping the objects initialized</a:t>
            </a:r>
          </a:p>
        </p:txBody>
      </p:sp>
    </p:spTree>
    <p:extLst>
      <p:ext uri="{BB962C8B-B14F-4D97-AF65-F5344CB8AC3E}">
        <p14:creationId xmlns:p14="http://schemas.microsoft.com/office/powerpoint/2010/main" val="332496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FD28-2CAA-1B40-9D69-AF4B2EF1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– Global Vars 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53842-7A8A-4441-9301-69E77B71F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191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8D2A36-92AD-174D-9AC8-382B9BA9CB29}"/>
              </a:ext>
            </a:extLst>
          </p:cNvPr>
          <p:cNvSpPr/>
          <p:nvPr/>
        </p:nvSpPr>
        <p:spPr>
          <a:xfrm>
            <a:off x="1135116" y="169068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80"/>
                </a:solidFill>
              </a:rPr>
              <a:t>class </a:t>
            </a:r>
            <a:r>
              <a:rPr lang="en-US" dirty="0">
                <a:solidFill>
                  <a:srgbClr val="008080"/>
                </a:solidFill>
              </a:rPr>
              <a:t>Clock2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static </a:t>
            </a:r>
            <a:r>
              <a:rPr lang="en-US" dirty="0">
                <a:solidFill>
                  <a:srgbClr val="008080"/>
                </a:solidFill>
              </a:rPr>
              <a:t>Clock2 </a:t>
            </a:r>
            <a:r>
              <a:rPr lang="en-US" dirty="0"/>
              <a:t>* </a:t>
            </a:r>
            <a:r>
              <a:rPr lang="en-US" dirty="0">
                <a:solidFill>
                  <a:srgbClr val="660E7A"/>
                </a:solidFill>
              </a:rPr>
              <a:t>myClock2</a:t>
            </a:r>
            <a:r>
              <a:rPr lang="en-US" dirty="0"/>
              <a:t>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private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Clock2(){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"Clock2 constructor</a:t>
            </a:r>
            <a:r>
              <a:rPr lang="en-US" b="1" dirty="0">
                <a:solidFill>
                  <a:srgbClr val="000080"/>
                </a:solidFill>
              </a:rPr>
              <a:t>\n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dirty="0"/>
              <a:t>);};</a:t>
            </a: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public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static </a:t>
            </a:r>
            <a:r>
              <a:rPr lang="en-US" dirty="0">
                <a:solidFill>
                  <a:srgbClr val="008080"/>
                </a:solidFill>
              </a:rPr>
              <a:t>Clock2</a:t>
            </a:r>
            <a:r>
              <a:rPr lang="en-US" dirty="0"/>
              <a:t>* </a:t>
            </a:r>
            <a:r>
              <a:rPr lang="en-US" dirty="0" err="1"/>
              <a:t>getInstance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if </a:t>
            </a:r>
            <a:r>
              <a:rPr lang="en-US" dirty="0"/>
              <a:t>(</a:t>
            </a:r>
            <a:r>
              <a:rPr lang="en-US" dirty="0">
                <a:solidFill>
                  <a:srgbClr val="660E7A"/>
                </a:solidFill>
              </a:rPr>
              <a:t>myClock2 </a:t>
            </a:r>
            <a:r>
              <a:rPr lang="en-US" dirty="0"/>
              <a:t>== </a:t>
            </a:r>
            <a:r>
              <a:rPr lang="en-US" b="1" dirty="0" err="1">
                <a:solidFill>
                  <a:srgbClr val="000080"/>
                </a:solidFill>
              </a:rPr>
              <a:t>nullptr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660E7A"/>
                </a:solidFill>
              </a:rPr>
              <a:t>myClock2 </a:t>
            </a:r>
            <a:r>
              <a:rPr lang="en-US" dirty="0"/>
              <a:t>= </a:t>
            </a:r>
            <a:r>
              <a:rPr lang="en-US" b="1" dirty="0">
                <a:solidFill>
                  <a:srgbClr val="000080"/>
                </a:solidFill>
              </a:rPr>
              <a:t>new </a:t>
            </a:r>
            <a:r>
              <a:rPr lang="en-US" dirty="0">
                <a:solidFill>
                  <a:srgbClr val="008080"/>
                </a:solidFill>
              </a:rPr>
              <a:t>Clock2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000080"/>
                </a:solidFill>
              </a:rPr>
              <a:t>return </a:t>
            </a:r>
            <a:r>
              <a:rPr lang="en-US" dirty="0">
                <a:solidFill>
                  <a:srgbClr val="660E7A"/>
                </a:solidFill>
              </a:rPr>
              <a:t>myClock2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0080"/>
                </a:solidFill>
              </a:rPr>
              <a:t>void </a:t>
            </a:r>
            <a:r>
              <a:rPr lang="en-US" dirty="0"/>
              <a:t>add()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"Clock2: member function add </a:t>
            </a:r>
            <a:r>
              <a:rPr lang="en-US" b="1" dirty="0">
                <a:solidFill>
                  <a:srgbClr val="000080"/>
                </a:solidFill>
              </a:rPr>
              <a:t>%p\</a:t>
            </a:r>
            <a:r>
              <a:rPr lang="en-US" b="1" dirty="0" err="1">
                <a:solidFill>
                  <a:srgbClr val="000080"/>
                </a:solidFill>
              </a:rPr>
              <a:t>n</a:t>
            </a:r>
            <a:r>
              <a:rPr lang="en-US" b="1" dirty="0" err="1">
                <a:solidFill>
                  <a:srgbClr val="008000"/>
                </a:solidFill>
              </a:rPr>
              <a:t>"</a:t>
            </a:r>
            <a:r>
              <a:rPr lang="en-US" dirty="0" err="1"/>
              <a:t>,</a:t>
            </a:r>
            <a:r>
              <a:rPr lang="en-US" b="1" dirty="0" err="1">
                <a:solidFill>
                  <a:srgbClr val="000080"/>
                </a:solidFill>
              </a:rPr>
              <a:t>this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676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C6F3-AF79-D24B-9A01-425CBDE1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– Global Vars Init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11256-32B9-5C4E-B3CC-2C7571B34046}"/>
              </a:ext>
            </a:extLst>
          </p:cNvPr>
          <p:cNvSpPr/>
          <p:nvPr/>
        </p:nvSpPr>
        <p:spPr>
          <a:xfrm>
            <a:off x="838200" y="1690688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</a:rPr>
              <a:t>class </a:t>
            </a:r>
            <a:r>
              <a:rPr lang="en-US" sz="1600" dirty="0">
                <a:solidFill>
                  <a:srgbClr val="008080"/>
                </a:solidFill>
              </a:rPr>
              <a:t>Clock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b="1" dirty="0">
                <a:solidFill>
                  <a:srgbClr val="000080"/>
                </a:solidFill>
              </a:rPr>
              <a:t>static </a:t>
            </a:r>
            <a:r>
              <a:rPr lang="en-US" sz="1600" dirty="0">
                <a:solidFill>
                  <a:srgbClr val="008080"/>
                </a:solidFill>
              </a:rPr>
              <a:t>Clock </a:t>
            </a:r>
            <a:r>
              <a:rPr lang="en-US" sz="1600" dirty="0"/>
              <a:t>* </a:t>
            </a:r>
            <a:r>
              <a:rPr lang="en-US" sz="1600" dirty="0" err="1">
                <a:solidFill>
                  <a:srgbClr val="660E7A"/>
                </a:solidFill>
              </a:rPr>
              <a:t>myClock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b="1" dirty="0">
                <a:solidFill>
                  <a:srgbClr val="000080"/>
                </a:solidFill>
              </a:rPr>
              <a:t>private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    Clock(){</a:t>
            </a:r>
            <a:r>
              <a:rPr lang="en-US" sz="1600" dirty="0" err="1"/>
              <a:t>printf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"Clock constructor</a:t>
            </a:r>
            <a:r>
              <a:rPr lang="en-US" sz="1600" b="1" dirty="0">
                <a:solidFill>
                  <a:srgbClr val="000080"/>
                </a:solidFill>
              </a:rPr>
              <a:t>\n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600" dirty="0"/>
              <a:t>);};</a:t>
            </a:r>
            <a:br>
              <a:rPr lang="en-US" sz="1600" dirty="0"/>
            </a:br>
            <a:r>
              <a:rPr lang="en-US" sz="1600" b="1" dirty="0">
                <a:solidFill>
                  <a:srgbClr val="000080"/>
                </a:solidFill>
              </a:rPr>
              <a:t>public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static </a:t>
            </a:r>
            <a:r>
              <a:rPr lang="en-US" sz="1600" dirty="0">
                <a:solidFill>
                  <a:srgbClr val="008080"/>
                </a:solidFill>
              </a:rPr>
              <a:t>Clock</a:t>
            </a:r>
            <a:r>
              <a:rPr lang="en-US" sz="1600" dirty="0"/>
              <a:t>* </a:t>
            </a:r>
            <a:r>
              <a:rPr lang="en-US" sz="1600" dirty="0" err="1"/>
              <a:t>getInstance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if </a:t>
            </a:r>
            <a:r>
              <a:rPr lang="en-US" sz="1600" dirty="0"/>
              <a:t>(</a:t>
            </a:r>
            <a:r>
              <a:rPr lang="en-US" sz="1600" dirty="0" err="1">
                <a:solidFill>
                  <a:srgbClr val="660E7A"/>
                </a:solidFill>
              </a:rPr>
              <a:t>myClock</a:t>
            </a:r>
            <a:r>
              <a:rPr lang="en-US" sz="1600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== </a:t>
            </a:r>
            <a:r>
              <a:rPr lang="en-US" sz="1600" b="1" dirty="0" err="1">
                <a:solidFill>
                  <a:srgbClr val="000080"/>
                </a:solidFill>
              </a:rPr>
              <a:t>nullptr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 err="1">
                <a:solidFill>
                  <a:srgbClr val="660E7A"/>
                </a:solidFill>
              </a:rPr>
              <a:t>myClock</a:t>
            </a:r>
            <a:r>
              <a:rPr lang="en-US" sz="1600" dirty="0">
                <a:solidFill>
                  <a:srgbClr val="660E7A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b="1" dirty="0">
                <a:solidFill>
                  <a:srgbClr val="000080"/>
                </a:solidFill>
              </a:rPr>
              <a:t>new </a:t>
            </a:r>
            <a:r>
              <a:rPr lang="en-US" sz="1600" dirty="0">
                <a:solidFill>
                  <a:srgbClr val="008080"/>
                </a:solidFill>
              </a:rPr>
              <a:t>Clock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    }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 err="1">
                <a:solidFill>
                  <a:srgbClr val="660E7A"/>
                </a:solidFill>
              </a:rPr>
              <a:t>myClock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>
                <a:solidFill>
                  <a:srgbClr val="000080"/>
                </a:solidFill>
              </a:rPr>
              <a:t>void </a:t>
            </a:r>
            <a:r>
              <a:rPr lang="en-US" sz="1600" dirty="0"/>
              <a:t>add()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"Clock2: member function add </a:t>
            </a:r>
            <a:r>
              <a:rPr lang="en-US" sz="1600" b="1" dirty="0">
                <a:solidFill>
                  <a:srgbClr val="000080"/>
                </a:solidFill>
              </a:rPr>
              <a:t>%p\</a:t>
            </a:r>
            <a:r>
              <a:rPr lang="en-US" sz="1600" b="1" dirty="0" err="1">
                <a:solidFill>
                  <a:srgbClr val="000080"/>
                </a:solidFill>
              </a:rPr>
              <a:t>n</a:t>
            </a:r>
            <a:r>
              <a:rPr lang="en-US" sz="1600" b="1" dirty="0" err="1">
                <a:solidFill>
                  <a:srgbClr val="008000"/>
                </a:solidFill>
              </a:rPr>
              <a:t>"</a:t>
            </a:r>
            <a:r>
              <a:rPr lang="en-US" sz="1600" dirty="0" err="1"/>
              <a:t>,</a:t>
            </a:r>
            <a:r>
              <a:rPr lang="en-US" sz="1600" b="1" dirty="0" err="1">
                <a:solidFill>
                  <a:srgbClr val="000080"/>
                </a:solidFill>
              </a:rPr>
              <a:t>this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     </a:t>
            </a:r>
            <a:r>
              <a:rPr lang="en-US" sz="1600" b="1" dirty="0">
                <a:solidFill>
                  <a:srgbClr val="000080"/>
                </a:solidFill>
              </a:rPr>
              <a:t>int </a:t>
            </a:r>
            <a:r>
              <a:rPr lang="en-US" sz="1600" dirty="0" err="1"/>
              <a:t>addToGlobal</a:t>
            </a:r>
            <a:r>
              <a:rPr lang="en-US" sz="1600" dirty="0"/>
              <a:t>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8000"/>
                </a:solidFill>
              </a:rPr>
              <a:t>"Clock2: Adding to global Clock</a:t>
            </a:r>
            <a:r>
              <a:rPr lang="en-US" sz="1600" b="1" dirty="0">
                <a:solidFill>
                  <a:srgbClr val="000080"/>
                </a:solidFill>
              </a:rPr>
              <a:t>\n</a:t>
            </a:r>
            <a:r>
              <a:rPr lang="en-US" sz="1600" b="1" dirty="0">
                <a:solidFill>
                  <a:srgbClr val="008000"/>
                </a:solidFill>
              </a:rPr>
              <a:t>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>
                <a:solidFill>
                  <a:srgbClr val="008080"/>
                </a:solidFill>
              </a:rPr>
              <a:t>Clock2</a:t>
            </a:r>
            <a:r>
              <a:rPr lang="en-US" sz="1600" dirty="0"/>
              <a:t>::</a:t>
            </a:r>
            <a:r>
              <a:rPr lang="en-US" sz="1600" dirty="0" err="1"/>
              <a:t>getInstance</a:t>
            </a:r>
            <a:r>
              <a:rPr lang="en-US" sz="1600" dirty="0"/>
              <a:t>()-&gt;add();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>
                <a:solidFill>
                  <a:srgbClr val="000080"/>
                </a:solidFill>
              </a:rPr>
              <a:t>return </a:t>
            </a:r>
            <a:r>
              <a:rPr lang="en-US" sz="1600" dirty="0">
                <a:solidFill>
                  <a:srgbClr val="0000FF"/>
                </a:solidFill>
              </a:rPr>
              <a:t>0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4685DB-A6AC-3044-BA60-1F2DC1EC0A79}"/>
              </a:ext>
            </a:extLst>
          </p:cNvPr>
          <p:cNvSpPr/>
          <p:nvPr/>
        </p:nvSpPr>
        <p:spPr>
          <a:xfrm>
            <a:off x="6358758" y="2012445"/>
            <a:ext cx="40044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</a:rPr>
              <a:t>Clock </a:t>
            </a:r>
            <a:r>
              <a:rPr lang="en-US" dirty="0"/>
              <a:t>* </a:t>
            </a:r>
            <a:r>
              <a:rPr lang="en-US" dirty="0">
                <a:solidFill>
                  <a:srgbClr val="008080"/>
                </a:solidFill>
              </a:rPr>
              <a:t>Clock</a:t>
            </a:r>
            <a:r>
              <a:rPr lang="en-US" dirty="0"/>
              <a:t>::</a:t>
            </a:r>
            <a:r>
              <a:rPr lang="en-US" dirty="0" err="1">
                <a:solidFill>
                  <a:srgbClr val="660E7A"/>
                </a:solidFill>
              </a:rPr>
              <a:t>myClock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8080"/>
                </a:solidFill>
              </a:rPr>
              <a:t>Clock2 </a:t>
            </a:r>
            <a:r>
              <a:rPr lang="en-US" dirty="0"/>
              <a:t>* </a:t>
            </a:r>
            <a:r>
              <a:rPr lang="en-US" dirty="0">
                <a:solidFill>
                  <a:srgbClr val="008080"/>
                </a:solidFill>
              </a:rPr>
              <a:t>Clock2</a:t>
            </a:r>
            <a:r>
              <a:rPr lang="en-US" dirty="0"/>
              <a:t>::</a:t>
            </a:r>
            <a:r>
              <a:rPr lang="en-US" dirty="0">
                <a:solidFill>
                  <a:srgbClr val="660E7A"/>
                </a:solidFill>
              </a:rPr>
              <a:t>myClock2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0080"/>
                </a:solidFill>
              </a:rPr>
              <a:t>int </a:t>
            </a:r>
            <a:r>
              <a:rPr lang="en-US" dirty="0"/>
              <a:t>main()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8080"/>
                </a:solidFill>
              </a:rPr>
              <a:t>Clock</a:t>
            </a:r>
            <a:r>
              <a:rPr lang="en-US" dirty="0"/>
              <a:t>::</a:t>
            </a:r>
            <a:r>
              <a:rPr lang="en-US" dirty="0" err="1"/>
              <a:t>getInstance</a:t>
            </a:r>
            <a:r>
              <a:rPr lang="en-US" dirty="0"/>
              <a:t>()-&gt;</a:t>
            </a:r>
            <a:r>
              <a:rPr lang="en-US" dirty="0" err="1"/>
              <a:t>addToGlobal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6A533-DC55-6A4E-BAD5-C00C51570652}"/>
              </a:ext>
            </a:extLst>
          </p:cNvPr>
          <p:cNvSpPr/>
          <p:nvPr/>
        </p:nvSpPr>
        <p:spPr>
          <a:xfrm>
            <a:off x="6201104" y="4429552"/>
            <a:ext cx="49188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dirty="0"/>
              <a:t>Clock constructor</a:t>
            </a:r>
          </a:p>
          <a:p>
            <a:r>
              <a:rPr lang="en-US" dirty="0"/>
              <a:t>Clock2: Adding to global Clock</a:t>
            </a:r>
          </a:p>
          <a:p>
            <a:r>
              <a:rPr lang="en-US" dirty="0"/>
              <a:t>Clock2 constructor</a:t>
            </a:r>
          </a:p>
          <a:p>
            <a:r>
              <a:rPr lang="en-US" dirty="0"/>
              <a:t>Clock2: member function add 0x7fca8f400690</a:t>
            </a:r>
          </a:p>
          <a:p>
            <a:r>
              <a:rPr lang="en-US" u="sng" dirty="0"/>
              <a:t>Note:</a:t>
            </a:r>
            <a:r>
              <a:rPr lang="en-US" dirty="0"/>
              <a:t> constructor before add!</a:t>
            </a:r>
          </a:p>
        </p:txBody>
      </p:sp>
    </p:spTree>
    <p:extLst>
      <p:ext uri="{BB962C8B-B14F-4D97-AF65-F5344CB8AC3E}">
        <p14:creationId xmlns:p14="http://schemas.microsoft.com/office/powerpoint/2010/main" val="217861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DBDA-58F5-E64F-B7F2-CC36284F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– Template version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AB7CCA-FA0F-2843-A488-F173F0608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413" y="2591656"/>
            <a:ext cx="5517931" cy="2511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file.cpp</a:t>
            </a:r>
            <a:endParaRPr lang="en-US" altLang="en-US" sz="1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template &lt;class 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Singleton&lt;T&gt;* Singleton&lt;T&gt;::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pSingObject</a:t>
            </a: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NULL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MyClass.cpp</a:t>
            </a:r>
            <a:endParaRPr lang="en-US" altLang="en-US" sz="1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class 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MyMainClass</a:t>
            </a: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void 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myActionFunction</a:t>
            </a: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}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Main.cpp</a:t>
            </a:r>
            <a:endParaRPr lang="en-US" altLang="en-US" sz="1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Singleton&lt;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MyMainClass</a:t>
            </a: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myActionFunc</a:t>
            </a: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2C6DB7-BDAD-FB47-82B0-177C2389E75E}"/>
              </a:ext>
            </a:extLst>
          </p:cNvPr>
          <p:cNvSpPr txBox="1"/>
          <p:nvPr/>
        </p:nvSpPr>
        <p:spPr>
          <a:xfrm>
            <a:off x="901260" y="1514564"/>
            <a:ext cx="923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 an existing class, how to convert it to a singleton?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4A568-F14B-E440-B285-79C29013EC85}"/>
              </a:ext>
            </a:extLst>
          </p:cNvPr>
          <p:cNvSpPr/>
          <p:nvPr/>
        </p:nvSpPr>
        <p:spPr>
          <a:xfrm>
            <a:off x="727841" y="2467182"/>
            <a:ext cx="5788572" cy="276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file.h</a:t>
            </a:r>
            <a:endParaRPr lang="en-US" altLang="en-US" sz="1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class Singleton : public T</a:t>
            </a: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public:</a:t>
            </a: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static Singleton* 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{ </a:t>
            </a: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	if (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pSingObject</a:t>
            </a: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pSingObject</a:t>
            </a: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new Singleton ;</a:t>
            </a: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	} </a:t>
            </a: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pSingObject</a:t>
            </a: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~Singleton() { delete 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pSingObject</a:t>
            </a: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; }</a:t>
            </a: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private:</a:t>
            </a: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Singleton() { } ;</a:t>
            </a: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static Singleton*	 </a:t>
            </a:r>
            <a:r>
              <a:rPr lang="en-US" altLang="en-US" sz="1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pSingObject</a:t>
            </a: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>
              <a:lnSpc>
                <a:spcPct val="80000"/>
              </a:lnSpc>
            </a:pPr>
            <a:r>
              <a:rPr lang="en-US" altLang="en-US" sz="1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36184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2945</TotalTime>
  <Words>699</Words>
  <Application>Microsoft Macintosh PowerPoint</Application>
  <PresentationFormat>Widescreen</PresentationFormat>
  <Paragraphs>317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CourierNewPS</vt:lpstr>
      <vt:lpstr>CourierNewPSMT</vt:lpstr>
      <vt:lpstr>TwCenMT</vt:lpstr>
      <vt:lpstr>Wingdings</vt:lpstr>
      <vt:lpstr>Office Theme</vt:lpstr>
      <vt:lpstr>Design Patterns</vt:lpstr>
      <vt:lpstr>What</vt:lpstr>
      <vt:lpstr>Singleton</vt:lpstr>
      <vt:lpstr>Singleton – Initialization of global variables</vt:lpstr>
      <vt:lpstr>Singleton – Initialization of global variables</vt:lpstr>
      <vt:lpstr>Singleton – Initialization of global variables</vt:lpstr>
      <vt:lpstr>Singleton – Global Vars Init</vt:lpstr>
      <vt:lpstr>Singleton – Global Vars Init</vt:lpstr>
      <vt:lpstr>Singleton – Template version</vt:lpstr>
      <vt:lpstr>Singleton Destruction</vt:lpstr>
      <vt:lpstr>Factory</vt:lpstr>
      <vt:lpstr>Factory</vt:lpstr>
      <vt:lpstr>Factory</vt:lpstr>
      <vt:lpstr>Abstract Factory</vt:lpstr>
      <vt:lpstr>Abstract Factory</vt:lpstr>
      <vt:lpstr>Abstract vs. Non-Abstract</vt:lpstr>
      <vt:lpstr>Factory-Singleton </vt:lpstr>
      <vt:lpstr>Factory-Singleton</vt:lpstr>
      <vt:lpstr>Runtime-based Factory</vt:lpstr>
      <vt:lpstr>Runtime-based Factory</vt:lpstr>
      <vt:lpstr>Builder</vt:lpstr>
      <vt:lpstr>Builder</vt:lpstr>
      <vt:lpstr>Builder</vt:lpstr>
      <vt:lpstr>Builder</vt:lpstr>
      <vt:lpstr>Builder</vt:lpstr>
      <vt:lpstr>Builder</vt:lpstr>
      <vt:lpstr>Builder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גיל בן ארצי/Gil Ben Artzi</dc:creator>
  <cp:lastModifiedBy>גיל בן ארצי/Gil Ben Artzi</cp:lastModifiedBy>
  <cp:revision>153</cp:revision>
  <dcterms:created xsi:type="dcterms:W3CDTF">2019-05-29T19:45:34Z</dcterms:created>
  <dcterms:modified xsi:type="dcterms:W3CDTF">2019-06-01T17:57:59Z</dcterms:modified>
</cp:coreProperties>
</file>