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39.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29" name="PlaceHolder 2"/>
          <p:cNvSpPr>
            <a:spLocks noGrp="1"/>
          </p:cNvSpPr>
          <p:nvPr>
            <p:ph type="body"/>
          </p:nvPr>
        </p:nvSpPr>
        <p:spPr>
          <a:xfrm>
            <a:off x="549360" y="1600200"/>
            <a:ext cx="8042040" cy="2071440"/>
          </a:xfrm>
          <a:prstGeom prst="rect">
            <a:avLst/>
          </a:prstGeom>
        </p:spPr>
        <p:txBody>
          <a:bodyPr lIns="0" rIns="0" tIns="0" bIns="0"/>
          <a:p>
            <a:endParaRPr/>
          </a:p>
        </p:txBody>
      </p:sp>
      <p:sp>
        <p:nvSpPr>
          <p:cNvPr id="30" name="PlaceHolder 3"/>
          <p:cNvSpPr>
            <a:spLocks noGrp="1"/>
          </p:cNvSpPr>
          <p:nvPr>
            <p:ph type="body"/>
          </p:nvPr>
        </p:nvSpPr>
        <p:spPr>
          <a:xfrm>
            <a:off x="549360" y="3868920"/>
            <a:ext cx="8042040" cy="20714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32"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33"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34" name="PlaceHolder 4"/>
          <p:cNvSpPr>
            <a:spLocks noGrp="1"/>
          </p:cNvSpPr>
          <p:nvPr>
            <p:ph type="body"/>
          </p:nvPr>
        </p:nvSpPr>
        <p:spPr>
          <a:xfrm>
            <a:off x="4670280" y="3868920"/>
            <a:ext cx="3924360" cy="2071440"/>
          </a:xfrm>
          <a:prstGeom prst="rect">
            <a:avLst/>
          </a:prstGeom>
        </p:spPr>
        <p:txBody>
          <a:bodyPr lIns="0" rIns="0" tIns="0" bIns="0"/>
          <a:p>
            <a:endParaRPr/>
          </a:p>
        </p:txBody>
      </p:sp>
      <p:sp>
        <p:nvSpPr>
          <p:cNvPr id="35" name="PlaceHolder 5"/>
          <p:cNvSpPr>
            <a:spLocks noGrp="1"/>
          </p:cNvSpPr>
          <p:nvPr>
            <p:ph type="body"/>
          </p:nvPr>
        </p:nvSpPr>
        <p:spPr>
          <a:xfrm>
            <a:off x="549360" y="3868920"/>
            <a:ext cx="3924360" cy="20714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37" name="PlaceHolder 2"/>
          <p:cNvSpPr>
            <a:spLocks noGrp="1"/>
          </p:cNvSpPr>
          <p:nvPr>
            <p:ph type="body"/>
          </p:nvPr>
        </p:nvSpPr>
        <p:spPr>
          <a:xfrm>
            <a:off x="549360" y="1600200"/>
            <a:ext cx="8042040" cy="4343040"/>
          </a:xfrm>
          <a:prstGeom prst="rect">
            <a:avLst/>
          </a:prstGeom>
        </p:spPr>
        <p:txBody>
          <a:bodyPr lIns="0" rIns="0" tIns="0" bIns="0"/>
          <a:p>
            <a:endParaRPr/>
          </a:p>
        </p:txBody>
      </p:sp>
      <p:sp>
        <p:nvSpPr>
          <p:cNvPr id="38" name="PlaceHolder 3"/>
          <p:cNvSpPr>
            <a:spLocks noGrp="1"/>
          </p:cNvSpPr>
          <p:nvPr>
            <p:ph type="body"/>
          </p:nvPr>
        </p:nvSpPr>
        <p:spPr>
          <a:xfrm>
            <a:off x="549360" y="1600200"/>
            <a:ext cx="8042040" cy="4343040"/>
          </a:xfrm>
          <a:prstGeom prst="rect">
            <a:avLst/>
          </a:prstGeom>
        </p:spPr>
        <p:txBody>
          <a:bodyPr lIns="0" rIns="0" tIns="0" bIns="0"/>
          <a:p>
            <a:endParaRPr/>
          </a:p>
        </p:txBody>
      </p:sp>
      <p:pic>
        <p:nvPicPr>
          <p:cNvPr id="39" name="" descr=""/>
          <p:cNvPicPr/>
          <p:nvPr/>
        </p:nvPicPr>
        <p:blipFill>
          <a:blip r:embed="rId2"/>
          <a:stretch/>
        </p:blipFill>
        <p:spPr>
          <a:xfrm>
            <a:off x="1848600" y="1600200"/>
            <a:ext cx="5443200" cy="4343040"/>
          </a:xfrm>
          <a:prstGeom prst="rect">
            <a:avLst/>
          </a:prstGeom>
          <a:ln>
            <a:noFill/>
          </a:ln>
        </p:spPr>
      </p:pic>
      <p:pic>
        <p:nvPicPr>
          <p:cNvPr id="40" name="" descr=""/>
          <p:cNvPicPr/>
          <p:nvPr/>
        </p:nvPicPr>
        <p:blipFill>
          <a:blip r:embed="rId3"/>
          <a:stretch/>
        </p:blipFill>
        <p:spPr>
          <a:xfrm>
            <a:off x="1848600" y="1600200"/>
            <a:ext cx="5443200" cy="4343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47" name="PlaceHolder 2"/>
          <p:cNvSpPr>
            <a:spLocks noGrp="1"/>
          </p:cNvSpPr>
          <p:nvPr>
            <p:ph type="subTitle"/>
          </p:nvPr>
        </p:nvSpPr>
        <p:spPr>
          <a:xfrm>
            <a:off x="549360" y="1600200"/>
            <a:ext cx="8042040" cy="43430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49" name="PlaceHolder 2"/>
          <p:cNvSpPr>
            <a:spLocks noGrp="1"/>
          </p:cNvSpPr>
          <p:nvPr>
            <p:ph type="body"/>
          </p:nvPr>
        </p:nvSpPr>
        <p:spPr>
          <a:xfrm>
            <a:off x="549360" y="1600200"/>
            <a:ext cx="8042040" cy="43430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51" name="PlaceHolder 2"/>
          <p:cNvSpPr>
            <a:spLocks noGrp="1"/>
          </p:cNvSpPr>
          <p:nvPr>
            <p:ph type="body"/>
          </p:nvPr>
        </p:nvSpPr>
        <p:spPr>
          <a:xfrm>
            <a:off x="549360" y="1600200"/>
            <a:ext cx="3924360" cy="4343040"/>
          </a:xfrm>
          <a:prstGeom prst="rect">
            <a:avLst/>
          </a:prstGeom>
        </p:spPr>
        <p:txBody>
          <a:bodyPr lIns="0" rIns="0" tIns="0" bIns="0"/>
          <a:p>
            <a:endParaRPr/>
          </a:p>
        </p:txBody>
      </p:sp>
      <p:sp>
        <p:nvSpPr>
          <p:cNvPr id="52" name="PlaceHolder 3"/>
          <p:cNvSpPr>
            <a:spLocks noGrp="1"/>
          </p:cNvSpPr>
          <p:nvPr>
            <p:ph type="body"/>
          </p:nvPr>
        </p:nvSpPr>
        <p:spPr>
          <a:xfrm>
            <a:off x="4670280" y="1600200"/>
            <a:ext cx="3924360" cy="43430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49360" y="107640"/>
            <a:ext cx="8042040" cy="13366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49360" y="107640"/>
            <a:ext cx="8042040" cy="61974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56"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57" name="PlaceHolder 3"/>
          <p:cNvSpPr>
            <a:spLocks noGrp="1"/>
          </p:cNvSpPr>
          <p:nvPr>
            <p:ph type="body"/>
          </p:nvPr>
        </p:nvSpPr>
        <p:spPr>
          <a:xfrm>
            <a:off x="549360" y="3868920"/>
            <a:ext cx="3924360" cy="2071440"/>
          </a:xfrm>
          <a:prstGeom prst="rect">
            <a:avLst/>
          </a:prstGeom>
        </p:spPr>
        <p:txBody>
          <a:bodyPr lIns="0" rIns="0" tIns="0" bIns="0"/>
          <a:p>
            <a:endParaRPr/>
          </a:p>
        </p:txBody>
      </p:sp>
      <p:sp>
        <p:nvSpPr>
          <p:cNvPr id="58" name="PlaceHolder 4"/>
          <p:cNvSpPr>
            <a:spLocks noGrp="1"/>
          </p:cNvSpPr>
          <p:nvPr>
            <p:ph type="body"/>
          </p:nvPr>
        </p:nvSpPr>
        <p:spPr>
          <a:xfrm>
            <a:off x="4670280" y="1600200"/>
            <a:ext cx="3924360" cy="43430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8" name="PlaceHolder 2"/>
          <p:cNvSpPr>
            <a:spLocks noGrp="1"/>
          </p:cNvSpPr>
          <p:nvPr>
            <p:ph type="subTitle"/>
          </p:nvPr>
        </p:nvSpPr>
        <p:spPr>
          <a:xfrm>
            <a:off x="549360" y="1600200"/>
            <a:ext cx="8042040" cy="43430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60" name="PlaceHolder 2"/>
          <p:cNvSpPr>
            <a:spLocks noGrp="1"/>
          </p:cNvSpPr>
          <p:nvPr>
            <p:ph type="body"/>
          </p:nvPr>
        </p:nvSpPr>
        <p:spPr>
          <a:xfrm>
            <a:off x="549360" y="1600200"/>
            <a:ext cx="3924360" cy="4343040"/>
          </a:xfrm>
          <a:prstGeom prst="rect">
            <a:avLst/>
          </a:prstGeom>
        </p:spPr>
        <p:txBody>
          <a:bodyPr lIns="0" rIns="0" tIns="0" bIns="0"/>
          <a:p>
            <a:endParaRPr/>
          </a:p>
        </p:txBody>
      </p:sp>
      <p:sp>
        <p:nvSpPr>
          <p:cNvPr id="61"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62" name="PlaceHolder 4"/>
          <p:cNvSpPr>
            <a:spLocks noGrp="1"/>
          </p:cNvSpPr>
          <p:nvPr>
            <p:ph type="body"/>
          </p:nvPr>
        </p:nvSpPr>
        <p:spPr>
          <a:xfrm>
            <a:off x="4670280" y="3868920"/>
            <a:ext cx="3924360" cy="20714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64"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65"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66" name="PlaceHolder 4"/>
          <p:cNvSpPr>
            <a:spLocks noGrp="1"/>
          </p:cNvSpPr>
          <p:nvPr>
            <p:ph type="body"/>
          </p:nvPr>
        </p:nvSpPr>
        <p:spPr>
          <a:xfrm>
            <a:off x="549360" y="3868920"/>
            <a:ext cx="8042040" cy="20714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68" name="PlaceHolder 2"/>
          <p:cNvSpPr>
            <a:spLocks noGrp="1"/>
          </p:cNvSpPr>
          <p:nvPr>
            <p:ph type="body"/>
          </p:nvPr>
        </p:nvSpPr>
        <p:spPr>
          <a:xfrm>
            <a:off x="549360" y="1600200"/>
            <a:ext cx="8042040" cy="2071440"/>
          </a:xfrm>
          <a:prstGeom prst="rect">
            <a:avLst/>
          </a:prstGeom>
        </p:spPr>
        <p:txBody>
          <a:bodyPr lIns="0" rIns="0" tIns="0" bIns="0"/>
          <a:p>
            <a:endParaRPr/>
          </a:p>
        </p:txBody>
      </p:sp>
      <p:sp>
        <p:nvSpPr>
          <p:cNvPr id="69" name="PlaceHolder 3"/>
          <p:cNvSpPr>
            <a:spLocks noGrp="1"/>
          </p:cNvSpPr>
          <p:nvPr>
            <p:ph type="body"/>
          </p:nvPr>
        </p:nvSpPr>
        <p:spPr>
          <a:xfrm>
            <a:off x="549360" y="3868920"/>
            <a:ext cx="8042040" cy="20714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71"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72"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73" name="PlaceHolder 4"/>
          <p:cNvSpPr>
            <a:spLocks noGrp="1"/>
          </p:cNvSpPr>
          <p:nvPr>
            <p:ph type="body"/>
          </p:nvPr>
        </p:nvSpPr>
        <p:spPr>
          <a:xfrm>
            <a:off x="4670280" y="3868920"/>
            <a:ext cx="3924360" cy="2071440"/>
          </a:xfrm>
          <a:prstGeom prst="rect">
            <a:avLst/>
          </a:prstGeom>
        </p:spPr>
        <p:txBody>
          <a:bodyPr lIns="0" rIns="0" tIns="0" bIns="0"/>
          <a:p>
            <a:endParaRPr/>
          </a:p>
        </p:txBody>
      </p:sp>
      <p:sp>
        <p:nvSpPr>
          <p:cNvPr id="74" name="PlaceHolder 5"/>
          <p:cNvSpPr>
            <a:spLocks noGrp="1"/>
          </p:cNvSpPr>
          <p:nvPr>
            <p:ph type="body"/>
          </p:nvPr>
        </p:nvSpPr>
        <p:spPr>
          <a:xfrm>
            <a:off x="549360" y="3868920"/>
            <a:ext cx="3924360" cy="20714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76" name="PlaceHolder 2"/>
          <p:cNvSpPr>
            <a:spLocks noGrp="1"/>
          </p:cNvSpPr>
          <p:nvPr>
            <p:ph type="body"/>
          </p:nvPr>
        </p:nvSpPr>
        <p:spPr>
          <a:xfrm>
            <a:off x="549360" y="1600200"/>
            <a:ext cx="8042040" cy="4343040"/>
          </a:xfrm>
          <a:prstGeom prst="rect">
            <a:avLst/>
          </a:prstGeom>
        </p:spPr>
        <p:txBody>
          <a:bodyPr lIns="0" rIns="0" tIns="0" bIns="0"/>
          <a:p>
            <a:endParaRPr/>
          </a:p>
        </p:txBody>
      </p:sp>
      <p:sp>
        <p:nvSpPr>
          <p:cNvPr id="77" name="PlaceHolder 3"/>
          <p:cNvSpPr>
            <a:spLocks noGrp="1"/>
          </p:cNvSpPr>
          <p:nvPr>
            <p:ph type="body"/>
          </p:nvPr>
        </p:nvSpPr>
        <p:spPr>
          <a:xfrm>
            <a:off x="549360" y="1600200"/>
            <a:ext cx="8042040" cy="4343040"/>
          </a:xfrm>
          <a:prstGeom prst="rect">
            <a:avLst/>
          </a:prstGeom>
        </p:spPr>
        <p:txBody>
          <a:bodyPr lIns="0" rIns="0" tIns="0" bIns="0"/>
          <a:p>
            <a:endParaRPr/>
          </a:p>
        </p:txBody>
      </p:sp>
      <p:pic>
        <p:nvPicPr>
          <p:cNvPr id="78" name="" descr=""/>
          <p:cNvPicPr/>
          <p:nvPr/>
        </p:nvPicPr>
        <p:blipFill>
          <a:blip r:embed="rId2"/>
          <a:stretch/>
        </p:blipFill>
        <p:spPr>
          <a:xfrm>
            <a:off x="1848600" y="1600200"/>
            <a:ext cx="5443200" cy="4343040"/>
          </a:xfrm>
          <a:prstGeom prst="rect">
            <a:avLst/>
          </a:prstGeom>
          <a:ln>
            <a:noFill/>
          </a:ln>
        </p:spPr>
      </p:pic>
      <p:pic>
        <p:nvPicPr>
          <p:cNvPr id="79" name="" descr=""/>
          <p:cNvPicPr/>
          <p:nvPr/>
        </p:nvPicPr>
        <p:blipFill>
          <a:blip r:embed="rId3"/>
          <a:stretch/>
        </p:blipFill>
        <p:spPr>
          <a:xfrm>
            <a:off x="1848600" y="1600200"/>
            <a:ext cx="5443200" cy="4343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10" name="PlaceHolder 2"/>
          <p:cNvSpPr>
            <a:spLocks noGrp="1"/>
          </p:cNvSpPr>
          <p:nvPr>
            <p:ph type="body"/>
          </p:nvPr>
        </p:nvSpPr>
        <p:spPr>
          <a:xfrm>
            <a:off x="549360" y="1600200"/>
            <a:ext cx="8042040" cy="43430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12" name="PlaceHolder 2"/>
          <p:cNvSpPr>
            <a:spLocks noGrp="1"/>
          </p:cNvSpPr>
          <p:nvPr>
            <p:ph type="body"/>
          </p:nvPr>
        </p:nvSpPr>
        <p:spPr>
          <a:xfrm>
            <a:off x="549360" y="1600200"/>
            <a:ext cx="3924360" cy="4343040"/>
          </a:xfrm>
          <a:prstGeom prst="rect">
            <a:avLst/>
          </a:prstGeom>
        </p:spPr>
        <p:txBody>
          <a:bodyPr lIns="0" rIns="0" tIns="0" bIns="0"/>
          <a:p>
            <a:endParaRPr/>
          </a:p>
        </p:txBody>
      </p:sp>
      <p:sp>
        <p:nvSpPr>
          <p:cNvPr id="13" name="PlaceHolder 3"/>
          <p:cNvSpPr>
            <a:spLocks noGrp="1"/>
          </p:cNvSpPr>
          <p:nvPr>
            <p:ph type="body"/>
          </p:nvPr>
        </p:nvSpPr>
        <p:spPr>
          <a:xfrm>
            <a:off x="4670280" y="1600200"/>
            <a:ext cx="3924360" cy="43430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49360" y="107640"/>
            <a:ext cx="8042040" cy="13366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49360" y="107640"/>
            <a:ext cx="8042040" cy="61974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17"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18" name="PlaceHolder 3"/>
          <p:cNvSpPr>
            <a:spLocks noGrp="1"/>
          </p:cNvSpPr>
          <p:nvPr>
            <p:ph type="body"/>
          </p:nvPr>
        </p:nvSpPr>
        <p:spPr>
          <a:xfrm>
            <a:off x="549360" y="3868920"/>
            <a:ext cx="3924360" cy="2071440"/>
          </a:xfrm>
          <a:prstGeom prst="rect">
            <a:avLst/>
          </a:prstGeom>
        </p:spPr>
        <p:txBody>
          <a:bodyPr lIns="0" rIns="0" tIns="0" bIns="0"/>
          <a:p>
            <a:endParaRPr/>
          </a:p>
        </p:txBody>
      </p:sp>
      <p:sp>
        <p:nvSpPr>
          <p:cNvPr id="19" name="PlaceHolder 4"/>
          <p:cNvSpPr>
            <a:spLocks noGrp="1"/>
          </p:cNvSpPr>
          <p:nvPr>
            <p:ph type="body"/>
          </p:nvPr>
        </p:nvSpPr>
        <p:spPr>
          <a:xfrm>
            <a:off x="4670280" y="1600200"/>
            <a:ext cx="3924360" cy="43430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21" name="PlaceHolder 2"/>
          <p:cNvSpPr>
            <a:spLocks noGrp="1"/>
          </p:cNvSpPr>
          <p:nvPr>
            <p:ph type="body"/>
          </p:nvPr>
        </p:nvSpPr>
        <p:spPr>
          <a:xfrm>
            <a:off x="549360" y="1600200"/>
            <a:ext cx="3924360" cy="4343040"/>
          </a:xfrm>
          <a:prstGeom prst="rect">
            <a:avLst/>
          </a:prstGeom>
        </p:spPr>
        <p:txBody>
          <a:bodyPr lIns="0" rIns="0" tIns="0" bIns="0"/>
          <a:p>
            <a:endParaRPr/>
          </a:p>
        </p:txBody>
      </p:sp>
      <p:sp>
        <p:nvSpPr>
          <p:cNvPr id="22"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23" name="PlaceHolder 4"/>
          <p:cNvSpPr>
            <a:spLocks noGrp="1"/>
          </p:cNvSpPr>
          <p:nvPr>
            <p:ph type="body"/>
          </p:nvPr>
        </p:nvSpPr>
        <p:spPr>
          <a:xfrm>
            <a:off x="4670280" y="3868920"/>
            <a:ext cx="3924360" cy="20714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49360" y="107640"/>
            <a:ext cx="8042040" cy="1336680"/>
          </a:xfrm>
          <a:prstGeom prst="rect">
            <a:avLst/>
          </a:prstGeom>
        </p:spPr>
        <p:txBody>
          <a:bodyPr lIns="0" rIns="0" tIns="0" bIns="0" anchor="ctr"/>
          <a:p>
            <a:endParaRPr/>
          </a:p>
        </p:txBody>
      </p:sp>
      <p:sp>
        <p:nvSpPr>
          <p:cNvPr id="25" name="PlaceHolder 2"/>
          <p:cNvSpPr>
            <a:spLocks noGrp="1"/>
          </p:cNvSpPr>
          <p:nvPr>
            <p:ph type="body"/>
          </p:nvPr>
        </p:nvSpPr>
        <p:spPr>
          <a:xfrm>
            <a:off x="549360" y="1600200"/>
            <a:ext cx="3924360" cy="2071440"/>
          </a:xfrm>
          <a:prstGeom prst="rect">
            <a:avLst/>
          </a:prstGeom>
        </p:spPr>
        <p:txBody>
          <a:bodyPr lIns="0" rIns="0" tIns="0" bIns="0"/>
          <a:p>
            <a:endParaRPr/>
          </a:p>
        </p:txBody>
      </p:sp>
      <p:sp>
        <p:nvSpPr>
          <p:cNvPr id="26" name="PlaceHolder 3"/>
          <p:cNvSpPr>
            <a:spLocks noGrp="1"/>
          </p:cNvSpPr>
          <p:nvPr>
            <p:ph type="body"/>
          </p:nvPr>
        </p:nvSpPr>
        <p:spPr>
          <a:xfrm>
            <a:off x="4670280" y="1600200"/>
            <a:ext cx="3924360" cy="2071440"/>
          </a:xfrm>
          <a:prstGeom prst="rect">
            <a:avLst/>
          </a:prstGeom>
        </p:spPr>
        <p:txBody>
          <a:bodyPr lIns="0" rIns="0" tIns="0" bIns="0"/>
          <a:p>
            <a:endParaRPr/>
          </a:p>
        </p:txBody>
      </p:sp>
      <p:sp>
        <p:nvSpPr>
          <p:cNvPr id="27" name="PlaceHolder 4"/>
          <p:cNvSpPr>
            <a:spLocks noGrp="1"/>
          </p:cNvSpPr>
          <p:nvPr>
            <p:ph type="body"/>
          </p:nvPr>
        </p:nvSpPr>
        <p:spPr>
          <a:xfrm>
            <a:off x="549360" y="3868920"/>
            <a:ext cx="8042040" cy="20714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1328040" y="1295280"/>
            <a:ext cx="6487200" cy="3152520"/>
          </a:xfrm>
          <a:prstGeom prst="rect">
            <a:avLst/>
          </a:prstGeom>
          <a:noFill/>
          <a:ln w="3240">
            <a:solidFill>
              <a:schemeClr val="bg1"/>
            </a:solidFill>
            <a:round/>
          </a:ln>
          <a:effectLst>
            <a:outerShdw algn="ctr" blurRad="63500" rotWithShape="0" sx="100500" sy="100500">
              <a:srgbClr val="000000">
                <a:alpha val="50000"/>
              </a:srgbClr>
            </a:outerShdw>
          </a:effectLst>
        </p:spPr>
        <p:style>
          <a:lnRef idx="0"/>
          <a:fillRef idx="0"/>
          <a:effectRef idx="0"/>
          <a:fontRef idx="minor"/>
        </p:style>
      </p:sp>
      <p:sp>
        <p:nvSpPr>
          <p:cNvPr id="1" name="PlaceHolder 2"/>
          <p:cNvSpPr>
            <a:spLocks noGrp="1"/>
          </p:cNvSpPr>
          <p:nvPr>
            <p:ph type="title"/>
          </p:nvPr>
        </p:nvSpPr>
        <p:spPr>
          <a:xfrm>
            <a:off x="1323000" y="1523880"/>
            <a:ext cx="6497640" cy="1724400"/>
          </a:xfrm>
          <a:prstGeom prst="rect">
            <a:avLst/>
          </a:prstGeom>
        </p:spPr>
        <p:txBody>
          <a:bodyPr anchor="b"/>
          <a:p>
            <a:pPr algn="ctr">
              <a:lnSpc>
                <a:spcPct val="100000"/>
              </a:lnSpc>
            </a:pPr>
            <a:r>
              <a:rPr lang="en-US" sz="4600" strike="noStrike">
                <a:solidFill>
                  <a:srgbClr val="2c7c9f"/>
                </a:solidFill>
                <a:latin typeface="News Gothic MT"/>
              </a:rPr>
              <a:t>Click to edit Master title style</a:t>
            </a:r>
            <a:endParaRPr/>
          </a:p>
        </p:txBody>
      </p:sp>
      <p:sp>
        <p:nvSpPr>
          <p:cNvPr id="2" name="PlaceHolder 3"/>
          <p:cNvSpPr>
            <a:spLocks noGrp="1"/>
          </p:cNvSpPr>
          <p:nvPr>
            <p:ph type="subTitle"/>
          </p:nvPr>
        </p:nvSpPr>
        <p:spPr>
          <a:xfrm>
            <a:off x="1323000" y="3299040"/>
            <a:ext cx="6497640" cy="916200"/>
          </a:xfrm>
          <a:prstGeom prst="rect">
            <a:avLst/>
          </a:prstGeom>
        </p:spPr>
        <p:txBody>
          <a:bodyPr/>
          <a:p>
            <a:pPr algn="ctr">
              <a:lnSpc>
                <a:spcPct val="100000"/>
              </a:lnSpc>
            </a:pPr>
            <a:r>
              <a:rPr lang="en-US" strike="noStrike">
                <a:solidFill>
                  <a:srgbClr val="8b8b8b"/>
                </a:solidFill>
                <a:latin typeface="News Gothic MT"/>
              </a:rPr>
              <a:t>Click to edit Master subtitle style</a:t>
            </a:r>
            <a:endParaRPr/>
          </a:p>
        </p:txBody>
      </p:sp>
      <p:sp>
        <p:nvSpPr>
          <p:cNvPr id="3" name="PlaceHolder 4"/>
          <p:cNvSpPr>
            <a:spLocks noGrp="1"/>
          </p:cNvSpPr>
          <p:nvPr>
            <p:ph type="dt"/>
          </p:nvPr>
        </p:nvSpPr>
        <p:spPr>
          <a:xfrm>
            <a:off x="5629680" y="6275520"/>
            <a:ext cx="2133360" cy="364680"/>
          </a:xfrm>
          <a:prstGeom prst="rect">
            <a:avLst/>
          </a:prstGeom>
        </p:spPr>
        <p:txBody>
          <a:bodyPr anchor="ctr"/>
          <a:p>
            <a:pPr algn="r">
              <a:lnSpc>
                <a:spcPct val="100000"/>
              </a:lnSpc>
            </a:pPr>
            <a:r>
              <a:rPr lang="en-US" sz="1200" strike="noStrike">
                <a:solidFill>
                  <a:srgbClr val="ffffff"/>
                </a:solidFill>
                <a:latin typeface="News Gothic MT"/>
              </a:rPr>
              <a:t>6/28/15</a:t>
            </a:r>
            <a:endParaRPr/>
          </a:p>
        </p:txBody>
      </p:sp>
      <p:sp>
        <p:nvSpPr>
          <p:cNvPr id="4" name="PlaceHolder 5"/>
          <p:cNvSpPr>
            <a:spLocks noGrp="1"/>
          </p:cNvSpPr>
          <p:nvPr>
            <p:ph type="ftr"/>
          </p:nvPr>
        </p:nvSpPr>
        <p:spPr>
          <a:xfrm>
            <a:off x="264600" y="6275520"/>
            <a:ext cx="4840560" cy="364680"/>
          </a:xfrm>
          <a:prstGeom prst="rect">
            <a:avLst/>
          </a:prstGeom>
        </p:spPr>
        <p:txBody>
          <a:bodyPr anchor="ctr"/>
          <a:p>
            <a:endParaRPr/>
          </a:p>
        </p:txBody>
      </p:sp>
      <p:sp>
        <p:nvSpPr>
          <p:cNvPr id="5" name="PlaceHolder 6"/>
          <p:cNvSpPr>
            <a:spLocks noGrp="1"/>
          </p:cNvSpPr>
          <p:nvPr>
            <p:ph type="sldNum"/>
          </p:nvPr>
        </p:nvSpPr>
        <p:spPr>
          <a:xfrm>
            <a:off x="7898040" y="6275520"/>
            <a:ext cx="990360" cy="364680"/>
          </a:xfrm>
          <a:prstGeom prst="rect">
            <a:avLst/>
          </a:prstGeom>
        </p:spPr>
        <p:txBody>
          <a:bodyPr anchor="ctr"/>
          <a:p>
            <a:pPr algn="r">
              <a:lnSpc>
                <a:spcPct val="100000"/>
              </a:lnSpc>
            </a:pPr>
            <a:fld id="{3E7B95BB-8209-4C06-BC0C-8062EB4A4AAF}" type="slidenum">
              <a:rPr lang="en-US" sz="3600" strike="noStrike">
                <a:solidFill>
                  <a:srgbClr val="ffffff"/>
                </a:solidFill>
                <a:latin typeface="News Gothic MT"/>
              </a:rPr>
              <a:t>&lt;編號&gt;</a:t>
            </a:fld>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400">
                <a:latin typeface="News Gothic MT"/>
              </a:rPr>
              <a:t>請按滑鼠，編輯大綱文字格式。</a:t>
            </a:r>
            <a:endParaRPr/>
          </a:p>
          <a:p>
            <a:pPr lvl="1">
              <a:buSzPct val="75000"/>
              <a:buFont typeface="StarSymbol"/>
              <a:buChar char=""/>
            </a:pPr>
            <a:r>
              <a:rPr lang="en-US" sz="2000">
                <a:latin typeface="News Gothic MT"/>
              </a:rPr>
              <a:t>第二個大綱層次</a:t>
            </a:r>
            <a:endParaRPr/>
          </a:p>
          <a:p>
            <a:pPr lvl="2">
              <a:buSzPct val="45000"/>
              <a:buFont typeface="StarSymbol"/>
              <a:buChar char=""/>
            </a:pPr>
            <a:r>
              <a:rPr lang="en-US">
                <a:latin typeface="News Gothic MT"/>
              </a:rPr>
              <a:t>第三個大綱層次</a:t>
            </a:r>
            <a:endParaRPr/>
          </a:p>
          <a:p>
            <a:pPr lvl="3">
              <a:buSzPct val="75000"/>
              <a:buFont typeface="StarSymbol"/>
              <a:buChar char=""/>
            </a:pPr>
            <a:r>
              <a:rPr lang="en-US">
                <a:latin typeface="News Gothic MT"/>
              </a:rPr>
              <a:t>第四個大綱層次</a:t>
            </a:r>
            <a:endParaRPr/>
          </a:p>
          <a:p>
            <a:pPr lvl="4">
              <a:buSzPct val="45000"/>
              <a:buFont typeface="StarSymbol"/>
              <a:buChar char=""/>
            </a:pPr>
            <a:r>
              <a:rPr lang="en-US" sz="2000">
                <a:latin typeface="News Gothic MT"/>
              </a:rPr>
              <a:t>第五個大綱層次</a:t>
            </a:r>
            <a:endParaRPr/>
          </a:p>
          <a:p>
            <a:pPr lvl="5">
              <a:buSzPct val="45000"/>
              <a:buFont typeface="StarSymbol"/>
              <a:buChar char=""/>
            </a:pPr>
            <a:r>
              <a:rPr lang="en-US" sz="2000">
                <a:latin typeface="News Gothic MT"/>
              </a:rPr>
              <a:t>第六個大綱層次</a:t>
            </a:r>
            <a:endParaRPr/>
          </a:p>
          <a:p>
            <a:pPr lvl="6">
              <a:buSzPct val="45000"/>
              <a:buFont typeface="StarSymbol"/>
              <a:buChar char=""/>
            </a:pPr>
            <a:r>
              <a:rPr lang="en-US" sz="2000">
                <a:latin typeface="News Gothic MT"/>
              </a:rPr>
              <a:t>第七個大綱層次</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49360" y="107640"/>
            <a:ext cx="8042040" cy="1336680"/>
          </a:xfrm>
          <a:prstGeom prst="rect">
            <a:avLst/>
          </a:prstGeom>
        </p:spPr>
        <p:txBody>
          <a:bodyPr anchor="b"/>
          <a:p>
            <a:pPr algn="ctr">
              <a:lnSpc>
                <a:spcPct val="100000"/>
              </a:lnSpc>
            </a:pPr>
            <a:r>
              <a:rPr lang="en-US" sz="4600" strike="noStrike">
                <a:solidFill>
                  <a:srgbClr val="2c7c9f"/>
                </a:solidFill>
                <a:latin typeface="News Gothic MT"/>
              </a:rPr>
              <a:t>Click to edit Master title style</a:t>
            </a:r>
            <a:endParaRPr/>
          </a:p>
        </p:txBody>
      </p:sp>
      <p:sp>
        <p:nvSpPr>
          <p:cNvPr id="42" name="PlaceHolder 2"/>
          <p:cNvSpPr>
            <a:spLocks noGrp="1"/>
          </p:cNvSpPr>
          <p:nvPr>
            <p:ph type="body"/>
          </p:nvPr>
        </p:nvSpPr>
        <p:spPr>
          <a:xfrm>
            <a:off x="549360" y="1600200"/>
            <a:ext cx="8042040" cy="4343040"/>
          </a:xfrm>
          <a:prstGeom prst="rect">
            <a:avLst/>
          </a:prstGeom>
        </p:spPr>
        <p:txBody>
          <a:bodyPr/>
          <a:p>
            <a:pPr>
              <a:buSzPct val="45000"/>
              <a:buFont typeface="StarSymbol"/>
              <a:buChar char=""/>
            </a:pPr>
            <a:r>
              <a:rPr lang="en-US" sz="2400" strike="noStrike">
                <a:solidFill>
                  <a:srgbClr val="595959"/>
                </a:solidFill>
                <a:latin typeface="News Gothic MT"/>
              </a:rPr>
              <a:t>請按滑鼠，編輯大綱文字格式。</a:t>
            </a:r>
            <a:endParaRPr/>
          </a:p>
          <a:p>
            <a:pPr lvl="1">
              <a:buSzPct val="75000"/>
              <a:buFont typeface="StarSymbol"/>
              <a:buChar char=""/>
            </a:pPr>
            <a:r>
              <a:rPr lang="en-US" sz="2400" strike="noStrike">
                <a:solidFill>
                  <a:srgbClr val="595959"/>
                </a:solidFill>
                <a:latin typeface="News Gothic MT"/>
              </a:rPr>
              <a:t>第二個大綱層次</a:t>
            </a:r>
            <a:endParaRPr/>
          </a:p>
          <a:p>
            <a:pPr lvl="2">
              <a:buSzPct val="45000"/>
              <a:buFont typeface="StarSymbol"/>
              <a:buChar char=""/>
            </a:pPr>
            <a:r>
              <a:rPr lang="en-US" sz="2400" strike="noStrike">
                <a:solidFill>
                  <a:srgbClr val="595959"/>
                </a:solidFill>
                <a:latin typeface="News Gothic MT"/>
              </a:rPr>
              <a:t>第三個大綱層次</a:t>
            </a:r>
            <a:endParaRPr/>
          </a:p>
          <a:p>
            <a:pPr lvl="3">
              <a:buSzPct val="75000"/>
              <a:buFont typeface="StarSymbol"/>
              <a:buChar char=""/>
            </a:pPr>
            <a:r>
              <a:rPr lang="en-US" sz="2400" strike="noStrike">
                <a:solidFill>
                  <a:srgbClr val="595959"/>
                </a:solidFill>
                <a:latin typeface="News Gothic MT"/>
              </a:rPr>
              <a:t>第四個大綱層次</a:t>
            </a:r>
            <a:endParaRPr/>
          </a:p>
          <a:p>
            <a:pPr lvl="4">
              <a:buSzPct val="45000"/>
              <a:buFont typeface="StarSymbol"/>
              <a:buChar char=""/>
            </a:pPr>
            <a:r>
              <a:rPr lang="en-US" sz="2400" strike="noStrike">
                <a:solidFill>
                  <a:srgbClr val="595959"/>
                </a:solidFill>
                <a:latin typeface="News Gothic MT"/>
              </a:rPr>
              <a:t>第五個大綱層次</a:t>
            </a:r>
            <a:endParaRPr/>
          </a:p>
          <a:p>
            <a:pPr lvl="5">
              <a:buSzPct val="45000"/>
              <a:buFont typeface="StarSymbol"/>
              <a:buChar char=""/>
            </a:pPr>
            <a:r>
              <a:rPr lang="en-US" sz="2400" strike="noStrike">
                <a:solidFill>
                  <a:srgbClr val="595959"/>
                </a:solidFill>
                <a:latin typeface="News Gothic MT"/>
              </a:rPr>
              <a:t>第六個大綱層次</a:t>
            </a:r>
            <a:endParaRPr/>
          </a:p>
          <a:p>
            <a:pPr>
              <a:lnSpc>
                <a:spcPct val="100000"/>
              </a:lnSpc>
              <a:buSzPct val="110000"/>
              <a:buFont typeface="Wingdings 2" charset="2"/>
              <a:buChar char=""/>
            </a:pPr>
            <a:r>
              <a:rPr lang="en-US" sz="2400" strike="noStrike">
                <a:solidFill>
                  <a:srgbClr val="595959"/>
                </a:solidFill>
                <a:latin typeface="News Gothic MT"/>
              </a:rPr>
              <a:t>第七個大綱層次</a:t>
            </a:r>
            <a:r>
              <a:rPr lang="en-US" sz="2400" strike="noStrike">
                <a:solidFill>
                  <a:srgbClr val="595959"/>
                </a:solidFill>
                <a:latin typeface="News Gothic MT"/>
              </a:rPr>
              <a:t>Click to edit Master text styles</a:t>
            </a:r>
            <a:endParaRPr/>
          </a:p>
          <a:p>
            <a:pPr lvl="1">
              <a:lnSpc>
                <a:spcPct val="100000"/>
              </a:lnSpc>
              <a:buSzPct val="110000"/>
              <a:buFont typeface="Wingdings 2" charset="2"/>
              <a:buChar char=""/>
            </a:pPr>
            <a:r>
              <a:rPr lang="en-US" sz="2200" strike="noStrike">
                <a:solidFill>
                  <a:srgbClr val="595959"/>
                </a:solidFill>
                <a:latin typeface="News Gothic MT"/>
              </a:rPr>
              <a:t>Second level</a:t>
            </a:r>
            <a:endParaRPr/>
          </a:p>
          <a:p>
            <a:pPr lvl="2">
              <a:lnSpc>
                <a:spcPct val="100000"/>
              </a:lnSpc>
              <a:buSzPct val="110000"/>
              <a:buFont typeface="Wingdings 2" charset="2"/>
              <a:buChar char=""/>
            </a:pPr>
            <a:r>
              <a:rPr lang="en-US" sz="2000" strike="noStrike">
                <a:solidFill>
                  <a:srgbClr val="595959"/>
                </a:solidFill>
                <a:latin typeface="News Gothic MT"/>
              </a:rPr>
              <a:t>Third level</a:t>
            </a:r>
            <a:endParaRPr/>
          </a:p>
          <a:p>
            <a:pPr lvl="3">
              <a:lnSpc>
                <a:spcPct val="100000"/>
              </a:lnSpc>
              <a:buSzPct val="110000"/>
              <a:buFont typeface="Wingdings 2" charset="2"/>
              <a:buChar char=""/>
            </a:pPr>
            <a:r>
              <a:rPr lang="en-US" strike="noStrike">
                <a:solidFill>
                  <a:srgbClr val="595959"/>
                </a:solidFill>
                <a:latin typeface="News Gothic MT"/>
              </a:rPr>
              <a:t>Fourth level</a:t>
            </a:r>
            <a:endParaRPr/>
          </a:p>
          <a:p>
            <a:pPr lvl="4">
              <a:lnSpc>
                <a:spcPct val="100000"/>
              </a:lnSpc>
              <a:buSzPct val="110000"/>
              <a:buFont typeface="Wingdings 2" charset="2"/>
              <a:buChar char=""/>
            </a:pPr>
            <a:r>
              <a:rPr lang="en-US" strike="noStrike">
                <a:solidFill>
                  <a:srgbClr val="595959"/>
                </a:solidFill>
                <a:latin typeface="News Gothic MT"/>
              </a:rPr>
              <a:t>Fifth level</a:t>
            </a:r>
            <a:endParaRPr/>
          </a:p>
        </p:txBody>
      </p:sp>
      <p:sp>
        <p:nvSpPr>
          <p:cNvPr id="43" name="PlaceHolder 3"/>
          <p:cNvSpPr>
            <a:spLocks noGrp="1"/>
          </p:cNvSpPr>
          <p:nvPr>
            <p:ph type="dt"/>
          </p:nvPr>
        </p:nvSpPr>
        <p:spPr>
          <a:xfrm>
            <a:off x="5629680" y="6275520"/>
            <a:ext cx="2133360" cy="364680"/>
          </a:xfrm>
          <a:prstGeom prst="rect">
            <a:avLst/>
          </a:prstGeom>
        </p:spPr>
        <p:txBody>
          <a:bodyPr anchor="ctr"/>
          <a:p>
            <a:pPr algn="r">
              <a:lnSpc>
                <a:spcPct val="100000"/>
              </a:lnSpc>
            </a:pPr>
            <a:r>
              <a:rPr lang="en-US" sz="1200" strike="noStrike">
                <a:solidFill>
                  <a:srgbClr val="ffffff"/>
                </a:solidFill>
                <a:latin typeface="News Gothic MT"/>
              </a:rPr>
              <a:t>6/28/15</a:t>
            </a:r>
            <a:endParaRPr/>
          </a:p>
        </p:txBody>
      </p:sp>
      <p:sp>
        <p:nvSpPr>
          <p:cNvPr id="44" name="PlaceHolder 4"/>
          <p:cNvSpPr>
            <a:spLocks noGrp="1"/>
          </p:cNvSpPr>
          <p:nvPr>
            <p:ph type="ftr"/>
          </p:nvPr>
        </p:nvSpPr>
        <p:spPr>
          <a:xfrm>
            <a:off x="264600" y="6275520"/>
            <a:ext cx="4840560" cy="364680"/>
          </a:xfrm>
          <a:prstGeom prst="rect">
            <a:avLst/>
          </a:prstGeom>
        </p:spPr>
        <p:txBody>
          <a:bodyPr anchor="ctr"/>
          <a:p>
            <a:endParaRPr/>
          </a:p>
        </p:txBody>
      </p:sp>
      <p:sp>
        <p:nvSpPr>
          <p:cNvPr id="45" name="PlaceHolder 5"/>
          <p:cNvSpPr>
            <a:spLocks noGrp="1"/>
          </p:cNvSpPr>
          <p:nvPr>
            <p:ph type="sldNum"/>
          </p:nvPr>
        </p:nvSpPr>
        <p:spPr>
          <a:xfrm>
            <a:off x="7898040" y="6275520"/>
            <a:ext cx="990360" cy="364680"/>
          </a:xfrm>
          <a:prstGeom prst="rect">
            <a:avLst/>
          </a:prstGeom>
        </p:spPr>
        <p:txBody>
          <a:bodyPr anchor="ctr"/>
          <a:p>
            <a:pPr algn="r">
              <a:lnSpc>
                <a:spcPct val="100000"/>
              </a:lnSpc>
            </a:pPr>
            <a:fld id="{37581698-3A5A-4D4A-85CC-8DC0C9A02093}" type="slidenum">
              <a:rPr lang="en-US" sz="3600" strike="noStrike">
                <a:solidFill>
                  <a:srgbClr val="ffffff"/>
                </a:solidFill>
                <a:latin typeface="News Gothic MT"/>
              </a:rPr>
              <a:t>&lt;編號&gt;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1323000" y="1523880"/>
            <a:ext cx="6497640" cy="1724400"/>
          </a:xfrm>
          <a:prstGeom prst="rect">
            <a:avLst/>
          </a:prstGeom>
          <a:noFill/>
          <a:ln>
            <a:noFill/>
          </a:ln>
        </p:spPr>
        <p:txBody>
          <a:bodyPr anchor="b"/>
          <a:p>
            <a:pPr algn="ctr">
              <a:lnSpc>
                <a:spcPct val="100000"/>
              </a:lnSpc>
            </a:pPr>
            <a:r>
              <a:rPr lang="en-US" sz="4600" strike="noStrike">
                <a:solidFill>
                  <a:srgbClr val="2c7c9f"/>
                </a:solidFill>
                <a:latin typeface="News Gothic MT"/>
              </a:rPr>
              <a:t>Lex Cryptographia</a:t>
            </a:r>
            <a:endParaRPr/>
          </a:p>
        </p:txBody>
      </p:sp>
      <p:sp>
        <p:nvSpPr>
          <p:cNvPr id="81" name="TextShape 2"/>
          <p:cNvSpPr txBox="1"/>
          <p:nvPr/>
        </p:nvSpPr>
        <p:spPr>
          <a:xfrm>
            <a:off x="1323000" y="3299040"/>
            <a:ext cx="6497640" cy="916200"/>
          </a:xfrm>
          <a:prstGeom prst="rect">
            <a:avLst/>
          </a:prstGeom>
          <a:noFill/>
          <a:ln>
            <a:noFill/>
          </a:ln>
        </p:spPr>
        <p:txBody>
          <a:bodyPr/>
          <a:p>
            <a:pPr algn="ctr">
              <a:lnSpc>
                <a:spcPct val="100000"/>
              </a:lnSpc>
            </a:pPr>
            <a:r>
              <a:rPr lang="en-US" strike="noStrike">
                <a:solidFill>
                  <a:srgbClr val="8b8b8b"/>
                </a:solidFill>
                <a:latin typeface="News Gothic MT"/>
              </a:rPr>
              <a:t>By Dr. Joseph Wang and Maksymilian Jackowski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Smart Contracts</a:t>
            </a:r>
            <a:endParaRPr/>
          </a:p>
        </p:txBody>
      </p:sp>
      <p:sp>
        <p:nvSpPr>
          <p:cNvPr id="98"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What are smart contracts</a:t>
            </a:r>
            <a:endParaRPr/>
          </a:p>
          <a:p>
            <a:pPr lvl="1">
              <a:lnSpc>
                <a:spcPct val="100000"/>
              </a:lnSpc>
              <a:buSzPct val="110000"/>
              <a:buFont typeface="Wingdings 2" charset="2"/>
              <a:buChar char=""/>
            </a:pPr>
            <a:r>
              <a:rPr lang="en-US" sz="2200" strike="noStrike">
                <a:solidFill>
                  <a:srgbClr val="595959"/>
                </a:solidFill>
                <a:latin typeface="News Gothic MT"/>
              </a:rPr>
              <a:t>Szabo – </a:t>
            </a:r>
            <a:r>
              <a:rPr i="1" lang="en-US" sz="2200" strike="noStrike">
                <a:solidFill>
                  <a:srgbClr val="595959"/>
                </a:solidFill>
                <a:latin typeface="News Gothic MT"/>
              </a:rPr>
              <a:t>“The basic idea behind smart contracts is that many kinds of contractual clauses (such as collateral, bonding, delineation of property rights etc.) can be embedded into hardware and software”</a:t>
            </a:r>
            <a:endParaRPr/>
          </a:p>
          <a:p>
            <a:pPr lvl="1">
              <a:lnSpc>
                <a:spcPct val="100000"/>
              </a:lnSpc>
              <a:buSzPct val="110000"/>
              <a:buFont typeface="Wingdings 2" charset="2"/>
              <a:buChar char=""/>
            </a:pPr>
            <a:r>
              <a:rPr lang="en-US" sz="2200" strike="noStrike">
                <a:solidFill>
                  <a:srgbClr val="595959"/>
                </a:solidFill>
                <a:latin typeface="News Gothic MT"/>
              </a:rPr>
              <a:t>Bourque – </a:t>
            </a:r>
            <a:r>
              <a:rPr i="1" lang="en-US" sz="2200" strike="noStrike">
                <a:solidFill>
                  <a:srgbClr val="595959"/>
                </a:solidFill>
                <a:latin typeface="News Gothic MT"/>
              </a:rPr>
              <a:t>“Simply put, a Smart Contract (“SC”) is a self-executing contract” </a:t>
            </a:r>
            <a:endParaRPr/>
          </a:p>
          <a:p>
            <a:pPr lvl="1">
              <a:lnSpc>
                <a:spcPct val="100000"/>
              </a:lnSpc>
              <a:buSzPct val="110000"/>
              <a:buFont typeface="Wingdings 2" charset="2"/>
              <a:buChar char=""/>
            </a:pPr>
            <a:r>
              <a:rPr lang="en-US" sz="2200" strike="noStrike">
                <a:solidFill>
                  <a:srgbClr val="595959"/>
                </a:solidFill>
                <a:latin typeface="News Gothic MT"/>
              </a:rPr>
              <a:t>Personal Definition  - </a:t>
            </a:r>
            <a:r>
              <a:rPr i="1" lang="en-US" sz="2200" strike="noStrike">
                <a:solidFill>
                  <a:srgbClr val="595959"/>
                </a:solidFill>
                <a:latin typeface="News Gothic MT"/>
              </a:rPr>
              <a:t>“A computer program that is able to automate and execute a legal agreement”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Elements of Smart Contracts</a:t>
            </a:r>
            <a:endParaRPr/>
          </a:p>
        </p:txBody>
      </p:sp>
      <p:sp>
        <p:nvSpPr>
          <p:cNvPr id="100"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Automation – the contract requires a certain degree of automotive processing.</a:t>
            </a:r>
            <a:endParaRPr/>
          </a:p>
          <a:p>
            <a:pPr>
              <a:lnSpc>
                <a:spcPct val="100000"/>
              </a:lnSpc>
              <a:buSzPct val="110000"/>
              <a:buFont typeface="Wingdings 2" charset="2"/>
              <a:buChar char=""/>
            </a:pPr>
            <a:r>
              <a:rPr lang="en-US" sz="2400" strike="noStrike">
                <a:solidFill>
                  <a:srgbClr val="595959"/>
                </a:solidFill>
                <a:latin typeface="News Gothic MT"/>
              </a:rPr>
              <a:t>Junction – the parties agree that the source code and the it execution is binding in law. </a:t>
            </a:r>
            <a:endParaRPr/>
          </a:p>
          <a:p>
            <a:pPr>
              <a:lnSpc>
                <a:spcPct val="100000"/>
              </a:lnSpc>
              <a:buSzPct val="110000"/>
              <a:buFont typeface="Wingdings 2" charset="2"/>
              <a:buChar char=""/>
            </a:pPr>
            <a:r>
              <a:rPr lang="en-US" sz="2400" strike="noStrike">
                <a:solidFill>
                  <a:srgbClr val="595959"/>
                </a:solidFill>
                <a:latin typeface="News Gothic MT"/>
              </a:rPr>
              <a:t>Independence – once singed the contract cannot be modified, “setting is in stone” </a:t>
            </a:r>
            <a:endParaRPr/>
          </a:p>
          <a:p>
            <a:pPr>
              <a:lnSpc>
                <a:spcPct val="100000"/>
              </a:lnSpc>
            </a:pPr>
            <a:endParaRPr/>
          </a:p>
          <a:p>
            <a:pPr algn="r">
              <a:lnSpc>
                <a:spcPct val="100000"/>
              </a:lnSpc>
              <a:buSzPct val="110000"/>
              <a:buFont typeface="Wingdings 2" charset="2"/>
              <a:buChar char=""/>
            </a:pPr>
            <a:r>
              <a:rPr i="1" lang="en-US" sz="2400" strike="noStrike">
                <a:solidFill>
                  <a:srgbClr val="595959"/>
                </a:solidFill>
                <a:latin typeface="News Gothic MT"/>
              </a:rPr>
              <a:t>Bourque 2014</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The Importance of Language </a:t>
            </a:r>
            <a:endParaRPr/>
          </a:p>
        </p:txBody>
      </p:sp>
      <p:sp>
        <p:nvSpPr>
          <p:cNvPr id="102"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As mentioned above the source code is binding in law. </a:t>
            </a:r>
            <a:endParaRPr/>
          </a:p>
          <a:p>
            <a:pPr lvl="1">
              <a:lnSpc>
                <a:spcPct val="100000"/>
              </a:lnSpc>
              <a:buSzPct val="110000"/>
              <a:buFont typeface="Wingdings 2" charset="2"/>
              <a:buChar char=""/>
            </a:pPr>
            <a:r>
              <a:rPr lang="en-US" sz="2200" strike="noStrike">
                <a:solidFill>
                  <a:srgbClr val="595959"/>
                </a:solidFill>
                <a:latin typeface="News Gothic MT"/>
              </a:rPr>
              <a:t>Pure Smart Contracts – Automated source code of the contract along with boilerplate expressed in fields feed from a common library. </a:t>
            </a:r>
            <a:endParaRPr/>
          </a:p>
          <a:p>
            <a:pPr lvl="1">
              <a:lnSpc>
                <a:spcPct val="100000"/>
              </a:lnSpc>
              <a:buSzPct val="110000"/>
              <a:buFont typeface="Wingdings 2" charset="2"/>
              <a:buChar char=""/>
            </a:pPr>
            <a:r>
              <a:rPr lang="en-US" sz="2200" strike="noStrike">
                <a:solidFill>
                  <a:srgbClr val="595959"/>
                </a:solidFill>
                <a:latin typeface="News Gothic MT"/>
              </a:rPr>
              <a:t>Hybrid Smart Contracts – a mix of active and passive clauses. Active clauses being the source code and the passive clauses being non automatable human readable text. </a:t>
            </a:r>
            <a:endParaRPr/>
          </a:p>
          <a:p>
            <a:pPr>
              <a:lnSpc>
                <a:spcPct val="100000"/>
              </a:lnSpc>
              <a:buSzPct val="110000"/>
              <a:buFont typeface="Wingdings 2" charset="2"/>
              <a:buChar char=""/>
            </a:pPr>
            <a:r>
              <a:rPr lang="en-US" sz="2400" strike="noStrike">
                <a:solidFill>
                  <a:srgbClr val="595959"/>
                </a:solidFill>
                <a:latin typeface="News Gothic MT"/>
              </a:rPr>
              <a:t>Importance of using conventions and standards to ensure certainty. </a:t>
            </a:r>
            <a:endParaRPr/>
          </a:p>
          <a:p>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Commercial Normativity and Practices</a:t>
            </a:r>
            <a:endParaRPr/>
          </a:p>
        </p:txBody>
      </p:sp>
      <p:sp>
        <p:nvSpPr>
          <p:cNvPr id="104"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Modern Commerce depends of efficiency and speed</a:t>
            </a:r>
            <a:endParaRPr/>
          </a:p>
          <a:p>
            <a:pPr>
              <a:lnSpc>
                <a:spcPct val="100000"/>
              </a:lnSpc>
              <a:buSzPct val="110000"/>
              <a:buFont typeface="Wingdings 2" charset="2"/>
              <a:buChar char=""/>
            </a:pPr>
            <a:r>
              <a:rPr lang="en-US" sz="2400" strike="noStrike">
                <a:solidFill>
                  <a:srgbClr val="595959"/>
                </a:solidFill>
                <a:latin typeface="News Gothic MT"/>
              </a:rPr>
              <a:t>ICT allows for expedited trans-border trade</a:t>
            </a:r>
            <a:endParaRPr/>
          </a:p>
          <a:p>
            <a:pPr>
              <a:lnSpc>
                <a:spcPct val="100000"/>
              </a:lnSpc>
              <a:buSzPct val="110000"/>
              <a:buFont typeface="Wingdings 2" charset="2"/>
              <a:buChar char=""/>
            </a:pPr>
            <a:r>
              <a:rPr lang="en-US" sz="2400" strike="noStrike">
                <a:solidFill>
                  <a:srgbClr val="595959"/>
                </a:solidFill>
                <a:latin typeface="News Gothic MT"/>
              </a:rPr>
              <a:t>Each industry employees its own special practices, needs to consider these. </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Example: Sea Carriage + Charter parties </a:t>
            </a:r>
            <a:endParaRPr/>
          </a:p>
        </p:txBody>
      </p:sp>
      <p:sp>
        <p:nvSpPr>
          <p:cNvPr id="106"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In the sea carriage and charter party business</a:t>
            </a:r>
            <a:endParaRPr/>
          </a:p>
          <a:p>
            <a:pPr lvl="1">
              <a:lnSpc>
                <a:spcPct val="100000"/>
              </a:lnSpc>
              <a:buSzPct val="110000"/>
              <a:buFont typeface="Wingdings 2" charset="2"/>
              <a:buChar char=""/>
            </a:pPr>
            <a:r>
              <a:rPr lang="en-US" sz="2200" strike="noStrike">
                <a:solidFill>
                  <a:srgbClr val="595959"/>
                </a:solidFill>
                <a:latin typeface="News Gothic MT"/>
              </a:rPr>
              <a:t>Contracts are agreed verbally over telephone and/or by email</a:t>
            </a:r>
            <a:endParaRPr/>
          </a:p>
          <a:p>
            <a:pPr lvl="1">
              <a:lnSpc>
                <a:spcPct val="100000"/>
              </a:lnSpc>
              <a:buSzPct val="110000"/>
              <a:buFont typeface="Wingdings 2" charset="2"/>
              <a:buChar char=""/>
            </a:pPr>
            <a:r>
              <a:rPr lang="en-US" sz="2200" strike="noStrike">
                <a:solidFill>
                  <a:srgbClr val="595959"/>
                </a:solidFill>
                <a:latin typeface="News Gothic MT"/>
              </a:rPr>
              <a:t>Terms conform to standard terms set by international bodies</a:t>
            </a:r>
            <a:endParaRPr/>
          </a:p>
          <a:p>
            <a:pPr lvl="1">
              <a:lnSpc>
                <a:spcPct val="100000"/>
              </a:lnSpc>
              <a:buSzPct val="110000"/>
              <a:buFont typeface="Wingdings 2" charset="2"/>
              <a:buChar char=""/>
            </a:pPr>
            <a:r>
              <a:rPr lang="en-US" sz="2200" strike="noStrike">
                <a:solidFill>
                  <a:srgbClr val="595959"/>
                </a:solidFill>
                <a:latin typeface="News Gothic MT"/>
              </a:rPr>
              <a:t>Mandatory clauses such as Hague rules/Hague Visby rules. </a:t>
            </a:r>
            <a:endParaRPr/>
          </a:p>
          <a:p>
            <a:pPr lvl="1">
              <a:lnSpc>
                <a:spcPct val="100000"/>
              </a:lnSpc>
              <a:buSzPct val="110000"/>
              <a:buFont typeface="Wingdings 2" charset="2"/>
              <a:buChar char=""/>
            </a:pPr>
            <a:r>
              <a:rPr lang="en-US" sz="2200" strike="noStrike">
                <a:solidFill>
                  <a:srgbClr val="595959"/>
                </a:solidFill>
                <a:latin typeface="News Gothic MT"/>
              </a:rPr>
              <a:t>Past business relations can establish notice</a:t>
            </a:r>
            <a:endParaRPr/>
          </a:p>
          <a:p>
            <a:pPr>
              <a:lnSpc>
                <a:spcPct val="100000"/>
              </a:lnSpc>
              <a:buSzPct val="110000"/>
              <a:buFont typeface="Wingdings 2" charset="2"/>
              <a:buChar char=""/>
            </a:pPr>
            <a:r>
              <a:rPr lang="en-US" sz="2400" strike="noStrike">
                <a:solidFill>
                  <a:srgbClr val="595959"/>
                </a:solidFill>
                <a:latin typeface="News Gothic MT"/>
              </a:rPr>
              <a:t>Processing of these agreements relies on documentary transfer. </a:t>
            </a:r>
            <a:endParaRPr/>
          </a:p>
          <a:p>
            <a:pPr>
              <a:lnSpc>
                <a:spcPct val="100000"/>
              </a:lnSpc>
              <a:buSzPct val="110000"/>
              <a:buFont typeface="Wingdings 2" charset="2"/>
              <a:buChar char=""/>
            </a:pPr>
            <a:r>
              <a:rPr lang="en-US" sz="2400" strike="noStrike">
                <a:solidFill>
                  <a:srgbClr val="595959"/>
                </a:solidFill>
                <a:latin typeface="News Gothic MT"/>
              </a:rPr>
              <a:t>SC implementation is relatively simple. Commercial practices focus mostly on standard form agreements. </a:t>
            </a:r>
            <a:endParaRPr/>
          </a:p>
          <a:p>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Example: Intellectual Property Licensing </a:t>
            </a:r>
            <a:endParaRPr/>
          </a:p>
        </p:txBody>
      </p:sp>
      <p:sp>
        <p:nvSpPr>
          <p:cNvPr id="108"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More complicated as such agreements tend to be very customizable.</a:t>
            </a:r>
            <a:endParaRPr/>
          </a:p>
          <a:p>
            <a:pPr>
              <a:lnSpc>
                <a:spcPct val="100000"/>
              </a:lnSpc>
              <a:buSzPct val="110000"/>
              <a:buFont typeface="Wingdings 2" charset="2"/>
              <a:buChar char=""/>
            </a:pPr>
            <a:r>
              <a:rPr lang="en-US" sz="2400" strike="noStrike">
                <a:solidFill>
                  <a:srgbClr val="595959"/>
                </a:solidFill>
                <a:latin typeface="News Gothic MT"/>
              </a:rPr>
              <a:t>Consider a the Pokémon IP.  </a:t>
            </a:r>
            <a:endParaRPr/>
          </a:p>
          <a:p>
            <a:pPr lvl="1">
              <a:lnSpc>
                <a:spcPct val="100000"/>
              </a:lnSpc>
              <a:buSzPct val="110000"/>
              <a:buFont typeface="Wingdings 2" charset="2"/>
              <a:buChar char=""/>
            </a:pPr>
            <a:r>
              <a:rPr lang="en-US" sz="2200" strike="noStrike">
                <a:solidFill>
                  <a:srgbClr val="595959"/>
                </a:solidFill>
                <a:latin typeface="News Gothic MT"/>
              </a:rPr>
              <a:t>VG, Anime, Manga  – TM, © </a:t>
            </a:r>
            <a:endParaRPr/>
          </a:p>
          <a:p>
            <a:pPr lvl="2">
              <a:lnSpc>
                <a:spcPct val="100000"/>
              </a:lnSpc>
              <a:buSzPct val="110000"/>
              <a:buFont typeface="Wingdings 2" charset="2"/>
              <a:buChar char=""/>
            </a:pPr>
            <a:r>
              <a:rPr lang="en-US" sz="2000" strike="noStrike">
                <a:solidFill>
                  <a:srgbClr val="595959"/>
                </a:solidFill>
                <a:latin typeface="News Gothic MT"/>
              </a:rPr>
              <a:t>The above IPs grant various rights – licenses may be confined to certain rights. For a time period. For specific use.</a:t>
            </a:r>
            <a:endParaRPr/>
          </a:p>
          <a:p>
            <a:pPr lvl="1">
              <a:lnSpc>
                <a:spcPct val="100000"/>
              </a:lnSpc>
              <a:buSzPct val="110000"/>
              <a:buFont typeface="Wingdings 2" charset="2"/>
              <a:buChar char=""/>
            </a:pPr>
            <a:r>
              <a:rPr lang="en-US" sz="2200" strike="noStrike">
                <a:solidFill>
                  <a:srgbClr val="595959"/>
                </a:solidFill>
                <a:latin typeface="News Gothic MT"/>
              </a:rPr>
              <a:t>Pokémon Café – TM</a:t>
            </a:r>
            <a:endParaRPr/>
          </a:p>
          <a:p>
            <a:pPr lvl="2">
              <a:lnSpc>
                <a:spcPct val="100000"/>
              </a:lnSpc>
              <a:buSzPct val="110000"/>
              <a:buFont typeface="Wingdings 2" charset="2"/>
              <a:buChar char=""/>
            </a:pPr>
            <a:r>
              <a:rPr lang="en-US" sz="2000" strike="noStrike">
                <a:solidFill>
                  <a:srgbClr val="595959"/>
                </a:solidFill>
                <a:latin typeface="News Gothic MT"/>
              </a:rPr>
              <a:t>Non related to above but using the goodwill and trade reputation of the brand. No license =&gt; public confusion =&gt; infringement. </a:t>
            </a:r>
            <a:endParaRPr/>
          </a:p>
          <a:p>
            <a:pPr>
              <a:lnSpc>
                <a:spcPct val="100000"/>
              </a:lnSpc>
              <a:buSzPct val="110000"/>
              <a:buFont typeface="Wingdings 2" charset="2"/>
              <a:buChar char=""/>
            </a:pPr>
            <a:r>
              <a:rPr lang="en-US" sz="2400" strike="noStrike">
                <a:solidFill>
                  <a:srgbClr val="595959"/>
                </a:solidFill>
                <a:latin typeface="News Gothic MT"/>
              </a:rPr>
              <a:t>SC deployment is more challenging as contracts will need to be custom drafted. (Copy and paste possible for simple licenses)</a:t>
            </a:r>
            <a:endParaRPr/>
          </a:p>
          <a:p>
            <a:pPr>
              <a:lnSpc>
                <a:spcPct val="100000"/>
              </a:lnSpc>
              <a:buSzPct val="110000"/>
              <a:buFont typeface="Wingdings 2" charset="2"/>
              <a:buChar char=""/>
            </a:pPr>
            <a:r>
              <a:rPr lang="en-US" sz="2400" strike="noStrike">
                <a:solidFill>
                  <a:srgbClr val="595959"/>
                </a:solidFill>
                <a:latin typeface="News Gothic MT"/>
              </a:rPr>
              <a:t>Benefits of implementing of “rights and access” =&gt; Smart Property and digital IP.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Example: Financial Products</a:t>
            </a:r>
            <a:endParaRPr/>
          </a:p>
        </p:txBody>
      </p:sp>
      <p:sp>
        <p:nvSpPr>
          <p:cNvPr id="110"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A heavily regulated industry</a:t>
            </a:r>
            <a:endParaRPr/>
          </a:p>
          <a:p>
            <a:pPr lvl="1">
              <a:lnSpc>
                <a:spcPct val="100000"/>
              </a:lnSpc>
              <a:buSzPct val="110000"/>
              <a:buFont typeface="Wingdings 2" charset="2"/>
              <a:buChar char=""/>
            </a:pPr>
            <a:r>
              <a:rPr lang="en-US" sz="2200" strike="noStrike">
                <a:solidFill>
                  <a:srgbClr val="595959"/>
                </a:solidFill>
                <a:latin typeface="News Gothic MT"/>
              </a:rPr>
              <a:t>No room for error.</a:t>
            </a:r>
            <a:endParaRPr/>
          </a:p>
          <a:p>
            <a:pPr lvl="1">
              <a:lnSpc>
                <a:spcPct val="100000"/>
              </a:lnSpc>
              <a:buSzPct val="110000"/>
              <a:buFont typeface="Wingdings 2" charset="2"/>
              <a:buChar char=""/>
            </a:pPr>
            <a:r>
              <a:rPr lang="en-US" sz="2200" strike="noStrike">
                <a:solidFill>
                  <a:srgbClr val="595959"/>
                </a:solidFill>
                <a:latin typeface="News Gothic MT"/>
              </a:rPr>
              <a:t>Requires to be able to undertake heavy processing in very small time periods</a:t>
            </a:r>
            <a:endParaRPr/>
          </a:p>
          <a:p>
            <a:pPr>
              <a:lnSpc>
                <a:spcPct val="100000"/>
              </a:lnSpc>
              <a:buSzPct val="110000"/>
              <a:buFont typeface="Wingdings 2" charset="2"/>
              <a:buChar char=""/>
            </a:pPr>
            <a:r>
              <a:rPr lang="en-US" sz="2400" strike="noStrike">
                <a:solidFill>
                  <a:srgbClr val="595959"/>
                </a:solidFill>
                <a:latin typeface="News Gothic MT"/>
              </a:rPr>
              <a:t>Deployment of SC will require more consultation and research. Simple FPs are possible but regulatory compliance is necessary.</a:t>
            </a:r>
            <a:endParaRPr/>
          </a:p>
          <a:p>
            <a:pPr>
              <a:lnSpc>
                <a:spcPct val="100000"/>
              </a:lnSpc>
              <a:buSzPct val="110000"/>
              <a:buFont typeface="Wingdings 2" charset="2"/>
              <a:buChar char=""/>
            </a:pPr>
            <a:r>
              <a:rPr lang="en-US" sz="2400" strike="noStrike">
                <a:solidFill>
                  <a:srgbClr val="595959"/>
                </a:solidFill>
                <a:latin typeface="News Gothic MT"/>
              </a:rPr>
              <a:t>Other aspects such as information privacy and information security are essential as well.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Language or</a:t>
            </a:r>
            <a:endParaRPr/>
          </a:p>
        </p:txBody>
      </p:sp>
      <p:sp>
        <p:nvSpPr>
          <p:cNvPr id="112"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Should SC’s be a language/ convention</a:t>
            </a:r>
            <a:endParaRPr/>
          </a:p>
          <a:p>
            <a:pPr lvl="1">
              <a:lnSpc>
                <a:spcPct val="100000"/>
              </a:lnSpc>
              <a:buSzPct val="110000"/>
              <a:buFont typeface="Wingdings 2" charset="2"/>
              <a:buChar char=""/>
            </a:pPr>
            <a:r>
              <a:rPr lang="en-US" sz="2200" strike="noStrike">
                <a:solidFill>
                  <a:srgbClr val="595959"/>
                </a:solidFill>
                <a:latin typeface="News Gothic MT"/>
              </a:rPr>
              <a:t>A standard language allows for greatest legal clarity.</a:t>
            </a:r>
            <a:endParaRPr/>
          </a:p>
          <a:p>
            <a:pPr lvl="2">
              <a:lnSpc>
                <a:spcPct val="100000"/>
              </a:lnSpc>
              <a:buSzPct val="110000"/>
              <a:buFont typeface="Wingdings 2" charset="2"/>
              <a:buChar char=""/>
            </a:pPr>
            <a:r>
              <a:rPr lang="en-US" sz="2000" strike="noStrike">
                <a:solidFill>
                  <a:srgbClr val="595959"/>
                </a:solidFill>
                <a:latin typeface="News Gothic MT"/>
              </a:rPr>
              <a:t>Judicial interpretation and expert witness </a:t>
            </a:r>
            <a:endParaRPr/>
          </a:p>
          <a:p>
            <a:pPr lvl="1">
              <a:lnSpc>
                <a:spcPct val="100000"/>
              </a:lnSpc>
              <a:buSzPct val="110000"/>
              <a:buFont typeface="Wingdings 2" charset="2"/>
              <a:buChar char=""/>
            </a:pPr>
            <a:r>
              <a:rPr lang="en-US" sz="2200" strike="noStrike">
                <a:solidFill>
                  <a:srgbClr val="595959"/>
                </a:solidFill>
                <a:latin typeface="News Gothic MT"/>
              </a:rPr>
              <a:t>Use of universal conventions can fit in with market practices. </a:t>
            </a:r>
            <a:endParaRPr/>
          </a:p>
          <a:p>
            <a:pPr lvl="1">
              <a:lnSpc>
                <a:spcPct val="100000"/>
              </a:lnSpc>
              <a:buSzPct val="110000"/>
              <a:buFont typeface="Wingdings 2" charset="2"/>
              <a:buChar char=""/>
            </a:pPr>
            <a:r>
              <a:rPr lang="en-US" sz="2200" strike="noStrike">
                <a:solidFill>
                  <a:srgbClr val="595959"/>
                </a:solidFill>
                <a:latin typeface="News Gothic MT"/>
              </a:rPr>
              <a:t>Arguments for preservation or restriction of generativity. </a:t>
            </a:r>
            <a:endParaRPr/>
          </a:p>
          <a:p>
            <a:pPr lvl="2">
              <a:lnSpc>
                <a:spcPct val="100000"/>
              </a:lnSpc>
              <a:buSzPct val="110000"/>
              <a:buFont typeface="Wingdings 2" charset="2"/>
              <a:buChar char=""/>
            </a:pPr>
            <a:r>
              <a:rPr lang="en-US" sz="2000" strike="noStrike">
                <a:solidFill>
                  <a:srgbClr val="595959"/>
                </a:solidFill>
                <a:latin typeface="News Gothic MT"/>
              </a:rPr>
              <a:t>Coming back to politics of design</a:t>
            </a:r>
            <a:endParaRPr/>
          </a:p>
          <a:p>
            <a:pPr lvl="2">
              <a:lnSpc>
                <a:spcPct val="100000"/>
              </a:lnSpc>
              <a:buSzPct val="110000"/>
              <a:buFont typeface="Wingdings 2" charset="2"/>
              <a:buChar char=""/>
            </a:pPr>
            <a:r>
              <a:rPr lang="en-US" sz="2000" strike="noStrike">
                <a:solidFill>
                  <a:srgbClr val="595959"/>
                </a:solidFill>
                <a:latin typeface="News Gothic MT"/>
              </a:rPr>
              <a:t>What does the language intend to achieve.</a:t>
            </a:r>
            <a:endParaRPr/>
          </a:p>
          <a:p>
            <a:pPr lvl="2">
              <a:lnSpc>
                <a:spcPct val="100000"/>
              </a:lnSpc>
              <a:buSzPct val="110000"/>
              <a:buFont typeface="Wingdings 2" charset="2"/>
              <a:buChar char=""/>
            </a:pPr>
            <a:r>
              <a:rPr lang="en-US" sz="2000" strike="noStrike">
                <a:solidFill>
                  <a:srgbClr val="595959"/>
                </a:solidFill>
                <a:latin typeface="News Gothic MT"/>
              </a:rPr>
              <a:t>IP issues come in such as the licensing of the language for open source or proprietary.</a:t>
            </a:r>
            <a:endParaRPr/>
          </a:p>
          <a:p>
            <a:pPr lvl="1">
              <a:lnSpc>
                <a:spcPct val="100000"/>
              </a:lnSpc>
              <a:buSzPct val="110000"/>
              <a:buFont typeface="Wingdings 2" charset="2"/>
              <a:buChar char=""/>
            </a:pPr>
            <a:r>
              <a:rPr lang="en-US" sz="2200" strike="noStrike">
                <a:solidFill>
                  <a:srgbClr val="595959"/>
                </a:solidFill>
                <a:latin typeface="News Gothic MT"/>
              </a:rPr>
              <a:t>Aspects of language to consider </a:t>
            </a:r>
            <a:endParaRPr/>
          </a:p>
          <a:p>
            <a:pPr lvl="2">
              <a:lnSpc>
                <a:spcPct val="100000"/>
              </a:lnSpc>
              <a:buSzPct val="110000"/>
              <a:buFont typeface="Wingdings 2" charset="2"/>
              <a:buChar char=""/>
            </a:pPr>
            <a:r>
              <a:rPr lang="en-US" sz="2000" strike="noStrike">
                <a:solidFill>
                  <a:srgbClr val="595959"/>
                </a:solidFill>
                <a:latin typeface="News Gothic MT"/>
              </a:rPr>
              <a:t>Definitions </a:t>
            </a:r>
            <a:endParaRPr/>
          </a:p>
          <a:p>
            <a:pPr lvl="2">
              <a:lnSpc>
                <a:spcPct val="100000"/>
              </a:lnSpc>
              <a:buSzPct val="110000"/>
              <a:buFont typeface="Wingdings 2" charset="2"/>
              <a:buChar char=""/>
            </a:pPr>
            <a:r>
              <a:rPr lang="en-US" sz="2000" strike="noStrike">
                <a:solidFill>
                  <a:srgbClr val="595959"/>
                </a:solidFill>
                <a:latin typeface="News Gothic MT"/>
              </a:rPr>
              <a:t>Interpretations</a:t>
            </a:r>
            <a:endParaRPr/>
          </a:p>
          <a:p>
            <a:pPr lvl="2">
              <a:lnSpc>
                <a:spcPct val="100000"/>
              </a:lnSpc>
              <a:buSzPct val="110000"/>
              <a:buFont typeface="Wingdings 2" charset="2"/>
              <a:buChar char=""/>
            </a:pPr>
            <a:r>
              <a:rPr lang="en-US" sz="2000" strike="noStrike">
                <a:solidFill>
                  <a:srgbClr val="595959"/>
                </a:solidFill>
                <a:latin typeface="News Gothic MT"/>
              </a:rPr>
              <a:t>Certainty </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Or Architecture</a:t>
            </a:r>
            <a:endParaRPr/>
          </a:p>
        </p:txBody>
      </p:sp>
      <p:sp>
        <p:nvSpPr>
          <p:cNvPr id="114"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Should SC’s be an architecture </a:t>
            </a:r>
            <a:endParaRPr/>
          </a:p>
          <a:p>
            <a:pPr lvl="1">
              <a:lnSpc>
                <a:spcPct val="100000"/>
              </a:lnSpc>
              <a:buSzPct val="110000"/>
              <a:buFont typeface="Wingdings 2" charset="2"/>
              <a:buChar char=""/>
            </a:pPr>
            <a:r>
              <a:rPr lang="en-US" sz="2200" strike="noStrike">
                <a:solidFill>
                  <a:srgbClr val="595959"/>
                </a:solidFill>
                <a:latin typeface="News Gothic MT"/>
              </a:rPr>
              <a:t>A architecture encompasses various tools to process smart contracts</a:t>
            </a:r>
            <a:endParaRPr/>
          </a:p>
          <a:p>
            <a:pPr lvl="1">
              <a:lnSpc>
                <a:spcPct val="100000"/>
              </a:lnSpc>
              <a:buSzPct val="110000"/>
              <a:buFont typeface="Wingdings 2" charset="2"/>
              <a:buChar char=""/>
            </a:pPr>
            <a:r>
              <a:rPr lang="en-US" sz="2200" strike="noStrike">
                <a:solidFill>
                  <a:srgbClr val="595959"/>
                </a:solidFill>
                <a:latin typeface="News Gothic MT"/>
              </a:rPr>
              <a:t>A stable architecture allows for greater access to SC’s </a:t>
            </a:r>
            <a:endParaRPr/>
          </a:p>
          <a:p>
            <a:pPr lvl="2">
              <a:lnSpc>
                <a:spcPct val="100000"/>
              </a:lnSpc>
              <a:buSzPct val="110000"/>
              <a:buFont typeface="Wingdings 2" charset="2"/>
              <a:buChar char=""/>
            </a:pPr>
            <a:r>
              <a:rPr lang="en-US" sz="2000" strike="noStrike">
                <a:solidFill>
                  <a:srgbClr val="595959"/>
                </a:solidFill>
                <a:latin typeface="News Gothic MT"/>
              </a:rPr>
              <a:t>Reliable SC’s services that make the drafting and execution of SC’s to give a greater outreach to all types of B2B, B2C, C2C and even M2M/ D2D. </a:t>
            </a:r>
            <a:endParaRPr/>
          </a:p>
          <a:p>
            <a:pPr lvl="2">
              <a:lnSpc>
                <a:spcPct val="100000"/>
              </a:lnSpc>
              <a:buSzPct val="110000"/>
              <a:buFont typeface="Wingdings 2" charset="2"/>
              <a:buChar char=""/>
            </a:pPr>
            <a:r>
              <a:rPr lang="en-US" sz="2000" strike="noStrike">
                <a:solidFill>
                  <a:srgbClr val="595959"/>
                </a:solidFill>
                <a:latin typeface="News Gothic MT"/>
              </a:rPr>
              <a:t>Consistency and quality are essential</a:t>
            </a:r>
            <a:endParaRPr/>
          </a:p>
          <a:p>
            <a:pPr>
              <a:lnSpc>
                <a:spcPct val="100000"/>
              </a:lnSpc>
              <a:buSzPct val="110000"/>
              <a:buFont typeface="Wingdings 2" charset="2"/>
              <a:buChar char=""/>
            </a:pPr>
            <a:r>
              <a:rPr lang="en-US" sz="2400" strike="noStrike">
                <a:solidFill>
                  <a:srgbClr val="595959"/>
                </a:solidFill>
                <a:latin typeface="News Gothic MT"/>
              </a:rPr>
              <a:t>No definite answer so far</a:t>
            </a:r>
            <a:endParaRPr/>
          </a:p>
          <a:p>
            <a:pPr lvl="1">
              <a:lnSpc>
                <a:spcPct val="100000"/>
              </a:lnSpc>
              <a:buSzPct val="110000"/>
              <a:buFont typeface="Wingdings 2" charset="2"/>
              <a:buChar char=""/>
            </a:pPr>
            <a:r>
              <a:rPr lang="en-US" sz="2200" strike="noStrike">
                <a:solidFill>
                  <a:srgbClr val="595959"/>
                </a:solidFill>
                <a:latin typeface="News Gothic MT"/>
              </a:rPr>
              <a:t>It is important to consider legitimacy</a:t>
            </a:r>
            <a:endParaRPr/>
          </a:p>
          <a:p>
            <a:pPr lvl="1">
              <a:lnSpc>
                <a:spcPct val="100000"/>
              </a:lnSpc>
              <a:buSzPct val="110000"/>
              <a:buFont typeface="Wingdings 2" charset="2"/>
              <a:buChar char=""/>
            </a:pPr>
            <a:r>
              <a:rPr lang="en-US" sz="2200" strike="noStrike">
                <a:solidFill>
                  <a:srgbClr val="595959"/>
                </a:solidFill>
                <a:latin typeface="News Gothic MT"/>
              </a:rPr>
              <a:t>Points of generativity – where are the gatekeepers</a:t>
            </a:r>
            <a:endParaRPr/>
          </a:p>
          <a:p>
            <a:pPr>
              <a:lnSpc>
                <a:spcPct val="100000"/>
              </a:lnSpc>
              <a:buSzPct val="110000"/>
              <a:buFont typeface="Wingdings 2" charset="2"/>
              <a:buChar char=""/>
            </a:pPr>
            <a:r>
              <a:rPr lang="en-US" sz="2400" strike="noStrike">
                <a:solidFill>
                  <a:srgbClr val="595959"/>
                </a:solidFill>
                <a:latin typeface="News Gothic MT"/>
              </a:rPr>
              <a:t>What to consider </a:t>
            </a:r>
            <a:endParaRPr/>
          </a:p>
          <a:p>
            <a:pPr lvl="1">
              <a:lnSpc>
                <a:spcPct val="100000"/>
              </a:lnSpc>
              <a:buSzPct val="110000"/>
              <a:buFont typeface="Wingdings 2" charset="2"/>
              <a:buChar char=""/>
            </a:pPr>
            <a:r>
              <a:rPr lang="en-US" sz="2200" strike="noStrike">
                <a:solidFill>
                  <a:srgbClr val="595959"/>
                </a:solidFill>
                <a:latin typeface="News Gothic MT"/>
              </a:rPr>
              <a:t>Process</a:t>
            </a:r>
            <a:endParaRPr/>
          </a:p>
          <a:p>
            <a:pPr lvl="1">
              <a:lnSpc>
                <a:spcPct val="100000"/>
              </a:lnSpc>
              <a:buSzPct val="110000"/>
              <a:buFont typeface="Wingdings 2" charset="2"/>
              <a:buChar char=""/>
            </a:pPr>
            <a:r>
              <a:rPr lang="en-US" sz="2200" strike="noStrike">
                <a:solidFill>
                  <a:srgbClr val="595959"/>
                </a:solidFill>
                <a:latin typeface="News Gothic MT"/>
              </a:rPr>
              <a:t>Execution </a:t>
            </a:r>
            <a:endParaRPr/>
          </a:p>
          <a:p>
            <a:pPr lvl="1">
              <a:lnSpc>
                <a:spcPct val="100000"/>
              </a:lnSpc>
              <a:buSzPct val="110000"/>
              <a:buFont typeface="Wingdings 2" charset="2"/>
              <a:buChar char=""/>
            </a:pPr>
            <a:r>
              <a:rPr lang="en-US" sz="2200" strike="noStrike">
                <a:solidFill>
                  <a:srgbClr val="595959"/>
                </a:solidFill>
                <a:latin typeface="News Gothic MT"/>
              </a:rPr>
              <a:t>Automation </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The reformations</a:t>
            </a:r>
            <a:endParaRPr/>
          </a:p>
        </p:txBody>
      </p:sp>
      <p:sp>
        <p:nvSpPr>
          <p:cNvPr id="116"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How can SC’s transform e-commerce?</a:t>
            </a:r>
            <a:endParaRPr/>
          </a:p>
          <a:p>
            <a:pPr>
              <a:lnSpc>
                <a:spcPct val="100000"/>
              </a:lnSpc>
              <a:buSzPct val="110000"/>
              <a:buFont typeface="Wingdings 2" charset="2"/>
              <a:buChar char=""/>
            </a:pPr>
            <a:r>
              <a:rPr lang="en-US" sz="2400" strike="noStrike">
                <a:solidFill>
                  <a:srgbClr val="595959"/>
                </a:solidFill>
                <a:latin typeface="News Gothic MT"/>
              </a:rPr>
              <a:t>Contemporary e-commerce operates on sophisticated and trusted systems. </a:t>
            </a:r>
            <a:endParaRPr/>
          </a:p>
          <a:p>
            <a:pPr>
              <a:lnSpc>
                <a:spcPct val="100000"/>
              </a:lnSpc>
              <a:buSzPct val="110000"/>
              <a:buFont typeface="Wingdings 2" charset="2"/>
              <a:buChar char=""/>
            </a:pPr>
            <a:r>
              <a:rPr lang="en-US" sz="2400" strike="noStrike">
                <a:solidFill>
                  <a:srgbClr val="595959"/>
                </a:solidFill>
                <a:latin typeface="News Gothic MT"/>
              </a:rPr>
              <a:t>SC’s have the potential to transform analogue operations into digital operations. </a:t>
            </a:r>
            <a:endParaRPr/>
          </a:p>
          <a:p>
            <a:pPr>
              <a:lnSpc>
                <a:spcPct val="100000"/>
              </a:lnSpc>
              <a:buSzPct val="110000"/>
              <a:buFont typeface="Wingdings 2" charset="2"/>
              <a:buChar char=""/>
            </a:pPr>
            <a:r>
              <a:rPr lang="en-US" sz="2400" strike="noStrike">
                <a:solidFill>
                  <a:srgbClr val="595959"/>
                </a:solidFill>
                <a:latin typeface="News Gothic MT"/>
              </a:rPr>
              <a:t>However to what extend do we have to re-engineer our commercial normative practices? </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549360" y="2755800"/>
            <a:ext cx="8042040" cy="1155240"/>
          </a:xfrm>
          <a:prstGeom prst="rect">
            <a:avLst/>
          </a:prstGeom>
          <a:noFill/>
          <a:ln>
            <a:noFill/>
          </a:ln>
        </p:spPr>
        <p:txBody>
          <a:bodyPr/>
          <a:p>
            <a:pPr>
              <a:lnSpc>
                <a:spcPct val="100000"/>
              </a:lnSpc>
              <a:buSzPct val="110000"/>
              <a:buFont typeface="Wingdings 2" charset="2"/>
              <a:buChar char=""/>
            </a:pPr>
            <a:r>
              <a:rPr i="1" lang="en-US" sz="4000" strike="noStrike">
                <a:solidFill>
                  <a:srgbClr val="595959"/>
                </a:solidFill>
                <a:latin typeface="News Gothic MT"/>
              </a:rPr>
              <a:t>“</a:t>
            </a:r>
            <a:r>
              <a:rPr i="1" lang="en-US" sz="4000" strike="noStrike">
                <a:solidFill>
                  <a:srgbClr val="595959"/>
                </a:solidFill>
                <a:latin typeface="News Gothic MT"/>
              </a:rPr>
              <a:t>Code is Law” – Lawrence Lessig</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The possibilities</a:t>
            </a:r>
            <a:endParaRPr/>
          </a:p>
        </p:txBody>
      </p:sp>
      <p:sp>
        <p:nvSpPr>
          <p:cNvPr id="118"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A functions SC’s framework has the possibility for wider adoption of Shared Economies</a:t>
            </a:r>
            <a:endParaRPr/>
          </a:p>
          <a:p>
            <a:pPr lvl="1">
              <a:lnSpc>
                <a:spcPct val="100000"/>
              </a:lnSpc>
              <a:buSzPct val="110000"/>
              <a:buFont typeface="Wingdings 2" charset="2"/>
              <a:buChar char=""/>
            </a:pPr>
            <a:r>
              <a:rPr lang="en-US" sz="2200" strike="noStrike">
                <a:solidFill>
                  <a:srgbClr val="595959"/>
                </a:solidFill>
                <a:latin typeface="News Gothic MT"/>
              </a:rPr>
              <a:t>Consider Uber – shared driving space</a:t>
            </a:r>
            <a:endParaRPr/>
          </a:p>
          <a:p>
            <a:pPr lvl="1">
              <a:lnSpc>
                <a:spcPct val="100000"/>
              </a:lnSpc>
              <a:buSzPct val="110000"/>
              <a:buFont typeface="Wingdings 2" charset="2"/>
              <a:buChar char=""/>
            </a:pPr>
            <a:r>
              <a:rPr lang="en-US" sz="2200" strike="noStrike">
                <a:solidFill>
                  <a:srgbClr val="595959"/>
                </a:solidFill>
                <a:latin typeface="News Gothic MT"/>
              </a:rPr>
              <a:t>Why no transform office space, housing. </a:t>
            </a:r>
            <a:endParaRPr/>
          </a:p>
          <a:p>
            <a:pPr>
              <a:lnSpc>
                <a:spcPct val="100000"/>
              </a:lnSpc>
              <a:buSzPct val="110000"/>
              <a:buFont typeface="Wingdings 2" charset="2"/>
              <a:buChar char=""/>
            </a:pPr>
            <a:r>
              <a:rPr lang="en-US" sz="2400" strike="noStrike">
                <a:solidFill>
                  <a:srgbClr val="595959"/>
                </a:solidFill>
                <a:latin typeface="News Gothic MT"/>
              </a:rPr>
              <a:t>The backbone of this shared economy is access/rights. </a:t>
            </a:r>
            <a:endParaRPr/>
          </a:p>
          <a:p>
            <a:pPr lvl="1">
              <a:lnSpc>
                <a:spcPct val="100000"/>
              </a:lnSpc>
              <a:buSzPct val="110000"/>
              <a:buFont typeface="Wingdings 2" charset="2"/>
              <a:buChar char=""/>
            </a:pPr>
            <a:r>
              <a:rPr lang="en-US" sz="2200" strike="noStrike">
                <a:solidFill>
                  <a:srgbClr val="595959"/>
                </a:solidFill>
                <a:latin typeface="News Gothic MT"/>
              </a:rPr>
              <a:t>An SC’s that under set conditions grants access / rights to a party.</a:t>
            </a:r>
            <a:endParaRPr/>
          </a:p>
          <a:p>
            <a:pPr lvl="1">
              <a:lnSpc>
                <a:spcPct val="100000"/>
              </a:lnSpc>
              <a:buSzPct val="110000"/>
              <a:buFont typeface="Wingdings 2" charset="2"/>
              <a:buChar char=""/>
            </a:pPr>
            <a:r>
              <a:rPr lang="en-US" sz="2200" strike="noStrike">
                <a:solidFill>
                  <a:srgbClr val="595959"/>
                </a:solidFill>
                <a:latin typeface="News Gothic MT"/>
              </a:rPr>
              <a:t>Failure to conform will mean access is removed. </a:t>
            </a:r>
            <a:endParaRPr/>
          </a:p>
          <a:p>
            <a:pPr lvl="1">
              <a:lnSpc>
                <a:spcPct val="100000"/>
              </a:lnSpc>
              <a:buSzPct val="110000"/>
              <a:buFont typeface="Wingdings 2" charset="2"/>
              <a:buChar char=""/>
            </a:pPr>
            <a:r>
              <a:rPr lang="en-US" sz="2200" strike="noStrike">
                <a:solidFill>
                  <a:srgbClr val="595959"/>
                </a:solidFill>
                <a:latin typeface="News Gothic MT"/>
              </a:rPr>
              <a:t>The transition to a P2P access/rights system will remove many gatekeepers. </a:t>
            </a:r>
            <a:endParaRPr/>
          </a:p>
          <a:p>
            <a:pPr>
              <a:lnSpc>
                <a:spcPct val="100000"/>
              </a:lnSpc>
            </a:pP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Smart Property</a:t>
            </a:r>
            <a:endParaRPr/>
          </a:p>
        </p:txBody>
      </p:sp>
      <p:sp>
        <p:nvSpPr>
          <p:cNvPr id="120"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IP + Access/Rights provides for a new method of thinking about property. </a:t>
            </a:r>
            <a:endParaRPr/>
          </a:p>
          <a:p>
            <a:pPr lvl="1">
              <a:lnSpc>
                <a:spcPct val="100000"/>
              </a:lnSpc>
              <a:buSzPct val="110000"/>
              <a:buFont typeface="Wingdings 2" charset="2"/>
              <a:buChar char=""/>
            </a:pPr>
            <a:r>
              <a:rPr lang="en-US" sz="2200" strike="noStrike">
                <a:solidFill>
                  <a:srgbClr val="595959"/>
                </a:solidFill>
                <a:latin typeface="News Gothic MT"/>
              </a:rPr>
              <a:t>Old IP practices required complicated and laborious contracts</a:t>
            </a:r>
            <a:endParaRPr/>
          </a:p>
          <a:p>
            <a:pPr lvl="1">
              <a:lnSpc>
                <a:spcPct val="100000"/>
              </a:lnSpc>
              <a:buSzPct val="110000"/>
              <a:buFont typeface="Wingdings 2" charset="2"/>
              <a:buChar char=""/>
            </a:pPr>
            <a:r>
              <a:rPr lang="en-US" sz="2200" strike="noStrike">
                <a:solidFill>
                  <a:srgbClr val="595959"/>
                </a:solidFill>
                <a:latin typeface="News Gothic MT"/>
              </a:rPr>
              <a:t>Trading or licensing your rights using SC’s provides from a more streamlined process of trading IP</a:t>
            </a:r>
            <a:endParaRPr/>
          </a:p>
          <a:p>
            <a:pPr>
              <a:lnSpc>
                <a:spcPct val="100000"/>
              </a:lnSpc>
              <a:buSzPct val="110000"/>
              <a:buFont typeface="Wingdings 2" charset="2"/>
              <a:buChar char=""/>
            </a:pPr>
            <a:r>
              <a:rPr lang="en-US" sz="2400" strike="noStrike">
                <a:solidFill>
                  <a:srgbClr val="595959"/>
                </a:solidFill>
                <a:latin typeface="News Gothic MT"/>
              </a:rPr>
              <a:t>Not limited to IP, has applications to any industry where right to use property is dependent on permission. </a:t>
            </a:r>
            <a:endParaRPr/>
          </a:p>
          <a:p>
            <a:pPr>
              <a:lnSpc>
                <a:spcPct val="100000"/>
              </a:lnSpc>
            </a:pP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Advantages of SC’s</a:t>
            </a:r>
            <a:endParaRPr/>
          </a:p>
        </p:txBody>
      </p:sp>
      <p:sp>
        <p:nvSpPr>
          <p:cNvPr id="122"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Speed:</a:t>
            </a:r>
            <a:endParaRPr/>
          </a:p>
          <a:p>
            <a:pPr lvl="1">
              <a:lnSpc>
                <a:spcPct val="100000"/>
              </a:lnSpc>
              <a:buSzPct val="110000"/>
              <a:buFont typeface="Wingdings 2" charset="2"/>
              <a:buChar char=""/>
            </a:pPr>
            <a:r>
              <a:rPr lang="en-US" sz="2200" strike="noStrike">
                <a:solidFill>
                  <a:srgbClr val="595959"/>
                </a:solidFill>
                <a:latin typeface="News Gothic MT"/>
              </a:rPr>
              <a:t>SC’s allows for the negotiation, signing and performance of a contract within minutes.</a:t>
            </a:r>
            <a:endParaRPr/>
          </a:p>
          <a:p>
            <a:pPr lvl="1">
              <a:lnSpc>
                <a:spcPct val="100000"/>
              </a:lnSpc>
              <a:buSzPct val="110000"/>
              <a:buFont typeface="Wingdings 2" charset="2"/>
              <a:buChar char=""/>
            </a:pPr>
            <a:r>
              <a:rPr lang="en-US" sz="2200" strike="noStrike">
                <a:solidFill>
                  <a:srgbClr val="595959"/>
                </a:solidFill>
                <a:latin typeface="News Gothic MT"/>
              </a:rPr>
              <a:t>Parties can perform agreements long distance without the need to wait for curriers or emails</a:t>
            </a:r>
            <a:endParaRPr/>
          </a:p>
          <a:p>
            <a:pPr lvl="1">
              <a:lnSpc>
                <a:spcPct val="100000"/>
              </a:lnSpc>
              <a:buSzPct val="110000"/>
              <a:buFont typeface="Wingdings 2" charset="2"/>
              <a:buChar char=""/>
            </a:pPr>
            <a:r>
              <a:rPr lang="en-US" sz="2200" strike="noStrike">
                <a:solidFill>
                  <a:srgbClr val="595959"/>
                </a:solidFill>
                <a:latin typeface="News Gothic MT"/>
              </a:rPr>
              <a:t>The removal of network layers and gatekeepers allows for much more streamlined contracting </a:t>
            </a:r>
            <a:endParaRPr/>
          </a:p>
          <a:p>
            <a:pPr>
              <a:lnSpc>
                <a:spcPct val="100000"/>
              </a:lnSpc>
              <a:buSzPct val="110000"/>
              <a:buFont typeface="Wingdings 2" charset="2"/>
              <a:buChar char=""/>
            </a:pPr>
            <a:r>
              <a:rPr lang="en-US" sz="2400" strike="noStrike">
                <a:solidFill>
                  <a:srgbClr val="595959"/>
                </a:solidFill>
                <a:latin typeface="News Gothic MT"/>
              </a:rPr>
              <a:t>Certainty </a:t>
            </a:r>
            <a:endParaRPr/>
          </a:p>
          <a:p>
            <a:pPr lvl="1">
              <a:lnSpc>
                <a:spcPct val="100000"/>
              </a:lnSpc>
              <a:buSzPct val="110000"/>
              <a:buFont typeface="Wingdings 2" charset="2"/>
              <a:buChar char=""/>
            </a:pPr>
            <a:r>
              <a:rPr lang="en-US" sz="2200" strike="noStrike">
                <a:solidFill>
                  <a:srgbClr val="595959"/>
                </a:solidFill>
                <a:latin typeface="News Gothic MT"/>
              </a:rPr>
              <a:t>The source code can be edited by any party before signing. By employing version control parties can track amendments before signatures is made.</a:t>
            </a:r>
            <a:endParaRPr/>
          </a:p>
          <a:p>
            <a:pPr lvl="1">
              <a:lnSpc>
                <a:spcPct val="100000"/>
              </a:lnSpc>
              <a:buSzPct val="110000"/>
              <a:buFont typeface="Wingdings 2" charset="2"/>
              <a:buChar char=""/>
            </a:pPr>
            <a:r>
              <a:rPr lang="en-US" sz="2200" strike="noStrike">
                <a:solidFill>
                  <a:srgbClr val="595959"/>
                </a:solidFill>
                <a:latin typeface="News Gothic MT"/>
              </a:rPr>
              <a:t>Once signed the code cannot be changed.</a:t>
            </a:r>
            <a:endParaRPr/>
          </a:p>
          <a:p>
            <a:pPr lvl="1">
              <a:lnSpc>
                <a:spcPct val="100000"/>
              </a:lnSpc>
              <a:buSzPct val="110000"/>
              <a:buFont typeface="Wingdings 2" charset="2"/>
              <a:buChar char=""/>
            </a:pPr>
            <a:r>
              <a:rPr lang="en-US" sz="2200" strike="noStrike">
                <a:solidFill>
                  <a:srgbClr val="595959"/>
                </a:solidFill>
                <a:latin typeface="News Gothic MT"/>
              </a:rPr>
              <a:t>Using visualizing tools the SC’s can display important information as to performance</a:t>
            </a:r>
            <a:endParaRPr/>
          </a:p>
          <a:p>
            <a:pPr lvl="2">
              <a:lnSpc>
                <a:spcPct val="100000"/>
              </a:lnSpc>
              <a:buSzPct val="110000"/>
              <a:buFont typeface="Wingdings 2" charset="2"/>
              <a:buChar char=""/>
            </a:pPr>
            <a:r>
              <a:rPr lang="en-US" sz="2000" strike="noStrike">
                <a:solidFill>
                  <a:srgbClr val="595959"/>
                </a:solidFill>
                <a:latin typeface="News Gothic MT"/>
              </a:rPr>
              <a:t>Take for example a loan, an SC is able to produce a schedule of repayment    </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Advantages con’t.</a:t>
            </a:r>
            <a:endParaRPr/>
          </a:p>
        </p:txBody>
      </p:sp>
      <p:sp>
        <p:nvSpPr>
          <p:cNvPr id="124"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Clarity:</a:t>
            </a:r>
            <a:endParaRPr/>
          </a:p>
          <a:p>
            <a:pPr lvl="1">
              <a:lnSpc>
                <a:spcPct val="100000"/>
              </a:lnSpc>
              <a:buSzPct val="110000"/>
              <a:buFont typeface="Wingdings 2" charset="2"/>
              <a:buChar char=""/>
            </a:pPr>
            <a:r>
              <a:rPr lang="en-US" sz="2200" strike="noStrike">
                <a:solidFill>
                  <a:srgbClr val="595959"/>
                </a:solidFill>
                <a:latin typeface="News Gothic MT"/>
              </a:rPr>
              <a:t>The source code should be debugged before signing to ensure proper execution</a:t>
            </a:r>
            <a:endParaRPr/>
          </a:p>
          <a:p>
            <a:pPr lvl="1">
              <a:lnSpc>
                <a:spcPct val="100000"/>
              </a:lnSpc>
              <a:buSzPct val="110000"/>
              <a:buFont typeface="Wingdings 2" charset="2"/>
              <a:buChar char=""/>
            </a:pPr>
            <a:r>
              <a:rPr lang="en-US" sz="2200" strike="noStrike">
                <a:solidFill>
                  <a:srgbClr val="595959"/>
                </a:solidFill>
                <a:latin typeface="News Gothic MT"/>
              </a:rPr>
              <a:t>SC’s can be simulated to allow parties to experience what will occur should certain factors come to play.</a:t>
            </a:r>
            <a:endParaRPr/>
          </a:p>
          <a:p>
            <a:pPr lvl="1">
              <a:lnSpc>
                <a:spcPct val="100000"/>
              </a:lnSpc>
              <a:buSzPct val="110000"/>
              <a:buFont typeface="Wingdings 2" charset="2"/>
              <a:buChar char=""/>
            </a:pPr>
            <a:r>
              <a:rPr lang="en-US" sz="2200" strike="noStrike">
                <a:solidFill>
                  <a:srgbClr val="595959"/>
                </a:solidFill>
                <a:latin typeface="News Gothic MT"/>
              </a:rPr>
              <a:t>Ambiguity of terms is minimal as source code runs either 0 or 1</a:t>
            </a:r>
            <a:endParaRPr/>
          </a:p>
          <a:p>
            <a:pPr lvl="2">
              <a:lnSpc>
                <a:spcPct val="100000"/>
              </a:lnSpc>
              <a:buSzPct val="110000"/>
              <a:buFont typeface="Wingdings 2" charset="2"/>
              <a:buChar char=""/>
            </a:pPr>
            <a:r>
              <a:rPr lang="en-US" sz="2000" strike="noStrike">
                <a:solidFill>
                  <a:srgbClr val="595959"/>
                </a:solidFill>
                <a:latin typeface="News Gothic MT"/>
              </a:rPr>
              <a:t>However ambiguity can be retained if the SC holds non automated clauses. </a:t>
            </a:r>
            <a:endParaRPr/>
          </a:p>
          <a:p>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Advantages con’t.</a:t>
            </a:r>
            <a:endParaRPr/>
          </a:p>
        </p:txBody>
      </p:sp>
      <p:sp>
        <p:nvSpPr>
          <p:cNvPr id="126"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Security + Verification</a:t>
            </a:r>
            <a:endParaRPr/>
          </a:p>
          <a:p>
            <a:pPr lvl="1">
              <a:lnSpc>
                <a:spcPct val="100000"/>
              </a:lnSpc>
              <a:buSzPct val="110000"/>
              <a:buFont typeface="Wingdings 2" charset="2"/>
              <a:buChar char=""/>
            </a:pPr>
            <a:r>
              <a:rPr lang="en-US" sz="2200" strike="noStrike">
                <a:solidFill>
                  <a:srgbClr val="595959"/>
                </a:solidFill>
                <a:latin typeface="News Gothic MT"/>
              </a:rPr>
              <a:t>Contracts can be themselves encrypted to protect information</a:t>
            </a:r>
            <a:endParaRPr/>
          </a:p>
          <a:p>
            <a:pPr lvl="1">
              <a:lnSpc>
                <a:spcPct val="100000"/>
              </a:lnSpc>
              <a:buSzPct val="110000"/>
              <a:buFont typeface="Wingdings 2" charset="2"/>
              <a:buChar char=""/>
            </a:pPr>
            <a:r>
              <a:rPr lang="en-US" sz="2200" strike="noStrike">
                <a:solidFill>
                  <a:srgbClr val="595959"/>
                </a:solidFill>
                <a:latin typeface="News Gothic MT"/>
              </a:rPr>
              <a:t>Security is a matter of choice to the individual – theoretically a contract can have low security such as log in authentication to a incorporating high grade cryptography  </a:t>
            </a:r>
            <a:endParaRPr/>
          </a:p>
          <a:p>
            <a:pPr lvl="1">
              <a:lnSpc>
                <a:spcPct val="100000"/>
              </a:lnSpc>
              <a:buSzPct val="110000"/>
              <a:buFont typeface="Wingdings 2" charset="2"/>
              <a:buChar char=""/>
            </a:pPr>
            <a:r>
              <a:rPr lang="en-US" sz="2200" strike="noStrike">
                <a:solidFill>
                  <a:srgbClr val="595959"/>
                </a:solidFill>
                <a:latin typeface="News Gothic MT"/>
              </a:rPr>
              <a:t>Verification methods also can be flexible – from anonymous contracting to bank grade KYC. </a:t>
            </a:r>
            <a:endParaRPr/>
          </a:p>
          <a:p>
            <a:pPr lvl="1">
              <a:lnSpc>
                <a:spcPct val="100000"/>
              </a:lnSpc>
              <a:buSzPct val="110000"/>
              <a:buFont typeface="Wingdings 2" charset="2"/>
              <a:buChar char=""/>
            </a:pPr>
            <a:r>
              <a:rPr lang="en-US" sz="2200" strike="noStrike">
                <a:solidFill>
                  <a:srgbClr val="595959"/>
                </a:solidFill>
                <a:latin typeface="News Gothic MT"/>
              </a:rPr>
              <a:t>Security is a matter of personal choice – however option need to kept open.</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The obstacles?</a:t>
            </a:r>
            <a:endParaRPr/>
          </a:p>
        </p:txBody>
      </p:sp>
      <p:sp>
        <p:nvSpPr>
          <p:cNvPr id="128"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Laws:</a:t>
            </a:r>
            <a:endParaRPr/>
          </a:p>
          <a:p>
            <a:pPr lvl="1">
              <a:lnSpc>
                <a:spcPct val="100000"/>
              </a:lnSpc>
              <a:buSzPct val="110000"/>
              <a:buFont typeface="Wingdings 2" charset="2"/>
              <a:buChar char=""/>
            </a:pPr>
            <a:r>
              <a:rPr lang="en-US" sz="2200" strike="noStrike">
                <a:solidFill>
                  <a:srgbClr val="595959"/>
                </a:solidFill>
                <a:latin typeface="News Gothic MT"/>
              </a:rPr>
              <a:t>Do current laws recognize SC’s – no straight foreword answer</a:t>
            </a:r>
            <a:endParaRPr/>
          </a:p>
          <a:p>
            <a:pPr lvl="1">
              <a:lnSpc>
                <a:spcPct val="100000"/>
              </a:lnSpc>
              <a:buSzPct val="110000"/>
              <a:buFont typeface="Wingdings 2" charset="2"/>
              <a:buChar char=""/>
            </a:pPr>
            <a:r>
              <a:rPr lang="en-US" sz="2200" strike="noStrike">
                <a:solidFill>
                  <a:srgbClr val="595959"/>
                </a:solidFill>
                <a:latin typeface="News Gothic MT"/>
              </a:rPr>
              <a:t>Electronic signatures are recognized  in almost all jurisdictions</a:t>
            </a:r>
            <a:endParaRPr/>
          </a:p>
          <a:p>
            <a:pPr lvl="2">
              <a:lnSpc>
                <a:spcPct val="100000"/>
              </a:lnSpc>
              <a:buSzPct val="110000"/>
              <a:buFont typeface="Wingdings 2" charset="2"/>
              <a:buChar char=""/>
            </a:pPr>
            <a:r>
              <a:rPr lang="en-US" sz="2000" strike="noStrike">
                <a:solidFill>
                  <a:srgbClr val="595959"/>
                </a:solidFill>
                <a:latin typeface="News Gothic MT"/>
              </a:rPr>
              <a:t>HK – ETO</a:t>
            </a:r>
            <a:endParaRPr/>
          </a:p>
          <a:p>
            <a:pPr lvl="2">
              <a:lnSpc>
                <a:spcPct val="100000"/>
              </a:lnSpc>
              <a:buSzPct val="110000"/>
              <a:buFont typeface="Wingdings 2" charset="2"/>
              <a:buChar char=""/>
            </a:pPr>
            <a:r>
              <a:rPr lang="en-US" sz="2000" strike="noStrike">
                <a:solidFill>
                  <a:srgbClr val="595959"/>
                </a:solidFill>
                <a:latin typeface="News Gothic MT"/>
              </a:rPr>
              <a:t>China – E- Signature Law</a:t>
            </a:r>
            <a:endParaRPr/>
          </a:p>
          <a:p>
            <a:pPr lvl="2">
              <a:lnSpc>
                <a:spcPct val="100000"/>
              </a:lnSpc>
              <a:buSzPct val="110000"/>
              <a:buFont typeface="Wingdings 2" charset="2"/>
              <a:buChar char=""/>
            </a:pPr>
            <a:r>
              <a:rPr lang="en-US" sz="2000" strike="noStrike">
                <a:solidFill>
                  <a:srgbClr val="595959"/>
                </a:solidFill>
                <a:latin typeface="News Gothic MT"/>
              </a:rPr>
              <a:t>US and UK – recognized in case law</a:t>
            </a:r>
            <a:endParaRPr/>
          </a:p>
          <a:p>
            <a:pPr lvl="1">
              <a:lnSpc>
                <a:spcPct val="100000"/>
              </a:lnSpc>
              <a:buSzPct val="110000"/>
              <a:buFont typeface="Wingdings 2" charset="2"/>
              <a:buChar char=""/>
            </a:pPr>
            <a:r>
              <a:rPr lang="en-US" sz="2200" strike="noStrike">
                <a:solidFill>
                  <a:srgbClr val="595959"/>
                </a:solidFill>
                <a:latin typeface="News Gothic MT"/>
              </a:rPr>
              <a:t>Electronic contracting – vested the status of “in writing”</a:t>
            </a:r>
            <a:endParaRPr/>
          </a:p>
          <a:p>
            <a:pPr lvl="2">
              <a:lnSpc>
                <a:spcPct val="100000"/>
              </a:lnSpc>
              <a:buSzPct val="110000"/>
              <a:buFont typeface="Wingdings 2" charset="2"/>
              <a:buChar char=""/>
            </a:pPr>
            <a:r>
              <a:rPr lang="en-US" sz="2000" strike="noStrike">
                <a:solidFill>
                  <a:srgbClr val="595959"/>
                </a:solidFill>
                <a:latin typeface="News Gothic MT"/>
              </a:rPr>
              <a:t>Can we use SC’s to perform agreements such as convincing?</a:t>
            </a:r>
            <a:endParaRPr/>
          </a:p>
          <a:p>
            <a:pPr lvl="1">
              <a:lnSpc>
                <a:spcPct val="100000"/>
              </a:lnSpc>
              <a:buSzPct val="110000"/>
              <a:buFont typeface="Wingdings 2" charset="2"/>
              <a:buChar char=""/>
            </a:pPr>
            <a:r>
              <a:rPr lang="en-US" sz="2200" strike="noStrike">
                <a:solidFill>
                  <a:srgbClr val="595959"/>
                </a:solidFill>
                <a:latin typeface="News Gothic MT"/>
              </a:rPr>
              <a:t>Substantive law does not have provisions to limit the validity of SC’s</a:t>
            </a:r>
            <a:endParaRPr/>
          </a:p>
          <a:p>
            <a:pPr lvl="1">
              <a:lnSpc>
                <a:spcPct val="100000"/>
              </a:lnSpc>
              <a:buSzPct val="110000"/>
              <a:buFont typeface="Wingdings 2" charset="2"/>
              <a:buChar char=""/>
            </a:pPr>
            <a:r>
              <a:rPr lang="en-US" sz="2200" strike="noStrike">
                <a:solidFill>
                  <a:srgbClr val="595959"/>
                </a:solidFill>
                <a:latin typeface="News Gothic MT"/>
              </a:rPr>
              <a:t>What other legal issues can arise?</a:t>
            </a:r>
            <a:endParaRPr/>
          </a:p>
          <a:p>
            <a:endParaRPr/>
          </a:p>
          <a:p>
            <a:endParaRPr/>
          </a:p>
          <a:p>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Obstacles cont.</a:t>
            </a:r>
            <a:endParaRPr/>
          </a:p>
        </p:txBody>
      </p:sp>
      <p:sp>
        <p:nvSpPr>
          <p:cNvPr id="130"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Norms:</a:t>
            </a:r>
            <a:endParaRPr/>
          </a:p>
          <a:p>
            <a:pPr lvl="1">
              <a:lnSpc>
                <a:spcPct val="100000"/>
              </a:lnSpc>
              <a:buSzPct val="110000"/>
              <a:buFont typeface="Wingdings 2" charset="2"/>
              <a:buChar char=""/>
            </a:pPr>
            <a:r>
              <a:rPr lang="en-US" sz="2200" strike="noStrike">
                <a:solidFill>
                  <a:srgbClr val="595959"/>
                </a:solidFill>
                <a:latin typeface="News Gothic MT"/>
              </a:rPr>
              <a:t>Norms are perhaps the most influential</a:t>
            </a:r>
            <a:endParaRPr/>
          </a:p>
          <a:p>
            <a:pPr lvl="1">
              <a:lnSpc>
                <a:spcPct val="100000"/>
              </a:lnSpc>
              <a:buSzPct val="110000"/>
              <a:buFont typeface="Wingdings 2" charset="2"/>
              <a:buChar char=""/>
            </a:pPr>
            <a:r>
              <a:rPr lang="en-US" sz="2200" strike="noStrike">
                <a:solidFill>
                  <a:srgbClr val="595959"/>
                </a:solidFill>
                <a:latin typeface="News Gothic MT"/>
              </a:rPr>
              <a:t>Coming back to the discussion of normative institutions</a:t>
            </a:r>
            <a:endParaRPr/>
          </a:p>
          <a:p>
            <a:pPr lvl="1">
              <a:lnSpc>
                <a:spcPct val="100000"/>
              </a:lnSpc>
              <a:buSzPct val="110000"/>
              <a:buFont typeface="Wingdings 2" charset="2"/>
              <a:buChar char=""/>
            </a:pPr>
            <a:r>
              <a:rPr lang="en-US" sz="2200" strike="noStrike">
                <a:solidFill>
                  <a:srgbClr val="595959"/>
                </a:solidFill>
                <a:latin typeface="News Gothic MT"/>
              </a:rPr>
              <a:t>Professional practices will change </a:t>
            </a:r>
            <a:endParaRPr/>
          </a:p>
          <a:p>
            <a:pPr lvl="2">
              <a:lnSpc>
                <a:spcPct val="100000"/>
              </a:lnSpc>
              <a:buSzPct val="110000"/>
              <a:buFont typeface="Wingdings 2" charset="2"/>
              <a:buChar char=""/>
            </a:pPr>
            <a:r>
              <a:rPr lang="en-US" sz="2000" strike="noStrike">
                <a:solidFill>
                  <a:srgbClr val="595959"/>
                </a:solidFill>
                <a:latin typeface="News Gothic MT"/>
              </a:rPr>
              <a:t>A new profession of lawyer/coder</a:t>
            </a:r>
            <a:endParaRPr/>
          </a:p>
          <a:p>
            <a:pPr lvl="2">
              <a:lnSpc>
                <a:spcPct val="100000"/>
              </a:lnSpc>
              <a:buSzPct val="110000"/>
              <a:buFont typeface="Wingdings 2" charset="2"/>
              <a:buChar char=""/>
            </a:pPr>
            <a:r>
              <a:rPr lang="en-US" sz="2000" strike="noStrike">
                <a:solidFill>
                  <a:srgbClr val="595959"/>
                </a:solidFill>
                <a:latin typeface="News Gothic MT"/>
              </a:rPr>
              <a:t>Possibility of a backlash from established professionals</a:t>
            </a:r>
            <a:endParaRPr/>
          </a:p>
          <a:p>
            <a:pPr lvl="1">
              <a:lnSpc>
                <a:spcPct val="100000"/>
              </a:lnSpc>
              <a:buSzPct val="110000"/>
              <a:buFont typeface="Wingdings 2" charset="2"/>
              <a:buChar char=""/>
            </a:pPr>
            <a:r>
              <a:rPr lang="en-US" sz="2200" strike="noStrike">
                <a:solidFill>
                  <a:srgbClr val="595959"/>
                </a:solidFill>
                <a:latin typeface="News Gothic MT"/>
              </a:rPr>
              <a:t>Mail companies might get pissed</a:t>
            </a:r>
            <a:endParaRPr/>
          </a:p>
          <a:p>
            <a:pPr lvl="2">
              <a:lnSpc>
                <a:spcPct val="100000"/>
              </a:lnSpc>
              <a:buSzPct val="110000"/>
              <a:buFont typeface="Wingdings 2" charset="2"/>
              <a:buChar char=""/>
            </a:pPr>
            <a:r>
              <a:rPr lang="en-US" sz="2000" strike="noStrike">
                <a:solidFill>
                  <a:srgbClr val="595959"/>
                </a:solidFill>
                <a:latin typeface="News Gothic MT"/>
              </a:rPr>
              <a:t>New tech does not fit well with establishment in some cases </a:t>
            </a:r>
            <a:endParaRPr/>
          </a:p>
          <a:p>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Obstacles cont.</a:t>
            </a:r>
            <a:endParaRPr/>
          </a:p>
        </p:txBody>
      </p:sp>
      <p:sp>
        <p:nvSpPr>
          <p:cNvPr id="132"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Market:</a:t>
            </a:r>
            <a:endParaRPr/>
          </a:p>
          <a:p>
            <a:pPr lvl="1">
              <a:lnSpc>
                <a:spcPct val="100000"/>
              </a:lnSpc>
              <a:buSzPct val="110000"/>
              <a:buFont typeface="Wingdings 2" charset="2"/>
              <a:buChar char=""/>
            </a:pPr>
            <a:r>
              <a:rPr lang="en-US" sz="2200" strike="noStrike">
                <a:solidFill>
                  <a:srgbClr val="595959"/>
                </a:solidFill>
                <a:latin typeface="News Gothic MT"/>
              </a:rPr>
              <a:t>Simple question – is there a market need for it?</a:t>
            </a:r>
            <a:endParaRPr/>
          </a:p>
          <a:p>
            <a:pPr lvl="2">
              <a:lnSpc>
                <a:spcPct val="100000"/>
              </a:lnSpc>
              <a:buSzPct val="110000"/>
              <a:buFont typeface="Wingdings 2" charset="2"/>
              <a:buChar char=""/>
            </a:pPr>
            <a:r>
              <a:rPr lang="en-US" sz="2000" strike="noStrike">
                <a:solidFill>
                  <a:srgbClr val="595959"/>
                </a:solidFill>
                <a:latin typeface="News Gothic MT"/>
              </a:rPr>
              <a:t>May not be anything novel</a:t>
            </a:r>
            <a:endParaRPr/>
          </a:p>
          <a:p>
            <a:pPr lvl="2">
              <a:lnSpc>
                <a:spcPct val="100000"/>
              </a:lnSpc>
              <a:buSzPct val="110000"/>
              <a:buFont typeface="Wingdings 2" charset="2"/>
              <a:buChar char=""/>
            </a:pPr>
            <a:r>
              <a:rPr lang="en-US" sz="2000" strike="noStrike">
                <a:solidFill>
                  <a:srgbClr val="595959"/>
                </a:solidFill>
                <a:latin typeface="News Gothic MT"/>
              </a:rPr>
              <a:t>But proposes for a more expedited way of contracting</a:t>
            </a:r>
            <a:endParaRPr/>
          </a:p>
          <a:p>
            <a:pPr lvl="1">
              <a:lnSpc>
                <a:spcPct val="100000"/>
              </a:lnSpc>
              <a:buSzPct val="110000"/>
              <a:buFont typeface="Wingdings 2" charset="2"/>
              <a:buChar char=""/>
            </a:pPr>
            <a:r>
              <a:rPr lang="en-US" sz="2200" strike="noStrike">
                <a:solidFill>
                  <a:srgbClr val="595959"/>
                </a:solidFill>
                <a:latin typeface="News Gothic MT"/>
              </a:rPr>
              <a:t>Question of efficiency </a:t>
            </a:r>
            <a:endParaRPr/>
          </a:p>
          <a:p>
            <a:pPr lvl="2">
              <a:lnSpc>
                <a:spcPct val="100000"/>
              </a:lnSpc>
              <a:buSzPct val="110000"/>
              <a:buFont typeface="Wingdings 2" charset="2"/>
              <a:buChar char=""/>
            </a:pPr>
            <a:r>
              <a:rPr lang="en-US" sz="2000" strike="noStrike">
                <a:solidFill>
                  <a:srgbClr val="595959"/>
                </a:solidFill>
                <a:latin typeface="News Gothic MT"/>
              </a:rPr>
              <a:t>Some business are built on monetizing inefficiency </a:t>
            </a:r>
            <a:endParaRPr/>
          </a:p>
          <a:p>
            <a:pPr lvl="2">
              <a:lnSpc>
                <a:spcPct val="100000"/>
              </a:lnSpc>
              <a:buSzPct val="110000"/>
              <a:buFont typeface="Wingdings 2" charset="2"/>
              <a:buChar char=""/>
            </a:pPr>
            <a:r>
              <a:rPr lang="en-US" sz="2000" strike="noStrike">
                <a:solidFill>
                  <a:srgbClr val="595959"/>
                </a:solidFill>
                <a:latin typeface="News Gothic MT"/>
              </a:rPr>
              <a:t>And these business can be very well established</a:t>
            </a:r>
            <a:endParaRPr/>
          </a:p>
          <a:p>
            <a:pPr lvl="2">
              <a:lnSpc>
                <a:spcPct val="100000"/>
              </a:lnSpc>
              <a:buSzPct val="110000"/>
              <a:buFont typeface="Wingdings 2" charset="2"/>
              <a:buChar char=""/>
            </a:pPr>
            <a:r>
              <a:rPr lang="en-US" sz="2000" strike="noStrike">
                <a:solidFill>
                  <a:srgbClr val="595959"/>
                </a:solidFill>
                <a:latin typeface="News Gothic MT"/>
              </a:rPr>
              <a:t>Efficiency is not always desired </a:t>
            </a:r>
            <a:endParaRPr/>
          </a:p>
          <a:p>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Obstacles cont.</a:t>
            </a:r>
            <a:endParaRPr/>
          </a:p>
        </p:txBody>
      </p:sp>
      <p:sp>
        <p:nvSpPr>
          <p:cNvPr id="134"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Architecture:</a:t>
            </a:r>
            <a:endParaRPr/>
          </a:p>
          <a:p>
            <a:pPr lvl="1">
              <a:lnSpc>
                <a:spcPct val="100000"/>
              </a:lnSpc>
              <a:buSzPct val="110000"/>
              <a:buFont typeface="Wingdings 2" charset="2"/>
              <a:buChar char=""/>
            </a:pPr>
            <a:r>
              <a:rPr lang="en-US" sz="2200" strike="noStrike">
                <a:solidFill>
                  <a:srgbClr val="595959"/>
                </a:solidFill>
                <a:latin typeface="News Gothic MT"/>
              </a:rPr>
              <a:t>Currently we have the infrastructure to establish a sound SC’s architecture </a:t>
            </a:r>
            <a:endParaRPr/>
          </a:p>
          <a:p>
            <a:pPr lvl="2">
              <a:lnSpc>
                <a:spcPct val="100000"/>
              </a:lnSpc>
              <a:buSzPct val="110000"/>
              <a:buFont typeface="Wingdings 2" charset="2"/>
              <a:buChar char=""/>
            </a:pPr>
            <a:r>
              <a:rPr lang="en-US" sz="2000" strike="noStrike">
                <a:solidFill>
                  <a:srgbClr val="595959"/>
                </a:solidFill>
                <a:latin typeface="News Gothic MT"/>
              </a:rPr>
              <a:t>Basic requirements are stable internet access</a:t>
            </a:r>
            <a:endParaRPr/>
          </a:p>
          <a:p>
            <a:pPr lvl="1">
              <a:lnSpc>
                <a:spcPct val="100000"/>
              </a:lnSpc>
              <a:buSzPct val="110000"/>
              <a:buFont typeface="Wingdings 2" charset="2"/>
              <a:buChar char=""/>
            </a:pPr>
            <a:r>
              <a:rPr lang="en-US" sz="2200" strike="noStrike">
                <a:solidFill>
                  <a:srgbClr val="595959"/>
                </a:solidFill>
                <a:latin typeface="News Gothic MT"/>
              </a:rPr>
              <a:t>Currently there are no open platforms to contract on</a:t>
            </a:r>
            <a:endParaRPr/>
          </a:p>
          <a:p>
            <a:pPr lvl="2">
              <a:lnSpc>
                <a:spcPct val="100000"/>
              </a:lnSpc>
              <a:buSzPct val="110000"/>
              <a:buFont typeface="Wingdings 2" charset="2"/>
              <a:buChar char=""/>
            </a:pPr>
            <a:r>
              <a:rPr lang="en-US" sz="2000" strike="noStrike">
                <a:solidFill>
                  <a:srgbClr val="595959"/>
                </a:solidFill>
                <a:latin typeface="News Gothic MT"/>
              </a:rPr>
              <a:t>Ethereum is an upcoming one</a:t>
            </a:r>
            <a:endParaRPr/>
          </a:p>
          <a:p>
            <a:pPr lvl="2">
              <a:lnSpc>
                <a:spcPct val="100000"/>
              </a:lnSpc>
              <a:buSzPct val="110000"/>
              <a:buFont typeface="Wingdings 2" charset="2"/>
              <a:buChar char=""/>
            </a:pPr>
            <a:r>
              <a:rPr lang="en-US" sz="2000" strike="noStrike">
                <a:solidFill>
                  <a:srgbClr val="595959"/>
                </a:solidFill>
                <a:latin typeface="News Gothic MT"/>
              </a:rPr>
              <a:t>Cryptolaw’s NScrypt language and the Praetor engine currently in Closed Beta. </a:t>
            </a:r>
            <a:endParaRPr/>
          </a:p>
          <a:p>
            <a:pPr lvl="2">
              <a:lnSpc>
                <a:spcPct val="100000"/>
              </a:lnSpc>
              <a:buSzPct val="110000"/>
              <a:buFont typeface="Wingdings 2" charset="2"/>
              <a:buChar char=""/>
            </a:pPr>
            <a:r>
              <a:rPr lang="en-US" sz="2000" strike="noStrike">
                <a:solidFill>
                  <a:srgbClr val="595959"/>
                </a:solidFill>
                <a:latin typeface="News Gothic MT"/>
              </a:rPr>
              <a:t>Eris Industries and their platform </a:t>
            </a:r>
            <a:endParaRPr/>
          </a:p>
          <a:p>
            <a:pPr lvl="1">
              <a:lnSpc>
                <a:spcPct val="100000"/>
              </a:lnSpc>
              <a:buSzPct val="110000"/>
              <a:buFont typeface="Wingdings 2" charset="2"/>
              <a:buChar char=""/>
            </a:pPr>
            <a:r>
              <a:rPr lang="en-US" sz="2200" strike="noStrike">
                <a:solidFill>
                  <a:srgbClr val="595959"/>
                </a:solidFill>
                <a:latin typeface="News Gothic MT"/>
              </a:rPr>
              <a:t>Should the architecture be on the blockchain</a:t>
            </a:r>
            <a:endParaRPr/>
          </a:p>
          <a:p>
            <a:pPr lvl="2">
              <a:lnSpc>
                <a:spcPct val="100000"/>
              </a:lnSpc>
              <a:buSzPct val="110000"/>
              <a:buFont typeface="Wingdings 2" charset="2"/>
              <a:buChar char=""/>
            </a:pPr>
            <a:r>
              <a:rPr lang="en-US" sz="2000" strike="noStrike">
                <a:solidFill>
                  <a:srgbClr val="595959"/>
                </a:solidFill>
                <a:latin typeface="News Gothic MT"/>
              </a:rPr>
              <a:t>Personal answer – No, but give the option to upload contract to the blockchain. </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6480" y="1604160"/>
            <a:ext cx="8229240" cy="3977280"/>
          </a:xfrm>
          <a:prstGeom prst="rect">
            <a:avLst/>
          </a:prstGeom>
          <a:noFill/>
          <a:ln>
            <a:noFill/>
          </a:ln>
        </p:spPr>
        <p:txBody>
          <a:bodyPr/>
          <a:p>
            <a:pPr algn="ctr">
              <a:lnSpc>
                <a:spcPct val="100000"/>
              </a:lnSpc>
            </a:pPr>
            <a:r>
              <a:rPr lang="en-US" sz="4000" strike="noStrike">
                <a:solidFill>
                  <a:srgbClr val="8b8b8b"/>
                </a:solidFill>
                <a:latin typeface="Arial"/>
              </a:rPr>
              <a:t>Smart Contracts in Practice</a:t>
            </a:r>
            <a:endParaRPr/>
          </a:p>
          <a:p>
            <a:pPr algn="ctr">
              <a:lnSpc>
                <a:spcPct val="100000"/>
              </a:lnSpc>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Law and Technology</a:t>
            </a:r>
            <a:endParaRPr/>
          </a:p>
        </p:txBody>
      </p:sp>
      <p:sp>
        <p:nvSpPr>
          <p:cNvPr id="84"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Understanding the interplay between technology and law. </a:t>
            </a:r>
            <a:endParaRPr/>
          </a:p>
          <a:p>
            <a:pPr lvl="1">
              <a:lnSpc>
                <a:spcPct val="100000"/>
              </a:lnSpc>
              <a:buSzPct val="110000"/>
              <a:buFont typeface="Wingdings 2" charset="2"/>
              <a:buChar char=""/>
            </a:pPr>
            <a:r>
              <a:rPr lang="en-US" sz="2200" strike="noStrike">
                <a:solidFill>
                  <a:srgbClr val="595959"/>
                </a:solidFill>
                <a:latin typeface="News Gothic MT"/>
              </a:rPr>
              <a:t>The law of technology</a:t>
            </a:r>
            <a:endParaRPr/>
          </a:p>
          <a:p>
            <a:pPr lvl="2">
              <a:lnSpc>
                <a:spcPct val="100000"/>
              </a:lnSpc>
              <a:buSzPct val="110000"/>
              <a:buFont typeface="Wingdings 2" charset="2"/>
              <a:buChar char=""/>
            </a:pPr>
            <a:r>
              <a:rPr lang="en-US" sz="2000" strike="noStrike">
                <a:solidFill>
                  <a:srgbClr val="595959"/>
                </a:solidFill>
                <a:latin typeface="News Gothic MT"/>
              </a:rPr>
              <a:t>Patents – inventions.</a:t>
            </a:r>
            <a:endParaRPr/>
          </a:p>
          <a:p>
            <a:pPr lvl="2">
              <a:lnSpc>
                <a:spcPct val="100000"/>
              </a:lnSpc>
              <a:buSzPct val="110000"/>
              <a:buFont typeface="Wingdings 2" charset="2"/>
              <a:buChar char=""/>
            </a:pPr>
            <a:r>
              <a:rPr lang="en-US" sz="2000" strike="noStrike">
                <a:solidFill>
                  <a:srgbClr val="595959"/>
                </a:solidFill>
                <a:latin typeface="News Gothic MT"/>
              </a:rPr>
              <a:t>Copyrights – software.</a:t>
            </a:r>
            <a:endParaRPr/>
          </a:p>
          <a:p>
            <a:pPr lvl="2">
              <a:lnSpc>
                <a:spcPct val="100000"/>
              </a:lnSpc>
              <a:buSzPct val="110000"/>
              <a:buFont typeface="Wingdings 2" charset="2"/>
              <a:buChar char=""/>
            </a:pPr>
            <a:r>
              <a:rPr lang="en-US" sz="2000" strike="noStrike">
                <a:solidFill>
                  <a:srgbClr val="595959"/>
                </a:solidFill>
                <a:latin typeface="News Gothic MT"/>
              </a:rPr>
              <a:t>Trademarks – tech brands we all use.</a:t>
            </a:r>
            <a:endParaRPr/>
          </a:p>
          <a:p>
            <a:pPr lvl="2">
              <a:lnSpc>
                <a:spcPct val="100000"/>
              </a:lnSpc>
              <a:buSzPct val="110000"/>
              <a:buFont typeface="Wingdings 2" charset="2"/>
              <a:buChar char=""/>
            </a:pPr>
            <a:r>
              <a:rPr lang="en-US" sz="2000" strike="noStrike">
                <a:solidFill>
                  <a:srgbClr val="595959"/>
                </a:solidFill>
                <a:latin typeface="News Gothic MT"/>
              </a:rPr>
              <a:t>Topography – circuit designs.</a:t>
            </a:r>
            <a:endParaRPr/>
          </a:p>
          <a:p>
            <a:pPr lvl="2">
              <a:lnSpc>
                <a:spcPct val="100000"/>
              </a:lnSpc>
              <a:buSzPct val="110000"/>
              <a:buFont typeface="Wingdings 2" charset="2"/>
              <a:buChar char=""/>
            </a:pPr>
            <a:r>
              <a:rPr lang="en-US" sz="2000" strike="noStrike">
                <a:solidFill>
                  <a:srgbClr val="595959"/>
                </a:solidFill>
                <a:latin typeface="News Gothic MT"/>
              </a:rPr>
              <a:t>Domain Names – rights to your DNS.</a:t>
            </a:r>
            <a:endParaRPr/>
          </a:p>
          <a:p>
            <a:pPr lvl="2">
              <a:lnSpc>
                <a:spcPct val="100000"/>
              </a:lnSpc>
              <a:buSzPct val="110000"/>
              <a:buFont typeface="Wingdings 2" charset="2"/>
              <a:buChar char=""/>
            </a:pPr>
            <a:r>
              <a:rPr lang="en-US" sz="2000" strike="noStrike">
                <a:solidFill>
                  <a:srgbClr val="595959"/>
                </a:solidFill>
                <a:latin typeface="News Gothic MT"/>
              </a:rPr>
              <a:t>Information Privacy – how our data should be processed.</a:t>
            </a:r>
            <a:endParaRPr/>
          </a:p>
          <a:p>
            <a:pPr lvl="2">
              <a:lnSpc>
                <a:spcPct val="100000"/>
              </a:lnSpc>
              <a:buSzPct val="110000"/>
              <a:buFont typeface="Wingdings 2" charset="2"/>
              <a:buChar char=""/>
            </a:pPr>
            <a:r>
              <a:rPr lang="en-US" sz="2000" strike="noStrike">
                <a:solidFill>
                  <a:srgbClr val="595959"/>
                </a:solidFill>
                <a:latin typeface="News Gothic MT"/>
              </a:rPr>
              <a:t>Cybercrime – justice system online.</a:t>
            </a:r>
            <a:endParaRPr/>
          </a:p>
          <a:p>
            <a:pPr lvl="2">
              <a:lnSpc>
                <a:spcPct val="100000"/>
              </a:lnSpc>
              <a:buSzPct val="110000"/>
              <a:buFont typeface="Wingdings 2" charset="2"/>
              <a:buChar char=""/>
            </a:pPr>
            <a:r>
              <a:rPr lang="en-US" sz="2000" strike="noStrike">
                <a:solidFill>
                  <a:srgbClr val="595959"/>
                </a:solidFill>
                <a:latin typeface="News Gothic MT"/>
              </a:rPr>
              <a:t>Internet Governance – the way we regulate the internet.</a:t>
            </a:r>
            <a:endParaRPr/>
          </a:p>
          <a:p>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Arial"/>
              </a:rPr>
              <a:t>Smart contracts in practice</a:t>
            </a:r>
            <a:endParaRPr/>
          </a:p>
        </p:txBody>
      </p:sp>
      <p:sp>
        <p:nvSpPr>
          <p:cNvPr id="137"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Arial"/>
              </a:rPr>
              <a:t>I seem to be one of the few people that have issued smart contracts in actual business transactions.</a:t>
            </a:r>
            <a:endParaRPr/>
          </a:p>
          <a:p>
            <a:pPr>
              <a:lnSpc>
                <a:spcPct val="100000"/>
              </a:lnSpc>
              <a:buSzPct val="110000"/>
              <a:buFont typeface="Wingdings 2" charset="2"/>
              <a:buChar char=""/>
            </a:pPr>
            <a:r>
              <a:rPr lang="en-US" sz="2400" strike="noStrike">
                <a:solidFill>
                  <a:srgbClr val="595959"/>
                </a:solidFill>
                <a:latin typeface="Arial"/>
              </a:rPr>
              <a:t>Five loans to three SME's in Hong Kong. Total value is HKD 500,000. Over the next six months, I intend to issue a total of HKD 1 million in loans, and I am currently applying for a money lenders license so that I can raise capital from other sources.</a:t>
            </a:r>
            <a:endParaRPr/>
          </a:p>
          <a:p>
            <a:pPr>
              <a:lnSpc>
                <a:spcPct val="100000"/>
              </a:lnSpc>
              <a:buSzPct val="110000"/>
              <a:buFont typeface="Wingdings 2" charset="2"/>
              <a:buChar char=""/>
            </a:pPr>
            <a:r>
              <a:rPr lang="en-US" sz="2400" strike="noStrike">
                <a:solidFill>
                  <a:srgbClr val="595959"/>
                </a:solidFill>
                <a:latin typeface="Arial"/>
              </a:rPr>
              <a:t>http://github.com/joequant/bitquant/smart-contracts</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Arial"/>
              </a:rPr>
              <a:t>Use case</a:t>
            </a:r>
            <a:endParaRPr/>
          </a:p>
        </p:txBody>
      </p:sp>
      <p:sp>
        <p:nvSpPr>
          <p:cNvPr id="139"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Arial"/>
              </a:rPr>
              <a:t>Money to be used in 2-3 years</a:t>
            </a:r>
            <a:endParaRPr/>
          </a:p>
          <a:p>
            <a:pPr>
              <a:lnSpc>
                <a:spcPct val="100000"/>
              </a:lnSpc>
              <a:buSzPct val="110000"/>
              <a:buFont typeface="Wingdings 2" charset="2"/>
              <a:buChar char=""/>
            </a:pPr>
            <a:r>
              <a:rPr lang="en-US" sz="2400" strike="noStrike">
                <a:solidFill>
                  <a:srgbClr val="595959"/>
                </a:solidFill>
                <a:latin typeface="Arial"/>
              </a:rPr>
              <a:t>Do not want to put it into banks or to buy property.</a:t>
            </a:r>
            <a:endParaRPr/>
          </a:p>
          <a:p>
            <a:pPr>
              <a:lnSpc>
                <a:spcPct val="100000"/>
              </a:lnSpc>
              <a:buSzPct val="110000"/>
              <a:buFont typeface="Wingdings 2" charset="2"/>
              <a:buChar char=""/>
            </a:pPr>
            <a:r>
              <a:rPr lang="en-US" sz="2400" strike="noStrike">
                <a:solidFill>
                  <a:srgbClr val="595959"/>
                </a:solidFill>
                <a:latin typeface="Arial"/>
              </a:rPr>
              <a:t>Zero percent interest + pushes up the property bubble</a:t>
            </a:r>
            <a:endParaRPr/>
          </a:p>
          <a:p>
            <a:pPr>
              <a:lnSpc>
                <a:spcPct val="100000"/>
              </a:lnSpc>
              <a:buSzPct val="110000"/>
              <a:buFont typeface="Wingdings 2" charset="2"/>
              <a:buChar char=""/>
            </a:pPr>
            <a:r>
              <a:rPr lang="en-US" sz="2400" strike="noStrike">
                <a:solidFill>
                  <a:srgbClr val="595959"/>
                </a:solidFill>
                <a:latin typeface="Arial"/>
              </a:rPr>
              <a:t>Want to move capital from property to SME's</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Arial"/>
              </a:rPr>
              <a:t>Issues with SME lending in HK</a:t>
            </a:r>
            <a:endParaRPr/>
          </a:p>
        </p:txBody>
      </p:sp>
      <p:sp>
        <p:nvSpPr>
          <p:cNvPr id="141"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Arial"/>
              </a:rPr>
              <a:t>High transaction costs – Cannot recover costs with standard fixed interest rates.</a:t>
            </a:r>
            <a:endParaRPr/>
          </a:p>
          <a:p>
            <a:pPr lvl="1">
              <a:lnSpc>
                <a:spcPct val="100000"/>
              </a:lnSpc>
              <a:buSzPct val="110000"/>
              <a:buFont typeface="Wingdings 2" charset="2"/>
              <a:buChar char=""/>
            </a:pPr>
            <a:r>
              <a:rPr lang="en-US" sz="2200" strike="noStrike">
                <a:solidFill>
                  <a:srgbClr val="595959"/>
                </a:solidFill>
                <a:latin typeface="Arial"/>
              </a:rPr>
              <a:t>SME's need flexible loan conditions</a:t>
            </a:r>
            <a:endParaRPr/>
          </a:p>
          <a:p>
            <a:pPr lvl="1">
              <a:lnSpc>
                <a:spcPct val="100000"/>
              </a:lnSpc>
              <a:buSzPct val="110000"/>
              <a:buFont typeface="Wingdings 2" charset="2"/>
              <a:buChar char=""/>
            </a:pPr>
            <a:r>
              <a:rPr lang="en-US" sz="2200" strike="noStrike">
                <a:solidFill>
                  <a:srgbClr val="595959"/>
                </a:solidFill>
                <a:latin typeface="Arial"/>
              </a:rPr>
              <a:t>Needs to be a debt based instrument</a:t>
            </a:r>
            <a:endParaRPr/>
          </a:p>
          <a:p>
            <a:pPr lvl="1">
              <a:lnSpc>
                <a:spcPct val="100000"/>
              </a:lnSpc>
              <a:buSzPct val="110000"/>
              <a:buFont typeface="Wingdings 2" charset="2"/>
              <a:buChar char=""/>
            </a:pPr>
            <a:r>
              <a:rPr lang="en-US" sz="2200" strike="noStrike">
                <a:solidFill>
                  <a:srgbClr val="595959"/>
                </a:solidFill>
                <a:latin typeface="Arial"/>
              </a:rPr>
              <a:t>Need mechanism to be able to package loans for resale</a:t>
            </a:r>
            <a:endParaRPr/>
          </a:p>
          <a:p>
            <a:pPr lvl="1">
              <a:lnSpc>
                <a:spcPct val="100000"/>
              </a:lnSpc>
              <a:buSzPct val="110000"/>
              <a:buFont typeface="Wingdings 2" charset="2"/>
              <a:buChar char=""/>
            </a:pPr>
            <a:r>
              <a:rPr lang="en-US" sz="2200" strike="noStrike">
                <a:solidFill>
                  <a:srgbClr val="595959"/>
                </a:solidFill>
                <a:latin typeface="Arial"/>
              </a:rPr>
              <a:t>Need borrower to understand the terms of the loan</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549360" y="107640"/>
            <a:ext cx="8042040" cy="1336680"/>
          </a:xfrm>
          <a:prstGeom prst="rect">
            <a:avLst/>
          </a:prstGeom>
          <a:noFill/>
          <a:ln>
            <a:noFill/>
          </a:ln>
        </p:spPr>
        <p:txBody>
          <a:bodyPr lIns="0" rIns="0" tIns="0" bIns="0" anchor="ctr"/>
          <a:p>
            <a:pPr algn="ctr">
              <a:lnSpc>
                <a:spcPct val="100000"/>
              </a:lnSpc>
            </a:pPr>
            <a:r>
              <a:rPr lang="en-US" sz="4600" strike="noStrike">
                <a:solidFill>
                  <a:srgbClr val="2c7c9f"/>
                </a:solidFill>
                <a:latin typeface="Arial"/>
              </a:rPr>
              <a:t>Another use case – Smart trust</a:t>
            </a:r>
            <a:endParaRPr/>
          </a:p>
        </p:txBody>
      </p:sp>
      <p:sp>
        <p:nvSpPr>
          <p:cNvPr id="143" name="TextShape 2"/>
          <p:cNvSpPr txBox="1"/>
          <p:nvPr/>
        </p:nvSpPr>
        <p:spPr>
          <a:xfrm>
            <a:off x="549360" y="1600200"/>
            <a:ext cx="8042040" cy="4343040"/>
          </a:xfrm>
          <a:prstGeom prst="rect">
            <a:avLst/>
          </a:prstGeom>
          <a:noFill/>
          <a:ln>
            <a:noFill/>
          </a:ln>
        </p:spPr>
        <p:txBody>
          <a:bodyPr lIns="0" rIns="0" tIns="0" bIns="0" anchor="ctr"/>
          <a:p>
            <a:pPr>
              <a:buSzPct val="45000"/>
              <a:buFont typeface="StarSymbol"/>
              <a:buChar char=""/>
            </a:pPr>
            <a:r>
              <a:rPr lang="en-US" sz="3200">
                <a:latin typeface="Arial"/>
              </a:rPr>
              <a:t>Management company wanted funding to convert flats to dorm rooms</a:t>
            </a:r>
            <a:endParaRPr/>
          </a:p>
          <a:p>
            <a:pPr>
              <a:buSzPct val="45000"/>
              <a:buFont typeface="StarSymbol"/>
              <a:buChar char=""/>
            </a:pPr>
            <a:r>
              <a:rPr lang="en-US" sz="3200">
                <a:latin typeface="Arial"/>
              </a:rPr>
              <a:t>I didn't want counterparty risk from management company</a:t>
            </a:r>
            <a:endParaRPr/>
          </a:p>
          <a:p>
            <a:pPr>
              <a:buSzPct val="45000"/>
              <a:buFont typeface="StarSymbol"/>
              <a:buChar char=""/>
            </a:pPr>
            <a:r>
              <a:rPr lang="en-US" sz="3200">
                <a:latin typeface="Arial"/>
              </a:rPr>
              <a:t>Profit share agreement </a:t>
            </a:r>
            <a:endParaRPr/>
          </a:p>
          <a:p>
            <a:pPr>
              <a:buSzPct val="45000"/>
              <a:buFont typeface="StarSymbol"/>
              <a:buChar char=""/>
            </a:pPr>
            <a:r>
              <a:rPr lang="en-US" sz="3200">
                <a:latin typeface="Arial"/>
              </a:rPr>
              <a:t>Cash flows into and out of trust</a:t>
            </a:r>
            <a:endParaRPr/>
          </a:p>
          <a:p>
            <a:pPr>
              <a:buSzPct val="45000"/>
              <a:buFont typeface="StarSymbol"/>
              <a:buChar char=""/>
            </a:pPr>
            <a:r>
              <a:rPr lang="en-US" sz="3200">
                <a:latin typeface="Arial"/>
              </a:rPr>
              <a:t>Trust legally separate</a:t>
            </a:r>
            <a:endParaRPr/>
          </a:p>
          <a:p>
            <a:pPr>
              <a:buSzPct val="45000"/>
              <a:buFont typeface="StarSymbol"/>
              <a:buChar char=""/>
            </a:pPr>
            <a:r>
              <a:rPr lang="en-US" sz="3200">
                <a:latin typeface="Arial"/>
              </a:rPr>
              <a:t>With digital currency, trust can have own wallet</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Arial"/>
              </a:rPr>
              <a:t>Build the car before you build the road</a:t>
            </a:r>
            <a:endParaRPr/>
          </a:p>
        </p:txBody>
      </p:sp>
      <p:sp>
        <p:nvSpPr>
          <p:cNvPr id="145"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Arial"/>
              </a:rPr>
              <a:t>I can't wait for a platform. The companies need the money now. </a:t>
            </a:r>
            <a:endParaRPr/>
          </a:p>
          <a:p>
            <a:pPr>
              <a:lnSpc>
                <a:spcPct val="100000"/>
              </a:lnSpc>
              <a:buSzPct val="110000"/>
              <a:buFont typeface="Wingdings 2" charset="2"/>
              <a:buChar char=""/>
            </a:pPr>
            <a:r>
              <a:rPr lang="en-US" sz="2400" strike="noStrike">
                <a:solidFill>
                  <a:srgbClr val="595959"/>
                </a:solidFill>
                <a:latin typeface="Arial"/>
              </a:rPr>
              <a:t>The contracts have to be usable independent of the platform</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Arial"/>
              </a:rPr>
              <a:t>Smart contracts</a:t>
            </a:r>
            <a:endParaRPr/>
          </a:p>
        </p:txBody>
      </p:sp>
      <p:sp>
        <p:nvSpPr>
          <p:cNvPr id="147"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Arial"/>
              </a:rPr>
              <a:t>English common law = Javascript</a:t>
            </a:r>
            <a:endParaRPr/>
          </a:p>
          <a:p>
            <a:pPr>
              <a:lnSpc>
                <a:spcPct val="100000"/>
              </a:lnSpc>
              <a:buSzPct val="110000"/>
              <a:buFont typeface="Wingdings 2" charset="2"/>
              <a:buChar char=""/>
            </a:pPr>
            <a:r>
              <a:rPr lang="en-US" sz="2400" strike="noStrike">
                <a:solidFill>
                  <a:srgbClr val="595959"/>
                </a:solidFill>
                <a:latin typeface="Arial"/>
              </a:rPr>
              <a:t>Civil Law = Java </a:t>
            </a:r>
            <a:endParaRPr/>
          </a:p>
          <a:p>
            <a:pPr>
              <a:lnSpc>
                <a:spcPct val="100000"/>
              </a:lnSpc>
              <a:buSzPct val="110000"/>
              <a:buFont typeface="Wingdings 2" charset="2"/>
              <a:buChar char=""/>
            </a:pPr>
            <a:r>
              <a:rPr lang="en-US" sz="2400" strike="noStrike">
                <a:solidFill>
                  <a:srgbClr val="595959"/>
                </a:solidFill>
                <a:latin typeface="Arial"/>
              </a:rPr>
              <a:t>Inspiration from Legal issues (anticipating the OKCoin/Ver issue)</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Arial"/>
              </a:rPr>
              <a:t>Grumpy comments on smart contract platforms</a:t>
            </a:r>
            <a:endParaRPr/>
          </a:p>
        </p:txBody>
      </p:sp>
      <p:sp>
        <p:nvSpPr>
          <p:cNvPr id="149"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Arial"/>
              </a:rPr>
              <a:t>A platform based business model will not work as a substitute for ordinary commercial agreements</a:t>
            </a:r>
            <a:endParaRPr/>
          </a:p>
          <a:p>
            <a:pPr>
              <a:lnSpc>
                <a:spcPct val="100000"/>
              </a:lnSpc>
              <a:buSzPct val="110000"/>
              <a:buFont typeface="Wingdings 2" charset="2"/>
              <a:buChar char=""/>
            </a:pPr>
            <a:r>
              <a:rPr lang="en-US" sz="2400" strike="noStrike">
                <a:solidFill>
                  <a:srgbClr val="595959"/>
                </a:solidFill>
                <a:latin typeface="Arial"/>
              </a:rPr>
              <a:t>One reason that smart contracts have not taken off is that they are not addressing real issues</a:t>
            </a:r>
            <a:endParaRPr/>
          </a:p>
          <a:p>
            <a:pPr lvl="1">
              <a:lnSpc>
                <a:spcPct val="100000"/>
              </a:lnSpc>
              <a:buSzPct val="110000"/>
              <a:buFont typeface="Wingdings 2" charset="2"/>
              <a:buChar char=""/>
            </a:pPr>
            <a:r>
              <a:rPr lang="en-US" sz="2200" strike="noStrike">
                <a:solidFill>
                  <a:srgbClr val="595959"/>
                </a:solidFill>
                <a:latin typeface="Arial"/>
              </a:rPr>
              <a:t>Reinventing the wheel</a:t>
            </a:r>
            <a:endParaRPr/>
          </a:p>
          <a:p>
            <a:pPr lvl="1">
              <a:lnSpc>
                <a:spcPct val="100000"/>
              </a:lnSpc>
              <a:buSzPct val="110000"/>
              <a:buFont typeface="Wingdings 2" charset="2"/>
              <a:buChar char=""/>
            </a:pPr>
            <a:r>
              <a:rPr lang="en-US" sz="2200" strike="noStrike">
                <a:solidFill>
                  <a:srgbClr val="595959"/>
                </a:solidFill>
                <a:latin typeface="Arial"/>
              </a:rPr>
              <a:t>Assume contracts are inefficient</a:t>
            </a:r>
            <a:endParaRPr/>
          </a:p>
          <a:p>
            <a:pPr lvl="1">
              <a:lnSpc>
                <a:spcPct val="100000"/>
              </a:lnSpc>
              <a:buSzPct val="110000"/>
              <a:buFont typeface="Wingdings 2" charset="2"/>
              <a:buChar char=""/>
            </a:pPr>
            <a:r>
              <a:rPr lang="en-US" sz="2200" strike="noStrike">
                <a:solidFill>
                  <a:srgbClr val="595959"/>
                </a:solidFill>
                <a:latin typeface="Arial"/>
              </a:rPr>
              <a:t>Assume contracts are non-transparent</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Arial"/>
              </a:rPr>
              <a:t>Complete automation increases inefficiency</a:t>
            </a:r>
            <a:endParaRPr/>
          </a:p>
        </p:txBody>
      </p:sp>
      <p:sp>
        <p:nvSpPr>
          <p:cNvPr id="151"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Arial"/>
              </a:rPr>
              <a:t>Possession versus ownership</a:t>
            </a:r>
            <a:endParaRPr/>
          </a:p>
          <a:p>
            <a:pPr>
              <a:lnSpc>
                <a:spcPct val="100000"/>
              </a:lnSpc>
              <a:buSzPct val="110000"/>
              <a:buFont typeface="Wingdings 2" charset="2"/>
              <a:buChar char=""/>
            </a:pPr>
            <a:r>
              <a:rPr lang="en-US" sz="2400" strike="noStrike">
                <a:solidFill>
                  <a:srgbClr val="595959"/>
                </a:solidFill>
                <a:latin typeface="Arial"/>
              </a:rPr>
              <a:t>Vending machine problem</a:t>
            </a:r>
            <a:endParaRPr/>
          </a:p>
          <a:p>
            <a:pPr>
              <a:lnSpc>
                <a:spcPct val="100000"/>
              </a:lnSpc>
              <a:buSzPct val="110000"/>
              <a:buFont typeface="Wingdings 2" charset="2"/>
              <a:buChar char=""/>
            </a:pPr>
            <a:r>
              <a:rPr lang="en-US" sz="2400" strike="noStrike">
                <a:solidFill>
                  <a:srgbClr val="595959"/>
                </a:solidFill>
                <a:latin typeface="Arial"/>
              </a:rPr>
              <a:t>Example of smart contract</a:t>
            </a:r>
            <a:endParaRPr/>
          </a:p>
          <a:p>
            <a:pPr>
              <a:lnSpc>
                <a:spcPct val="100000"/>
              </a:lnSpc>
              <a:buSzPct val="110000"/>
              <a:buFont typeface="Wingdings 2" charset="2"/>
              <a:buChar char=""/>
            </a:pPr>
            <a:r>
              <a:rPr lang="en-US" sz="2400" strike="noStrike">
                <a:solidFill>
                  <a:srgbClr val="595959"/>
                </a:solidFill>
                <a:latin typeface="Arial"/>
              </a:rPr>
              <a:t>Breach of contract calculations</a:t>
            </a:r>
            <a:endParaRPr/>
          </a:p>
          <a:p>
            <a:pPr>
              <a:lnSpc>
                <a:spcPct val="100000"/>
              </a:lnSpc>
              <a:buSzPct val="110000"/>
              <a:buFont typeface="Wingdings 2" charset="2"/>
              <a:buChar char=""/>
            </a:pPr>
            <a:r>
              <a:rPr lang="en-US" sz="2400" strike="noStrike">
                <a:solidFill>
                  <a:srgbClr val="595959"/>
                </a:solidFill>
                <a:latin typeface="Arial"/>
              </a:rPr>
              <a:t>Overspecifying irrelevant details. Underspecifying important ones.</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Arial"/>
              </a:rPr>
              <a:t>What next</a:t>
            </a:r>
            <a:endParaRPr/>
          </a:p>
        </p:txBody>
      </p:sp>
      <p:sp>
        <p:nvSpPr>
          <p:cNvPr id="153"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Arial"/>
              </a:rPr>
              <a:t>Money lending license is pending</a:t>
            </a:r>
            <a:endParaRPr/>
          </a:p>
          <a:p>
            <a:pPr lvl="1">
              <a:lnSpc>
                <a:spcPct val="100000"/>
              </a:lnSpc>
              <a:buSzPct val="110000"/>
              <a:buFont typeface="Wingdings 2" charset="2"/>
              <a:buChar char=""/>
            </a:pPr>
            <a:r>
              <a:rPr lang="en-US" sz="2200" strike="noStrike">
                <a:solidFill>
                  <a:srgbClr val="595959"/>
                </a:solidFill>
                <a:latin typeface="Arial"/>
              </a:rPr>
              <a:t>Beta testing and bug fixing</a:t>
            </a:r>
            <a:endParaRPr/>
          </a:p>
          <a:p>
            <a:pPr lvl="1">
              <a:lnSpc>
                <a:spcPct val="100000"/>
              </a:lnSpc>
              <a:buSzPct val="110000"/>
              <a:buFont typeface="Wingdings 2" charset="2"/>
              <a:buChar char=""/>
            </a:pPr>
            <a:r>
              <a:rPr lang="en-US" sz="2200" strike="noStrike">
                <a:solidFill>
                  <a:srgbClr val="595959"/>
                </a:solidFill>
                <a:latin typeface="Arial"/>
              </a:rPr>
              <a:t>Create convertible note example for RISE</a:t>
            </a:r>
            <a:endParaRPr/>
          </a:p>
          <a:p>
            <a:pPr lvl="1">
              <a:lnSpc>
                <a:spcPct val="100000"/>
              </a:lnSpc>
              <a:buSzPct val="110000"/>
              <a:buFont typeface="Wingdings 2" charset="2"/>
              <a:buChar char=""/>
            </a:pPr>
            <a:r>
              <a:rPr lang="en-US" sz="2200" strike="noStrike">
                <a:solidFill>
                  <a:srgbClr val="595959"/>
                </a:solidFill>
                <a:latin typeface="Arial"/>
              </a:rPr>
              <a:t>Think through insolvency and near insolvency issues</a:t>
            </a:r>
            <a:endParaRPr/>
          </a:p>
          <a:p>
            <a:pPr lvl="1">
              <a:lnSpc>
                <a:spcPct val="100000"/>
              </a:lnSpc>
              <a:buSzPct val="110000"/>
              <a:buFont typeface="Wingdings 2" charset="2"/>
              <a:buChar char=""/>
            </a:pPr>
            <a:r>
              <a:rPr lang="en-US" sz="2200" strike="noStrike">
                <a:solidFill>
                  <a:srgbClr val="595959"/>
                </a:solidFill>
                <a:latin typeface="Arial"/>
              </a:rPr>
              <a:t>Work on user interface</a:t>
            </a:r>
            <a:endParaRPr/>
          </a:p>
          <a:p>
            <a:pPr lvl="1">
              <a:lnSpc>
                <a:spcPct val="100000"/>
              </a:lnSpc>
              <a:buSzPct val="110000"/>
              <a:buFont typeface="Wingdings 2" charset="2"/>
              <a:buChar char=""/>
            </a:pPr>
            <a:r>
              <a:rPr lang="en-US" sz="2200" strike="noStrike">
                <a:solidFill>
                  <a:srgbClr val="595959"/>
                </a:solidFill>
                <a:latin typeface="Arial"/>
              </a:rPr>
              <a:t>Test cases to HK courts????</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Arial"/>
              </a:rPr>
              <a:t>Hong Kong is going to lead in smart contract technology</a:t>
            </a:r>
            <a:endParaRPr/>
          </a:p>
        </p:txBody>
      </p:sp>
      <p:sp>
        <p:nvSpPr>
          <p:cNvPr id="155"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Arial"/>
              </a:rPr>
              <a:t>Very strong legal/finance background</a:t>
            </a:r>
            <a:endParaRPr/>
          </a:p>
          <a:p>
            <a:pPr>
              <a:lnSpc>
                <a:spcPct val="100000"/>
              </a:lnSpc>
              <a:buSzPct val="110000"/>
              <a:buFont typeface="Wingdings 2" charset="2"/>
              <a:buChar char=""/>
            </a:pPr>
            <a:r>
              <a:rPr lang="en-US" sz="2400" strike="noStrike">
                <a:solidFill>
                  <a:srgbClr val="595959"/>
                </a:solidFill>
                <a:latin typeface="Arial"/>
              </a:rPr>
              <a:t>Cross cultural/cross border issues</a:t>
            </a:r>
            <a:endParaRPr/>
          </a:p>
          <a:p>
            <a:pPr>
              <a:lnSpc>
                <a:spcPct val="100000"/>
              </a:lnSpc>
              <a:buSzPct val="110000"/>
              <a:buFont typeface="Wingdings 2" charset="2"/>
              <a:buChar char=""/>
            </a:pPr>
            <a:r>
              <a:rPr lang="en-US" sz="2400" strike="noStrike">
                <a:solidFill>
                  <a:srgbClr val="595959"/>
                </a:solidFill>
                <a:latin typeface="Arial"/>
              </a:rPr>
              <a:t>Near centers of technology </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Law and Technology</a:t>
            </a:r>
            <a:endParaRPr/>
          </a:p>
        </p:txBody>
      </p:sp>
      <p:sp>
        <p:nvSpPr>
          <p:cNvPr id="86"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Not only within the realm of IP law</a:t>
            </a:r>
            <a:endParaRPr/>
          </a:p>
          <a:p>
            <a:pPr lvl="1">
              <a:lnSpc>
                <a:spcPct val="100000"/>
              </a:lnSpc>
              <a:buSzPct val="110000"/>
              <a:buFont typeface="Wingdings 2" charset="2"/>
              <a:buChar char=""/>
            </a:pPr>
            <a:r>
              <a:rPr lang="en-US" sz="2200" strike="noStrike">
                <a:solidFill>
                  <a:srgbClr val="595959"/>
                </a:solidFill>
                <a:latin typeface="News Gothic MT"/>
              </a:rPr>
              <a:t>Has a presence in</a:t>
            </a:r>
            <a:endParaRPr/>
          </a:p>
          <a:p>
            <a:pPr lvl="2">
              <a:lnSpc>
                <a:spcPct val="100000"/>
              </a:lnSpc>
              <a:buSzPct val="110000"/>
              <a:buFont typeface="Wingdings 2" charset="2"/>
              <a:buChar char=""/>
            </a:pPr>
            <a:r>
              <a:rPr lang="en-US" sz="2000" strike="noStrike">
                <a:solidFill>
                  <a:srgbClr val="595959"/>
                </a:solidFill>
                <a:latin typeface="News Gothic MT"/>
              </a:rPr>
              <a:t>The law of torts – defamation online</a:t>
            </a:r>
            <a:endParaRPr/>
          </a:p>
          <a:p>
            <a:pPr lvl="2">
              <a:lnSpc>
                <a:spcPct val="100000"/>
              </a:lnSpc>
              <a:buSzPct val="110000"/>
              <a:buFont typeface="Wingdings 2" charset="2"/>
              <a:buChar char=""/>
            </a:pPr>
            <a:r>
              <a:rPr lang="en-US" sz="2000" strike="noStrike">
                <a:solidFill>
                  <a:srgbClr val="595959"/>
                </a:solidFill>
                <a:latin typeface="News Gothic MT"/>
              </a:rPr>
              <a:t>Human Rights – rights of thought and conscience, censorship online</a:t>
            </a:r>
            <a:endParaRPr/>
          </a:p>
          <a:p>
            <a:pPr lvl="2">
              <a:lnSpc>
                <a:spcPct val="100000"/>
              </a:lnSpc>
              <a:buSzPct val="110000"/>
              <a:buFont typeface="Wingdings 2" charset="2"/>
              <a:buChar char=""/>
            </a:pPr>
            <a:r>
              <a:rPr lang="en-US" sz="2000" strike="noStrike">
                <a:solidFill>
                  <a:srgbClr val="595959"/>
                </a:solidFill>
                <a:latin typeface="News Gothic MT"/>
              </a:rPr>
              <a:t>Family Law – mismanagement on social media leading to unfortunate results.  </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Role of Technological Artifacts</a:t>
            </a:r>
            <a:endParaRPr/>
          </a:p>
        </p:txBody>
      </p:sp>
      <p:sp>
        <p:nvSpPr>
          <p:cNvPr id="88"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How does technology effect our society</a:t>
            </a:r>
            <a:endParaRPr/>
          </a:p>
          <a:p>
            <a:pPr>
              <a:lnSpc>
                <a:spcPct val="100000"/>
              </a:lnSpc>
              <a:buSzPct val="110000"/>
              <a:buFont typeface="Wingdings 2" charset="2"/>
              <a:buChar char=""/>
            </a:pPr>
            <a:r>
              <a:rPr i="1" lang="en-US" sz="2400" strike="noStrike">
                <a:solidFill>
                  <a:srgbClr val="595959"/>
                </a:solidFill>
                <a:latin typeface="News Gothic MT"/>
              </a:rPr>
              <a:t>“</a:t>
            </a:r>
            <a:r>
              <a:rPr i="1" lang="en-US" sz="2400" strike="noStrike">
                <a:solidFill>
                  <a:srgbClr val="595959"/>
                </a:solidFill>
                <a:latin typeface="News Gothic MT"/>
              </a:rPr>
              <a:t>modern technology has been the adventure of the interlocking of refining and manipulating since technological advance consists of the process whereby artifacts are continually being modified in order to enhance or extend our mastery of the world” </a:t>
            </a:r>
            <a:r>
              <a:rPr lang="en-US" sz="2400" strike="noStrike">
                <a:solidFill>
                  <a:srgbClr val="595959"/>
                </a:solidFill>
                <a:latin typeface="News Gothic MT"/>
              </a:rPr>
              <a:t>– Ralph Schroeder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Politics of artifacts</a:t>
            </a:r>
            <a:endParaRPr/>
          </a:p>
        </p:txBody>
      </p:sp>
      <p:sp>
        <p:nvSpPr>
          <p:cNvPr id="90"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Can Technology be inherently political</a:t>
            </a:r>
            <a:endParaRPr/>
          </a:p>
          <a:p>
            <a:pPr lvl="1">
              <a:lnSpc>
                <a:spcPct val="100000"/>
              </a:lnSpc>
              <a:buSzPct val="110000"/>
              <a:buFont typeface="Wingdings 2" charset="2"/>
              <a:buChar char=""/>
            </a:pPr>
            <a:r>
              <a:rPr lang="en-US" sz="2200" strike="noStrike">
                <a:solidFill>
                  <a:srgbClr val="595959"/>
                </a:solidFill>
                <a:latin typeface="News Gothic MT"/>
              </a:rPr>
              <a:t>The political thought can be embedded within technology by settling particular kinds of affairs – </a:t>
            </a:r>
            <a:endParaRPr/>
          </a:p>
          <a:p>
            <a:pPr lvl="2">
              <a:lnSpc>
                <a:spcPct val="100000"/>
              </a:lnSpc>
              <a:buSzPct val="110000"/>
              <a:buFont typeface="Wingdings 2" charset="2"/>
              <a:buChar char=""/>
            </a:pPr>
            <a:r>
              <a:rPr lang="en-US" sz="2000" strike="noStrike">
                <a:solidFill>
                  <a:srgbClr val="595959"/>
                </a:solidFill>
                <a:latin typeface="News Gothic MT"/>
              </a:rPr>
              <a:t>One may consider the Bitcoin Protocol to posses a political message – democracy, transparency and financial freedom.</a:t>
            </a:r>
            <a:endParaRPr/>
          </a:p>
          <a:p>
            <a:pPr lvl="1">
              <a:lnSpc>
                <a:spcPct val="100000"/>
              </a:lnSpc>
              <a:buSzPct val="110000"/>
              <a:buFont typeface="Wingdings 2" charset="2"/>
              <a:buChar char=""/>
            </a:pPr>
            <a:r>
              <a:rPr lang="en-US" sz="2200" strike="noStrike">
                <a:solidFill>
                  <a:srgbClr val="595959"/>
                </a:solidFill>
                <a:latin typeface="News Gothic MT"/>
              </a:rPr>
              <a:t>Technologies that are intentionally political – </a:t>
            </a:r>
            <a:endParaRPr/>
          </a:p>
          <a:p>
            <a:pPr lvl="2">
              <a:lnSpc>
                <a:spcPct val="100000"/>
              </a:lnSpc>
              <a:buSzPct val="110000"/>
              <a:buFont typeface="Wingdings 2" charset="2"/>
              <a:buChar char=""/>
            </a:pPr>
            <a:r>
              <a:rPr lang="en-US" sz="2000" strike="noStrike">
                <a:solidFill>
                  <a:srgbClr val="595959"/>
                </a:solidFill>
                <a:latin typeface="News Gothic MT"/>
              </a:rPr>
              <a:t>Nuclear power – a source of power for a strong industry and a potential weapon of annihilation.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Technological Normativity  </a:t>
            </a:r>
            <a:endParaRPr/>
          </a:p>
        </p:txBody>
      </p:sp>
      <p:sp>
        <p:nvSpPr>
          <p:cNvPr id="92"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Technology posses a normative impact</a:t>
            </a:r>
            <a:endParaRPr/>
          </a:p>
          <a:p>
            <a:pPr lvl="1">
              <a:lnSpc>
                <a:spcPct val="100000"/>
              </a:lnSpc>
              <a:buSzPct val="110000"/>
              <a:buFont typeface="Wingdings 2" charset="2"/>
              <a:buChar char=""/>
            </a:pPr>
            <a:r>
              <a:rPr lang="en-US" sz="2200" strike="noStrike">
                <a:solidFill>
                  <a:srgbClr val="595959"/>
                </a:solidFill>
                <a:latin typeface="News Gothic MT"/>
              </a:rPr>
              <a:t>Norms arise from habits that give rise to certain expectations – developing tacit knowledge </a:t>
            </a:r>
            <a:endParaRPr/>
          </a:p>
          <a:p>
            <a:pPr lvl="1">
              <a:lnSpc>
                <a:spcPct val="100000"/>
              </a:lnSpc>
              <a:buSzPct val="110000"/>
              <a:buFont typeface="Wingdings 2" charset="2"/>
              <a:buChar char=""/>
            </a:pPr>
            <a:r>
              <a:rPr lang="en-US" sz="2200" strike="noStrike">
                <a:solidFill>
                  <a:srgbClr val="595959"/>
                </a:solidFill>
                <a:latin typeface="News Gothic MT"/>
              </a:rPr>
              <a:t>The function of ambient intelligence and ambient law</a:t>
            </a:r>
            <a:endParaRPr/>
          </a:p>
          <a:p>
            <a:pPr lvl="1">
              <a:lnSpc>
                <a:spcPct val="100000"/>
              </a:lnSpc>
              <a:buSzPct val="110000"/>
              <a:buFont typeface="Wingdings 2" charset="2"/>
              <a:buChar char=""/>
            </a:pPr>
            <a:r>
              <a:rPr lang="en-US" sz="2200" strike="noStrike">
                <a:solidFill>
                  <a:srgbClr val="595959"/>
                </a:solidFill>
                <a:latin typeface="News Gothic MT"/>
              </a:rPr>
              <a:t>The notion of functional propriety</a:t>
            </a:r>
            <a:endParaRPr/>
          </a:p>
          <a:p>
            <a:pPr lvl="2">
              <a:lnSpc>
                <a:spcPct val="100000"/>
              </a:lnSpc>
              <a:buSzPct val="110000"/>
              <a:buFont typeface="Wingdings 2" charset="2"/>
              <a:buChar char=""/>
            </a:pPr>
            <a:r>
              <a:rPr lang="en-US" sz="2000" strike="noStrike">
                <a:solidFill>
                  <a:srgbClr val="595959"/>
                </a:solidFill>
                <a:latin typeface="News Gothic MT"/>
              </a:rPr>
              <a:t>Functionality determined by designers</a:t>
            </a:r>
            <a:endParaRPr/>
          </a:p>
          <a:p>
            <a:pPr lvl="1">
              <a:lnSpc>
                <a:spcPct val="100000"/>
              </a:lnSpc>
              <a:buSzPct val="110000"/>
              <a:buFont typeface="Wingdings 2" charset="2"/>
              <a:buChar char=""/>
            </a:pPr>
            <a:r>
              <a:rPr lang="en-US" sz="2200" strike="noStrike">
                <a:solidFill>
                  <a:srgbClr val="595959"/>
                </a:solidFill>
                <a:latin typeface="News Gothic MT"/>
              </a:rPr>
              <a:t>The importance of normative propriety</a:t>
            </a:r>
            <a:endParaRPr/>
          </a:p>
          <a:p>
            <a:pPr lvl="2">
              <a:lnSpc>
                <a:spcPct val="100000"/>
              </a:lnSpc>
              <a:buSzPct val="110000"/>
              <a:buFont typeface="Wingdings 2" charset="2"/>
              <a:buChar char=""/>
            </a:pPr>
            <a:r>
              <a:rPr lang="en-US" sz="2000" strike="noStrike">
                <a:solidFill>
                  <a:srgbClr val="595959"/>
                </a:solidFill>
                <a:latin typeface="News Gothic MT"/>
              </a:rPr>
              <a:t>The determination of status by a social rational of recognition of ones expertise.</a:t>
            </a:r>
            <a:endParaRPr/>
          </a:p>
          <a:p>
            <a:pPr lvl="1">
              <a:lnSpc>
                <a:spcPct val="100000"/>
              </a:lnSpc>
              <a:buSzPct val="110000"/>
              <a:buFont typeface="Wingdings 2" charset="2"/>
              <a:buChar char=""/>
            </a:pPr>
            <a:r>
              <a:rPr lang="en-US" sz="2200" strike="noStrike">
                <a:solidFill>
                  <a:srgbClr val="595959"/>
                </a:solidFill>
                <a:latin typeface="News Gothic MT"/>
              </a:rPr>
              <a:t>Trust in designers and technology?   </a:t>
            </a:r>
            <a:endParaRPr/>
          </a:p>
          <a:p>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Legal Normativity </a:t>
            </a:r>
            <a:endParaRPr/>
          </a:p>
        </p:txBody>
      </p:sp>
      <p:sp>
        <p:nvSpPr>
          <p:cNvPr id="94"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In what way Legal Institutions and Legal norms pay an part in the regulation and design of technological artifacts. </a:t>
            </a:r>
            <a:endParaRPr/>
          </a:p>
          <a:p>
            <a:pPr>
              <a:lnSpc>
                <a:spcPct val="100000"/>
              </a:lnSpc>
              <a:buSzPct val="110000"/>
              <a:buFont typeface="Wingdings 2" charset="2"/>
              <a:buChar char=""/>
            </a:pPr>
            <a:r>
              <a:rPr lang="en-US" sz="2400" strike="noStrike">
                <a:solidFill>
                  <a:srgbClr val="595959"/>
                </a:solidFill>
                <a:latin typeface="News Gothic MT"/>
              </a:rPr>
              <a:t>It is important to understand what is the “law”</a:t>
            </a:r>
            <a:endParaRPr/>
          </a:p>
          <a:p>
            <a:pPr lvl="1">
              <a:lnSpc>
                <a:spcPct val="100000"/>
              </a:lnSpc>
              <a:buSzPct val="110000"/>
              <a:buFont typeface="Wingdings 2" charset="2"/>
              <a:buChar char=""/>
            </a:pPr>
            <a:r>
              <a:rPr lang="en-US" sz="2200" strike="noStrike">
                <a:solidFill>
                  <a:srgbClr val="595959"/>
                </a:solidFill>
                <a:latin typeface="News Gothic MT"/>
              </a:rPr>
              <a:t>MacCormick  - Law as Institutional Normative Order</a:t>
            </a:r>
            <a:endParaRPr/>
          </a:p>
          <a:p>
            <a:pPr lvl="1">
              <a:lnSpc>
                <a:spcPct val="100000"/>
              </a:lnSpc>
              <a:buSzPct val="110000"/>
              <a:buFont typeface="Wingdings 2" charset="2"/>
              <a:buChar char=""/>
            </a:pPr>
            <a:r>
              <a:rPr lang="en-US" sz="2200" strike="noStrike">
                <a:solidFill>
                  <a:srgbClr val="595959"/>
                </a:solidFill>
                <a:latin typeface="News Gothic MT"/>
              </a:rPr>
              <a:t>H.L.A Hart – Reason to conform with the rules</a:t>
            </a:r>
            <a:endParaRPr/>
          </a:p>
          <a:p>
            <a:pPr lvl="1">
              <a:lnSpc>
                <a:spcPct val="100000"/>
              </a:lnSpc>
              <a:buSzPct val="110000"/>
              <a:buFont typeface="Wingdings 2" charset="2"/>
              <a:buChar char=""/>
            </a:pPr>
            <a:r>
              <a:rPr lang="en-US" sz="2200" strike="noStrike">
                <a:solidFill>
                  <a:srgbClr val="595959"/>
                </a:solidFill>
                <a:latin typeface="News Gothic MT"/>
              </a:rPr>
              <a:t>Luhmann – Legal norms as structure of symbolically generalized expectations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49360" y="107640"/>
            <a:ext cx="8042040" cy="1336680"/>
          </a:xfrm>
          <a:prstGeom prst="rect">
            <a:avLst/>
          </a:prstGeom>
          <a:noFill/>
          <a:ln>
            <a:noFill/>
          </a:ln>
        </p:spPr>
        <p:txBody>
          <a:bodyPr anchor="b"/>
          <a:p>
            <a:pPr algn="ctr">
              <a:lnSpc>
                <a:spcPct val="100000"/>
              </a:lnSpc>
            </a:pPr>
            <a:r>
              <a:rPr lang="en-US" sz="4600" strike="noStrike">
                <a:solidFill>
                  <a:srgbClr val="2c7c9f"/>
                </a:solidFill>
                <a:latin typeface="News Gothic MT"/>
              </a:rPr>
              <a:t>Regulatory Modalities on the Internet</a:t>
            </a:r>
            <a:endParaRPr/>
          </a:p>
        </p:txBody>
      </p:sp>
      <p:sp>
        <p:nvSpPr>
          <p:cNvPr id="96" name="TextShape 2"/>
          <p:cNvSpPr txBox="1"/>
          <p:nvPr/>
        </p:nvSpPr>
        <p:spPr>
          <a:xfrm>
            <a:off x="549360" y="1600200"/>
            <a:ext cx="8042040" cy="4343040"/>
          </a:xfrm>
          <a:prstGeom prst="rect">
            <a:avLst/>
          </a:prstGeom>
          <a:noFill/>
          <a:ln>
            <a:noFill/>
          </a:ln>
        </p:spPr>
        <p:txBody>
          <a:bodyPr/>
          <a:p>
            <a:pPr>
              <a:lnSpc>
                <a:spcPct val="100000"/>
              </a:lnSpc>
              <a:buSzPct val="110000"/>
              <a:buFont typeface="Wingdings 2" charset="2"/>
              <a:buChar char=""/>
            </a:pPr>
            <a:r>
              <a:rPr lang="en-US" sz="2400" strike="noStrike">
                <a:solidFill>
                  <a:srgbClr val="595959"/>
                </a:solidFill>
                <a:latin typeface="News Gothic MT"/>
              </a:rPr>
              <a:t>Lessig – “Code is Law’ </a:t>
            </a:r>
            <a:endParaRPr/>
          </a:p>
          <a:p>
            <a:pPr lvl="1">
              <a:lnSpc>
                <a:spcPct val="100000"/>
              </a:lnSpc>
              <a:buSzPct val="110000"/>
              <a:buFont typeface="Wingdings 2" charset="2"/>
              <a:buChar char=""/>
            </a:pPr>
            <a:r>
              <a:rPr lang="en-US" sz="2200" strike="noStrike">
                <a:solidFill>
                  <a:srgbClr val="595959"/>
                </a:solidFill>
                <a:latin typeface="News Gothic MT"/>
              </a:rPr>
              <a:t>Four regulatory factors that influence the internet</a:t>
            </a:r>
            <a:endParaRPr/>
          </a:p>
          <a:p>
            <a:pPr lvl="2">
              <a:lnSpc>
                <a:spcPct val="100000"/>
              </a:lnSpc>
              <a:buSzPct val="110000"/>
              <a:buFont typeface="Wingdings 2" charset="2"/>
              <a:buChar char=""/>
            </a:pPr>
            <a:r>
              <a:rPr lang="en-US" sz="2000" strike="noStrike">
                <a:solidFill>
                  <a:srgbClr val="595959"/>
                </a:solidFill>
                <a:latin typeface="News Gothic MT"/>
              </a:rPr>
              <a:t>Laws/ Policy</a:t>
            </a:r>
            <a:endParaRPr/>
          </a:p>
          <a:p>
            <a:pPr lvl="2">
              <a:lnSpc>
                <a:spcPct val="100000"/>
              </a:lnSpc>
              <a:buSzPct val="110000"/>
              <a:buFont typeface="Wingdings 2" charset="2"/>
              <a:buChar char=""/>
            </a:pPr>
            <a:r>
              <a:rPr lang="en-US" sz="2000" strike="noStrike">
                <a:solidFill>
                  <a:srgbClr val="595959"/>
                </a:solidFill>
                <a:latin typeface="News Gothic MT"/>
              </a:rPr>
              <a:t>Norms</a:t>
            </a:r>
            <a:endParaRPr/>
          </a:p>
          <a:p>
            <a:pPr lvl="2">
              <a:lnSpc>
                <a:spcPct val="100000"/>
              </a:lnSpc>
              <a:buSzPct val="110000"/>
              <a:buFont typeface="Wingdings 2" charset="2"/>
              <a:buChar char=""/>
            </a:pPr>
            <a:r>
              <a:rPr lang="en-US" sz="2000" strike="noStrike">
                <a:solidFill>
                  <a:srgbClr val="595959"/>
                </a:solidFill>
                <a:latin typeface="News Gothic MT"/>
              </a:rPr>
              <a:t>Architecture </a:t>
            </a:r>
            <a:endParaRPr/>
          </a:p>
          <a:p>
            <a:pPr lvl="2">
              <a:lnSpc>
                <a:spcPct val="100000"/>
              </a:lnSpc>
              <a:buSzPct val="110000"/>
              <a:buFont typeface="Wingdings 2" charset="2"/>
              <a:buChar char=""/>
            </a:pPr>
            <a:r>
              <a:rPr lang="en-US" sz="2000" strike="noStrike">
                <a:solidFill>
                  <a:srgbClr val="595959"/>
                </a:solidFill>
                <a:latin typeface="News Gothic MT"/>
              </a:rPr>
              <a:t>Market</a:t>
            </a:r>
            <a:endParaRPr/>
          </a:p>
          <a:p>
            <a:pPr>
              <a:lnSpc>
                <a:spcPct val="100000"/>
              </a:lnSpc>
              <a:buSzPct val="110000"/>
              <a:buFont typeface="Wingdings 2" charset="2"/>
              <a:buChar char=""/>
            </a:pPr>
            <a:r>
              <a:rPr lang="en-US" sz="2400" strike="noStrike">
                <a:solidFill>
                  <a:srgbClr val="595959"/>
                </a:solidFill>
                <a:latin typeface="News Gothic MT"/>
              </a:rPr>
              <a:t>Murray – “Network Communitarianism” </a:t>
            </a:r>
            <a:endParaRPr/>
          </a:p>
          <a:p>
            <a:pPr lvl="1">
              <a:lnSpc>
                <a:spcPct val="100000"/>
              </a:lnSpc>
              <a:buSzPct val="110000"/>
              <a:buFont typeface="Wingdings 2" charset="2"/>
              <a:buChar char=""/>
            </a:pPr>
            <a:r>
              <a:rPr lang="en-US" sz="2200" strike="noStrike">
                <a:solidFill>
                  <a:srgbClr val="595959"/>
                </a:solidFill>
                <a:latin typeface="News Gothic MT"/>
              </a:rPr>
              <a:t>More fluid understanding of the 4 factors</a:t>
            </a:r>
            <a:endParaRPr/>
          </a:p>
          <a:p>
            <a:pPr lvl="1">
              <a:lnSpc>
                <a:spcPct val="100000"/>
              </a:lnSpc>
              <a:buSzPct val="110000"/>
              <a:buFont typeface="Wingdings 2" charset="2"/>
              <a:buChar char=""/>
            </a:pPr>
            <a:r>
              <a:rPr lang="en-US" sz="2200" strike="noStrike">
                <a:solidFill>
                  <a:srgbClr val="595959"/>
                </a:solidFill>
                <a:latin typeface="News Gothic MT"/>
              </a:rPr>
              <a:t>Actor Network Theory</a:t>
            </a:r>
            <a:endParaRPr/>
          </a:p>
          <a:p>
            <a:pPr lvl="1">
              <a:lnSpc>
                <a:spcPct val="100000"/>
              </a:lnSpc>
              <a:buSzPct val="110000"/>
              <a:buFont typeface="Wingdings 2" charset="2"/>
              <a:buChar char=""/>
            </a:pPr>
            <a:r>
              <a:rPr lang="en-US" sz="2200" strike="noStrike">
                <a:solidFill>
                  <a:srgbClr val="595959"/>
                </a:solidFill>
                <a:latin typeface="News Gothic MT"/>
              </a:rPr>
              <a:t>Social Systems Theory</a:t>
            </a:r>
            <a:endParaRPr/>
          </a:p>
          <a:p>
            <a:pPr>
              <a:lnSpc>
                <a:spcPct val="100000"/>
              </a:lnSpc>
            </a:pPr>
            <a:endParaRPr/>
          </a:p>
          <a:p>
            <a:endParaRPr/>
          </a:p>
          <a:p>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Breeze.thmx</Template>
  <TotalTime>3460</TotalTime>
  <Application>LibreOffice/4.4.2.2$Linux_X86_64 LibreOffice_project/40$Build-2</Application>
  <Paragraphs>246</Paragraphs>
  <Company>The University of Hong Kong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2015-06-26T15:03:05Z</dcterms:created>
  <dc:creator>Max Jackowski</dc:creator>
  <dc:language>zh-TW</dc:language>
  <cp:lastModifiedBy>Wang Joseph</cp:lastModifiedBy>
  <dcterms:modified xsi:type="dcterms:W3CDTF">2015-06-28T19:22:36Z</dcterms:modified>
  <cp:revision>77</cp:revision>
  <dc:title>Lex Cryptographia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The University of Hong Kong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38</vt:i4>
  </property>
</Properties>
</file>