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6A"/>
    <a:srgbClr val="0070C0"/>
    <a:srgbClr val="E20000"/>
    <a:srgbClr val="FFF200"/>
    <a:srgbClr val="FF9900"/>
    <a:srgbClr val="E9FE68"/>
    <a:srgbClr val="E1F86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 autoAdjust="0"/>
    <p:restoredTop sz="87673" autoAdjust="0"/>
  </p:normalViewPr>
  <p:slideViewPr>
    <p:cSldViewPr>
      <p:cViewPr varScale="1">
        <p:scale>
          <a:sx n="97" d="100"/>
          <a:sy n="97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1E70F-61D7-440D-B934-0E51B0BDEA36}" type="datetimeFigureOut">
              <a:rPr lang="en-PH" smtClean="0"/>
              <a:t>07/11/2021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B6737-6828-4392-8F4A-459069FE7011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11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81926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2412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914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01915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11494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73386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8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0448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62498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607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233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– the form of the expressions, statements, and program units of a programming language </a:t>
            </a:r>
          </a:p>
          <a:p>
            <a:r>
              <a:rPr lang="en-US" dirty="0"/>
              <a:t>	When referring to a programming language, the syntax is </a:t>
            </a:r>
            <a:r>
              <a:rPr lang="en-US" b="1" dirty="0"/>
              <a:t>a set of rules for grammar and spelling</a:t>
            </a:r>
            <a:r>
              <a:rPr lang="en-US" dirty="0"/>
              <a:t>. In other words, it means using character structures that a computer can interpret. For example, if a user tries to execute a command without proper syntax, it generates a syntax error, usually causing the program to fail.</a:t>
            </a:r>
          </a:p>
          <a:p>
            <a:endParaRPr lang="en-US" dirty="0"/>
          </a:p>
          <a:p>
            <a:r>
              <a:rPr lang="en-US" dirty="0"/>
              <a:t>Semantics – the meaning of the expressions, statements, and program units of a programming </a:t>
            </a:r>
          </a:p>
          <a:p>
            <a:r>
              <a:rPr lang="en-US" dirty="0"/>
              <a:t>language </a:t>
            </a:r>
          </a:p>
          <a:p>
            <a:r>
              <a:rPr lang="en-US" dirty="0"/>
              <a:t>• Lexemes – include the numeric literals, operators, and special words of a programming language </a:t>
            </a:r>
          </a:p>
          <a:p>
            <a:r>
              <a:rPr lang="en-US" dirty="0"/>
              <a:t>• Token – a category of the lexemes of a language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1304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7089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9691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7162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002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002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755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464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9146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B6737-6828-4392-8F4A-459069FE7011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905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CA64-DEE0-4161-A1C6-EEAA8FA8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B03BE-31F7-445B-8CD0-B5ACB7911CD6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50AB-9091-4A65-88A7-AC400DA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49A3-4C5D-40C9-9AFA-9367B46B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AD268-D613-4996-AA68-203D8EE986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568305"/>
      </p:ext>
    </p:extLst>
  </p:cSld>
  <p:clrMapOvr>
    <a:masterClrMapping/>
  </p:clrMapOvr>
  <p:transition spd="slow" advClick="0" advTm="10000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A1EC-EAFC-48B0-8F2D-88011975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6D501-17A8-4687-8A3A-719125831765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5F43F-338F-43F3-9B2F-526BAD6F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C25F-FDEC-423B-BAD7-45280AE1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6862-62B2-4E54-99AF-82FEC4A51E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484280"/>
      </p:ext>
    </p:extLst>
  </p:cSld>
  <p:clrMapOvr>
    <a:masterClrMapping/>
  </p:clrMapOvr>
  <p:transition spd="slow" advClick="0" advTm="10000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077CB-3197-4B46-9C2F-72DF55CE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C9034-C3F8-4019-AEDB-7F7C661E6733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7CCA-F7AD-41EF-B715-95555EB5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27F7-F47D-4FBB-971B-9CF18CAE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30AE-AA8E-479A-8653-51446D8657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9675679"/>
      </p:ext>
    </p:extLst>
  </p:cSld>
  <p:clrMapOvr>
    <a:masterClrMapping/>
  </p:clrMapOvr>
  <p:transition spd="slow" advClick="0" advTm="10000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4E84-F571-487C-A01E-FFCAEC0E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DAA6E-076D-45B9-8F00-90ECC66062FC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E375-7E57-45D9-BA0E-719BFE87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1DD9-B07F-4C14-9BFF-F27F671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AF332-48DC-46EF-8A5E-9593C7A1FD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5219561"/>
      </p:ext>
    </p:extLst>
  </p:cSld>
  <p:clrMapOvr>
    <a:masterClrMapping/>
  </p:clrMapOvr>
  <p:transition spd="slow" advClick="0" advTm="10000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BDD57-E0F9-4BF5-B5BC-B3B293CC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F5DFF-42F2-46C6-8193-81C0FAB2F0A1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042F-CE20-4B5F-AFF2-B91FC858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8E31-32C9-495E-A7D0-48FC07D0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56E98-6FE2-45E7-905C-8E4902D7D91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4527260"/>
      </p:ext>
    </p:extLst>
  </p:cSld>
  <p:clrMapOvr>
    <a:masterClrMapping/>
  </p:clrMapOvr>
  <p:transition spd="slow" advClick="0" advTm="10000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6A2159-847F-433B-8E25-186C3D67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19E02-AB8A-4C54-B104-DC82BA2124E5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D7DDDB-FBE6-4B7A-A60D-E7A76F9E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D33054-A743-4F33-9F6D-15A3B593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23C04-90D1-4F76-AFB6-154F69F3CA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722839"/>
      </p:ext>
    </p:extLst>
  </p:cSld>
  <p:clrMapOvr>
    <a:masterClrMapping/>
  </p:clrMapOvr>
  <p:transition spd="slow" advClick="0" advTm="10000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5EAD08-B5F2-456B-B7B5-DE02CE2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197BA-1AA4-4B9E-8685-9D2832AB334E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50B1C9-DA60-4589-AE70-90DF0B60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FFCA5E-4384-4309-AD51-8E277EB6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07762-DD22-403F-9B0A-680477D34C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191389"/>
      </p:ext>
    </p:extLst>
  </p:cSld>
  <p:clrMapOvr>
    <a:masterClrMapping/>
  </p:clrMapOvr>
  <p:transition spd="slow" advClick="0" advTm="10000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C424FE-30F7-403B-AECA-3B9C25CF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A9F5B-D374-4621-9E06-C485EF58DA47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5C790F-578B-457C-882A-463C3F93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850430-68E4-4D5C-BAE1-32CB9523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E8FD3-39DB-4647-A6CE-AA486C1C29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7529209"/>
      </p:ext>
    </p:extLst>
  </p:cSld>
  <p:clrMapOvr>
    <a:masterClrMapping/>
  </p:clrMapOvr>
  <p:transition spd="slow" advClick="0" advTm="10000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6D6C450-6E7A-4FEE-9AFB-A83E909E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A3BB1-AA74-46AB-AD21-2137A1986DBF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6D456BF-7192-4246-B988-A4F8EDC7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D1F548-42B8-49E8-A344-99FE5FA5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9750-391F-4E22-8A67-48CB65080B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3561482"/>
      </p:ext>
    </p:extLst>
  </p:cSld>
  <p:clrMapOvr>
    <a:masterClrMapping/>
  </p:clrMapOvr>
  <p:transition spd="slow" advClick="0" advTm="10000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C8EF4C-CCD4-43F9-975F-C058D652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D39FB-3CD9-4F26-A4A9-956D10C0DC2E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B360B2-BF53-47BA-805C-7C30E873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FAB2F4-526A-4D0F-B44D-49483396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2316-0F22-4345-B4F6-87B4317A3B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3549460"/>
      </p:ext>
    </p:extLst>
  </p:cSld>
  <p:clrMapOvr>
    <a:masterClrMapping/>
  </p:clrMapOvr>
  <p:transition spd="slow" advClick="0" advTm="10000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12CBFF-A651-4DCF-8573-D1875FF5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9D6D0-77C4-42A6-AF40-A010BD3C6D11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69EEC3-A5C5-405D-AE4A-26C320B6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E198B8-5D33-4345-B8E0-D02DFCD1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65A83-CA6D-4366-8154-C4996BA5E0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7393618"/>
      </p:ext>
    </p:extLst>
  </p:cSld>
  <p:clrMapOvr>
    <a:masterClrMapping/>
  </p:clrMapOvr>
  <p:transition spd="slow" advClick="0" advTm="10000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9D134B1-AE57-4EE9-ACED-FE14CF5A6D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4729D49-67AA-4F70-B381-2941910609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5284-E5D5-4636-8312-53FAF6FCB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F8FB91-7C70-45C1-B4BC-3CF10DDB195A}" type="datetimeFigureOut">
              <a:rPr lang="en-US"/>
              <a:pPr>
                <a:defRPr/>
              </a:pPr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8C6A-8877-4C13-9678-25E6A5DA3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47CF-5ED2-4A33-854F-C07834EB3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6BFD55-D7F4-42A5-9EF8-511B0483A5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0">
    <p:wheel spokes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058DABD3-5234-4000-B972-4A76F6655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1447800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Syntax and Semantics</a:t>
            </a:r>
            <a:endParaRPr lang="en-US" altLang="en-US" sz="1200" b="1" i="1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31F2F-A118-42A4-8B77-18311BF8A78B}"/>
              </a:ext>
            </a:extLst>
          </p:cNvPr>
          <p:cNvSpPr txBox="1"/>
          <p:nvPr/>
        </p:nvSpPr>
        <p:spPr>
          <a:xfrm>
            <a:off x="1490666" y="2509310"/>
            <a:ext cx="6705600" cy="259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Formal Methods of Describing Syntax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Attitude Grammars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Dynamic Semantics</a:t>
            </a:r>
          </a:p>
        </p:txBody>
      </p:sp>
    </p:spTree>
    <p:extLst>
      <p:ext uri="{BB962C8B-B14F-4D97-AF65-F5344CB8AC3E}">
        <p14:creationId xmlns:p14="http://schemas.microsoft.com/office/powerpoint/2010/main" val="42189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1612900" y="1345277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Parse Tree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6974" y="1284527"/>
            <a:ext cx="3989550" cy="45297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80" y="2244463"/>
            <a:ext cx="5314839" cy="35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3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1612900" y="1345277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Parse Tree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6974" y="1284527"/>
            <a:ext cx="3989550" cy="45297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80" y="2244463"/>
            <a:ext cx="5314839" cy="35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61743" y="109880"/>
            <a:ext cx="418225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2072093" y="1432877"/>
            <a:ext cx="49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Ambiguous  Grammar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8373" y="2356891"/>
            <a:ext cx="4667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61743" y="109880"/>
            <a:ext cx="418225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2072093" y="1432877"/>
            <a:ext cx="49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= B + C * A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56F20-8AEA-43CD-85BF-94A277478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929" y="2017652"/>
            <a:ext cx="6286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61743" y="109880"/>
            <a:ext cx="418225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2072093" y="1432877"/>
            <a:ext cx="49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Operator Precedence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BAADB-07AF-49AC-902A-F7C5C19B4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2433637"/>
            <a:ext cx="3352800" cy="1990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99805-50BC-4FCE-A3C5-0A2E58E64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2433637"/>
            <a:ext cx="3352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427033" y="1352565"/>
            <a:ext cx="82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Sentence: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427033" y="2713264"/>
            <a:ext cx="82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Leftmost Derivation: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24635-FC0D-4D07-B83F-7514016C5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370" y="2089379"/>
            <a:ext cx="2916107" cy="461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00171-913E-47DA-BF3E-E0DFCE4E1A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125" y="3475290"/>
            <a:ext cx="4589130" cy="23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427033" y="1352565"/>
            <a:ext cx="82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Sentence: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427033" y="2713264"/>
            <a:ext cx="82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Leftmost Derivation: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24635-FC0D-4D07-B83F-7514016C5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370" y="2089379"/>
            <a:ext cx="2916107" cy="461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439753-1272-4F91-9E0D-074714D82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114" y="3429000"/>
            <a:ext cx="4714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61743" y="109880"/>
            <a:ext cx="418225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2072093" y="1432877"/>
            <a:ext cx="49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= B + C * A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482E9-F6E2-4896-A44D-058C052F3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9375" y="1951496"/>
            <a:ext cx="3905250" cy="38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61743" y="109880"/>
            <a:ext cx="418225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2072093" y="1432877"/>
            <a:ext cx="49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Operator Associativity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228C6-D7AE-478B-AE07-E18DCF3B8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365" y="2360918"/>
            <a:ext cx="5133266" cy="29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3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61743" y="109880"/>
            <a:ext cx="418225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2072093" y="1432877"/>
            <a:ext cx="49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= B + C + A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013F4-42E8-47AE-A649-053EE1DB8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2266" y="1905000"/>
            <a:ext cx="3319463" cy="38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177800" y="1206192"/>
            <a:ext cx="881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9670" y="2095500"/>
            <a:ext cx="2411797" cy="1485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tx2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69070" y="2103620"/>
            <a:ext cx="2411797" cy="1485900"/>
          </a:xfrm>
          <a:prstGeom prst="rect">
            <a:avLst/>
          </a:prstGeom>
          <a:solidFill>
            <a:srgbClr val="FCFC6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dirty="0">
                <a:solidFill>
                  <a:schemeClr val="tx2">
                    <a:lumMod val="75000"/>
                  </a:schemeClr>
                </a:solidFill>
              </a:rPr>
              <a:t>Semantics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8483" y="2103620"/>
            <a:ext cx="2411797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tx2">
                    <a:lumMod val="75000"/>
                  </a:schemeClr>
                </a:solidFill>
              </a:rPr>
              <a:t>Sentence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86345" y="3962400"/>
            <a:ext cx="2411797" cy="14859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tx2">
                    <a:lumMod val="75000"/>
                  </a:schemeClr>
                </a:solidFill>
              </a:rPr>
              <a:t>Lexeme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43473" y="3962400"/>
            <a:ext cx="2411797" cy="1485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tx2">
                    <a:lumMod val="75000"/>
                  </a:schemeClr>
                </a:solidFill>
              </a:rPr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30381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61743" y="109880"/>
            <a:ext cx="418225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41FC7-EF76-4C59-9045-21EA31191C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1476375"/>
            <a:ext cx="75438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61743" y="109880"/>
            <a:ext cx="418225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5E851-85F5-4734-AE22-36A715476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12" y="1366837"/>
            <a:ext cx="75723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7286" y="2011169"/>
            <a:ext cx="4314825" cy="35147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4631F2F-A118-42A4-8B77-18311BF8A78B}"/>
              </a:ext>
            </a:extLst>
          </p:cNvPr>
          <p:cNvSpPr txBox="1"/>
          <p:nvPr/>
        </p:nvSpPr>
        <p:spPr>
          <a:xfrm>
            <a:off x="664737" y="1352463"/>
            <a:ext cx="6705600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= 2 * count + 17;</a:t>
            </a:r>
          </a:p>
        </p:txBody>
      </p:sp>
    </p:spTree>
    <p:extLst>
      <p:ext uri="{BB962C8B-B14F-4D97-AF65-F5344CB8AC3E}">
        <p14:creationId xmlns:p14="http://schemas.microsoft.com/office/powerpoint/2010/main" val="392615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177800" y="1206192"/>
            <a:ext cx="881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Grammars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0749" y="2667000"/>
            <a:ext cx="3589829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400" dirty="0">
                <a:solidFill>
                  <a:schemeClr val="tx2">
                    <a:lumMod val="75000"/>
                  </a:schemeClr>
                </a:solidFill>
              </a:rPr>
              <a:t>Regular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05400" y="2667000"/>
            <a:ext cx="3589829" cy="2133600"/>
          </a:xfrm>
          <a:prstGeom prst="rect">
            <a:avLst/>
          </a:prstGeom>
          <a:solidFill>
            <a:srgbClr val="FCFC6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dirty="0">
                <a:solidFill>
                  <a:schemeClr val="tx2">
                    <a:lumMod val="75000"/>
                  </a:schemeClr>
                </a:solidFill>
              </a:rPr>
              <a:t>Context - free</a:t>
            </a:r>
          </a:p>
        </p:txBody>
      </p:sp>
    </p:spTree>
    <p:extLst>
      <p:ext uri="{BB962C8B-B14F-4D97-AF65-F5344CB8AC3E}">
        <p14:creationId xmlns:p14="http://schemas.microsoft.com/office/powerpoint/2010/main" val="24661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177800" y="3053835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Backous-Naur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Form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1491006"/>
            <a:ext cx="5486400" cy="871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dirty="0">
                <a:solidFill>
                  <a:schemeClr val="tx2">
                    <a:lumMod val="75000"/>
                  </a:schemeClr>
                </a:solidFill>
              </a:rPr>
              <a:t>Also known as BNF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9000" y="2558147"/>
            <a:ext cx="5486400" cy="871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2">
                    <a:lumMod val="75000"/>
                  </a:schemeClr>
                </a:solidFill>
              </a:rPr>
              <a:t>Developed by John </a:t>
            </a:r>
            <a:r>
              <a:rPr lang="en-PH" sz="2800" dirty="0" err="1">
                <a:solidFill>
                  <a:schemeClr val="tx2">
                    <a:lumMod val="75000"/>
                  </a:schemeClr>
                </a:solidFill>
              </a:rPr>
              <a:t>Backous</a:t>
            </a:r>
            <a:r>
              <a:rPr lang="en-PH" sz="2800" dirty="0">
                <a:solidFill>
                  <a:schemeClr val="tx2">
                    <a:lumMod val="75000"/>
                  </a:schemeClr>
                </a:solidFill>
              </a:rPr>
              <a:t> and Peter </a:t>
            </a:r>
            <a:r>
              <a:rPr lang="en-PH" sz="2800" dirty="0" err="1">
                <a:solidFill>
                  <a:schemeClr val="tx2">
                    <a:lumMod val="75000"/>
                  </a:schemeClr>
                </a:solidFill>
              </a:rPr>
              <a:t>Naur</a:t>
            </a:r>
            <a:endParaRPr lang="en-PH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52859" y="3605533"/>
            <a:ext cx="5486400" cy="871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solidFill>
                  <a:schemeClr val="tx2">
                    <a:lumMod val="75000"/>
                  </a:schemeClr>
                </a:solidFill>
              </a:rPr>
              <a:t>Metalanguage</a:t>
            </a:r>
            <a:r>
              <a:rPr lang="en-PH" sz="2800" dirty="0">
                <a:solidFill>
                  <a:schemeClr val="tx2">
                    <a:lumMod val="75000"/>
                  </a:schemeClr>
                </a:solidFill>
              </a:rPr>
              <a:t> – a language used to describe another language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52859" y="4749852"/>
            <a:ext cx="5486400" cy="8711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2">
                    <a:lumMod val="75000"/>
                  </a:schemeClr>
                </a:solidFill>
              </a:rPr>
              <a:t>Ex. &lt;assign&gt; → &lt;</a:t>
            </a:r>
            <a:r>
              <a:rPr lang="en-PH" sz="2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PH" sz="2800" dirty="0">
                <a:solidFill>
                  <a:schemeClr val="tx2">
                    <a:lumMod val="75000"/>
                  </a:schemeClr>
                </a:solidFill>
              </a:rPr>
              <a:t>&gt; = &lt;expression&gt; </a:t>
            </a:r>
          </a:p>
        </p:txBody>
      </p:sp>
    </p:spTree>
    <p:extLst>
      <p:ext uri="{BB962C8B-B14F-4D97-AF65-F5344CB8AC3E}">
        <p14:creationId xmlns:p14="http://schemas.microsoft.com/office/powerpoint/2010/main" val="4095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2374899" y="1352565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Grammar 1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999" y="2248392"/>
            <a:ext cx="6316028" cy="30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2374899" y="1352565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Derivation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399" y="2182526"/>
            <a:ext cx="6553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2374899" y="1352565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Grammar 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333625"/>
            <a:ext cx="3619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5B21-766E-405A-A398-29850BC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3999" cy="8381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317DF-E492-49AC-BF3D-7E6F104BC2AF}"/>
              </a:ext>
            </a:extLst>
          </p:cNvPr>
          <p:cNvGrpSpPr/>
          <p:nvPr/>
        </p:nvGrpSpPr>
        <p:grpSpPr>
          <a:xfrm>
            <a:off x="0" y="-5815"/>
            <a:ext cx="9159875" cy="1174750"/>
            <a:chOff x="0" y="-5815"/>
            <a:chExt cx="9159875" cy="117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D5DE0-6B72-44AD-8A1A-08FF5F25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5815"/>
              <a:ext cx="5676900" cy="117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8F8A92-6C21-42C0-AE58-F1D92F2D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900" y="-5815"/>
              <a:ext cx="3482975" cy="1174750"/>
            </a:xfrm>
            <a:prstGeom prst="rect">
              <a:avLst/>
            </a:prstGeom>
          </p:spPr>
        </p:pic>
      </p:grpSp>
      <p:pic>
        <p:nvPicPr>
          <p:cNvPr id="2054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647ED6-9C4D-4879-9DD5-F0D6E2A2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3"/>
          <a:stretch>
            <a:fillRect/>
          </a:stretch>
        </p:blipFill>
        <p:spPr bwMode="auto">
          <a:xfrm>
            <a:off x="4959349" y="109880"/>
            <a:ext cx="41846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4B6F89-A9B1-4A7F-8F72-86E640CE9910}"/>
              </a:ext>
            </a:extLst>
          </p:cNvPr>
          <p:cNvGrpSpPr/>
          <p:nvPr/>
        </p:nvGrpSpPr>
        <p:grpSpPr>
          <a:xfrm>
            <a:off x="6378570" y="6140783"/>
            <a:ext cx="2778128" cy="584775"/>
            <a:chOff x="3067050" y="65995"/>
            <a:chExt cx="2876550" cy="584775"/>
          </a:xfrm>
        </p:grpSpPr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026784E-49AB-430D-BACB-F42967A67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050" y="65995"/>
              <a:ext cx="28765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None/>
              </a:pP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MADE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 </a:t>
              </a:r>
              <a:r>
                <a:rPr lang="en-US" altLang="en-US" sz="12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 </a:t>
              </a:r>
              <a:r>
                <a:rPr lang="en-US" altLang="en-US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MORE</a:t>
              </a: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98599EEA-AEE0-4EC5-B684-4148A1AB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480" y="103252"/>
              <a:ext cx="5048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TO</a:t>
              </a:r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Arial Nova Cond" panose="020B0506020202020204" pitchFamily="34" charset="0"/>
                  <a:cs typeface="Aharoni" panose="02010803020104030203" pitchFamily="2" charset="-79"/>
                </a:rPr>
                <a:t>BE</a:t>
              </a: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3B876129-4AC9-465D-B1DB-AE3D29E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033" y="6140783"/>
            <a:ext cx="1020767" cy="6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0C46A2-0E6C-4ABB-A860-6710C89F353F}"/>
              </a:ext>
            </a:extLst>
          </p:cNvPr>
          <p:cNvSpPr txBox="1"/>
          <p:nvPr/>
        </p:nvSpPr>
        <p:spPr>
          <a:xfrm>
            <a:off x="1490666" y="6172200"/>
            <a:ext cx="231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fb.com/angeles.sti.edu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(045) 625-7667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427033" y="1352565"/>
            <a:ext cx="82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Sentence: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D43CE-E332-49E6-9CFA-28B7A0C00FA2}"/>
              </a:ext>
            </a:extLst>
          </p:cNvPr>
          <p:cNvSpPr txBox="1"/>
          <p:nvPr/>
        </p:nvSpPr>
        <p:spPr>
          <a:xfrm>
            <a:off x="427033" y="2713264"/>
            <a:ext cx="82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Leftmost Derivation: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653" y="2147549"/>
            <a:ext cx="3860669" cy="486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800" y="3427120"/>
            <a:ext cx="4562474" cy="22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623</Words>
  <Application>Microsoft Office PowerPoint</Application>
  <PresentationFormat>On-screen Show (4:3)</PresentationFormat>
  <Paragraphs>170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Nova Cond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Makz Baguio</dc:creator>
  <cp:lastModifiedBy>Aguilar, John Michael Keaton (Faculty)</cp:lastModifiedBy>
  <cp:revision>521</cp:revision>
  <dcterms:created xsi:type="dcterms:W3CDTF">2011-05-13T05:25:06Z</dcterms:created>
  <dcterms:modified xsi:type="dcterms:W3CDTF">2021-11-07T12:39:46Z</dcterms:modified>
</cp:coreProperties>
</file>