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Poiret One"/>
      <p:regular r:id="rId30"/>
    </p:embeddedFont>
    <p:embeddedFont>
      <p:font typeface="Oxygen Light"/>
      <p:regular r:id="rId31"/>
      <p:bold r:id="rId32"/>
    </p:embeddedFont>
    <p:embeddedFont>
      <p:font typeface="Oxygen"/>
      <p:regular r:id="rId33"/>
      <p:bold r:id="rId34"/>
    </p:embeddedFont>
    <p:embeddedFont>
      <p:font typeface="Anaheim"/>
      <p:regular r:id="rId35"/>
    </p:embeddedFont>
    <p:embeddedFont>
      <p:font typeface="Bebas Neu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xygenLight-regular.fntdata"/><Relationship Id="rId30" Type="http://schemas.openxmlformats.org/officeDocument/2006/relationships/font" Target="fonts/PoiretOne-regular.fntdata"/><Relationship Id="rId11" Type="http://schemas.openxmlformats.org/officeDocument/2006/relationships/slide" Target="slides/slide7.xml"/><Relationship Id="rId33" Type="http://schemas.openxmlformats.org/officeDocument/2006/relationships/font" Target="fonts/Oxygen-regular.fntdata"/><Relationship Id="rId10" Type="http://schemas.openxmlformats.org/officeDocument/2006/relationships/slide" Target="slides/slide6.xml"/><Relationship Id="rId32" Type="http://schemas.openxmlformats.org/officeDocument/2006/relationships/font" Target="fonts/OxygenLight-bold.fntdata"/><Relationship Id="rId13" Type="http://schemas.openxmlformats.org/officeDocument/2006/relationships/slide" Target="slides/slide9.xml"/><Relationship Id="rId35" Type="http://schemas.openxmlformats.org/officeDocument/2006/relationships/font" Target="fonts/Anaheim-regular.fntdata"/><Relationship Id="rId12" Type="http://schemas.openxmlformats.org/officeDocument/2006/relationships/slide" Target="slides/slide8.xml"/><Relationship Id="rId34" Type="http://schemas.openxmlformats.org/officeDocument/2006/relationships/font" Target="fonts/Oxygen-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25f85c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25f85c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c439249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c439249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c439249f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c439249f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c439249f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c439249f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c439249f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c439249f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c439249f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c439249f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c439249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c439249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c439249f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c439249f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c439249f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c439249f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c439249f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c439249f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c439249f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c439249f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43924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43924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c8787dc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c8787dc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c8787dcf5_1_24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c8787dcf5_1_24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c8787dcf5_1_24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c8787dcf5_1_24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c8787dcf5_1_24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c8787dcf5_1_24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c8787dcf5_1_24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c8787dcf5_1_24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c8787dcf5_1_24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c8787dcf5_1_24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439249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439249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439249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c439249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439249f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439249f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20d076ce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20d076ce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439249f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439249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439249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439249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44726fa31538522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4726fa31538522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44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Oxygen"/>
                <a:ea typeface="Oxygen"/>
                <a:cs typeface="Oxygen"/>
                <a:sym typeface="Oxygen"/>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7200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7200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idx="3" type="title"/>
          </p:nvPr>
        </p:nvSpPr>
        <p:spPr>
          <a:xfrm>
            <a:off x="34038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34038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4038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idx="6" type="title"/>
          </p:nvPr>
        </p:nvSpPr>
        <p:spPr>
          <a:xfrm>
            <a:off x="60876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7" type="title"/>
          </p:nvPr>
        </p:nvSpPr>
        <p:spPr>
          <a:xfrm>
            <a:off x="60876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8" type="subTitle"/>
          </p:nvPr>
        </p:nvSpPr>
        <p:spPr>
          <a:xfrm>
            <a:off x="60876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4100">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p:nvPr>
            <p:ph idx="1" type="subTitle"/>
          </p:nvPr>
        </p:nvSpPr>
        <p:spPr>
          <a:xfrm>
            <a:off x="720000" y="1452575"/>
            <a:ext cx="4461600" cy="284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 name="Google Shape;73;p16"/>
          <p:cNvSpPr txBox="1"/>
          <p:nvPr>
            <p:ph idx="1" type="subTitle"/>
          </p:nvPr>
        </p:nvSpPr>
        <p:spPr>
          <a:xfrm>
            <a:off x="1454700" y="2052475"/>
            <a:ext cx="6234600" cy="12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p:nvPr>
            <p:ph idx="1" type="subTitle"/>
          </p:nvPr>
        </p:nvSpPr>
        <p:spPr>
          <a:xfrm>
            <a:off x="10579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2" type="subTitle"/>
          </p:nvPr>
        </p:nvSpPr>
        <p:spPr>
          <a:xfrm>
            <a:off x="52758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7"/>
          <p:cNvSpPr txBox="1"/>
          <p:nvPr>
            <p:ph idx="3" type="subTitle"/>
          </p:nvPr>
        </p:nvSpPr>
        <p:spPr>
          <a:xfrm>
            <a:off x="10578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0" name="Google Shape;80;p17"/>
          <p:cNvSpPr txBox="1"/>
          <p:nvPr>
            <p:ph idx="4" type="subTitle"/>
          </p:nvPr>
        </p:nvSpPr>
        <p:spPr>
          <a:xfrm>
            <a:off x="527585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7200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7200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34038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34038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60876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60876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idx="2" type="title"/>
          </p:nvPr>
        </p:nvSpPr>
        <p:spPr>
          <a:xfrm>
            <a:off x="1811453"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1" type="subTitle"/>
          </p:nvPr>
        </p:nvSpPr>
        <p:spPr>
          <a:xfrm>
            <a:off x="1811453" y="1851750"/>
            <a:ext cx="2480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9"/>
          <p:cNvSpPr txBox="1"/>
          <p:nvPr>
            <p:ph idx="3" type="title"/>
          </p:nvPr>
        </p:nvSpPr>
        <p:spPr>
          <a:xfrm>
            <a:off x="5749500"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9"/>
          <p:cNvSpPr txBox="1"/>
          <p:nvPr>
            <p:ph idx="4" type="subTitle"/>
          </p:nvPr>
        </p:nvSpPr>
        <p:spPr>
          <a:xfrm>
            <a:off x="5749500" y="1851752"/>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9"/>
          <p:cNvSpPr txBox="1"/>
          <p:nvPr>
            <p:ph idx="5" type="title"/>
          </p:nvPr>
        </p:nvSpPr>
        <p:spPr>
          <a:xfrm>
            <a:off x="1811450" y="30916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9"/>
          <p:cNvSpPr txBox="1"/>
          <p:nvPr>
            <p:ph idx="6" type="subTitle"/>
          </p:nvPr>
        </p:nvSpPr>
        <p:spPr>
          <a:xfrm>
            <a:off x="181145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9"/>
          <p:cNvSpPr txBox="1"/>
          <p:nvPr>
            <p:ph idx="7" type="title"/>
          </p:nvPr>
        </p:nvSpPr>
        <p:spPr>
          <a:xfrm>
            <a:off x="5749500" y="3091623"/>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9"/>
          <p:cNvSpPr txBox="1"/>
          <p:nvPr>
            <p:ph idx="8" type="subTitle"/>
          </p:nvPr>
        </p:nvSpPr>
        <p:spPr>
          <a:xfrm>
            <a:off x="574950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title"/>
          </p:nvPr>
        </p:nvSpPr>
        <p:spPr>
          <a:xfrm>
            <a:off x="7885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0"/>
          <p:cNvSpPr txBox="1"/>
          <p:nvPr>
            <p:ph idx="1" type="subTitle"/>
          </p:nvPr>
        </p:nvSpPr>
        <p:spPr>
          <a:xfrm>
            <a:off x="720013"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0"/>
          <p:cNvSpPr txBox="1"/>
          <p:nvPr>
            <p:ph idx="3" type="title"/>
          </p:nvPr>
        </p:nvSpPr>
        <p:spPr>
          <a:xfrm>
            <a:off x="34192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0"/>
          <p:cNvSpPr txBox="1"/>
          <p:nvPr>
            <p:ph idx="4" type="subTitle"/>
          </p:nvPr>
        </p:nvSpPr>
        <p:spPr>
          <a:xfrm>
            <a:off x="3331962" y="2193175"/>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0"/>
          <p:cNvSpPr txBox="1"/>
          <p:nvPr>
            <p:ph idx="5" type="title"/>
          </p:nvPr>
        </p:nvSpPr>
        <p:spPr>
          <a:xfrm>
            <a:off x="7885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0"/>
          <p:cNvSpPr txBox="1"/>
          <p:nvPr>
            <p:ph idx="6" type="subTitle"/>
          </p:nvPr>
        </p:nvSpPr>
        <p:spPr>
          <a:xfrm>
            <a:off x="720000"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0"/>
          <p:cNvSpPr txBox="1"/>
          <p:nvPr>
            <p:ph idx="7" type="title"/>
          </p:nvPr>
        </p:nvSpPr>
        <p:spPr>
          <a:xfrm>
            <a:off x="34192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0"/>
          <p:cNvSpPr txBox="1"/>
          <p:nvPr>
            <p:ph idx="8" type="subTitle"/>
          </p:nvPr>
        </p:nvSpPr>
        <p:spPr>
          <a:xfrm>
            <a:off x="3331950" y="4061350"/>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9" type="title"/>
          </p:nvPr>
        </p:nvSpPr>
        <p:spPr>
          <a:xfrm>
            <a:off x="6049924"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20"/>
          <p:cNvSpPr txBox="1"/>
          <p:nvPr>
            <p:ph idx="13" type="subTitle"/>
          </p:nvPr>
        </p:nvSpPr>
        <p:spPr>
          <a:xfrm>
            <a:off x="5981387"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14" type="title"/>
          </p:nvPr>
        </p:nvSpPr>
        <p:spPr>
          <a:xfrm>
            <a:off x="6049924"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0"/>
          <p:cNvSpPr txBox="1"/>
          <p:nvPr>
            <p:ph idx="15" type="subTitle"/>
          </p:nvPr>
        </p:nvSpPr>
        <p:spPr>
          <a:xfrm>
            <a:off x="5981374"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1"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38900" y="1106175"/>
            <a:ext cx="3285000" cy="126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5139001" y="3323950"/>
            <a:ext cx="3285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p:nvPr>
            <p:ph idx="1" type="subTitle"/>
          </p:nvPr>
        </p:nvSpPr>
        <p:spPr>
          <a:xfrm>
            <a:off x="4281625" y="2006750"/>
            <a:ext cx="2659800" cy="19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p:nvPr>
            <p:ph hasCustomPrompt="1" type="title"/>
          </p:nvPr>
        </p:nvSpPr>
        <p:spPr>
          <a:xfrm>
            <a:off x="1284000" y="540000"/>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 name="Google Shape;134;p25"/>
          <p:cNvSpPr txBox="1"/>
          <p:nvPr>
            <p:ph idx="1" type="subTitle"/>
          </p:nvPr>
        </p:nvSpPr>
        <p:spPr>
          <a:xfrm>
            <a:off x="1284000" y="1246025"/>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 name="Google Shape;135;p25"/>
          <p:cNvSpPr txBox="1"/>
          <p:nvPr>
            <p:ph hasCustomPrompt="1" idx="2" type="title"/>
          </p:nvPr>
        </p:nvSpPr>
        <p:spPr>
          <a:xfrm>
            <a:off x="1284000" y="199613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5"/>
          <p:cNvSpPr txBox="1"/>
          <p:nvPr>
            <p:ph idx="3" type="subTitle"/>
          </p:nvPr>
        </p:nvSpPr>
        <p:spPr>
          <a:xfrm>
            <a:off x="1284000" y="270216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5"/>
          <p:cNvSpPr txBox="1"/>
          <p:nvPr>
            <p:ph hasCustomPrompt="1" idx="4" type="title"/>
          </p:nvPr>
        </p:nvSpPr>
        <p:spPr>
          <a:xfrm>
            <a:off x="1284000" y="345228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5"/>
          <p:cNvSpPr txBox="1"/>
          <p:nvPr>
            <p:ph idx="5" type="subTitle"/>
          </p:nvPr>
        </p:nvSpPr>
        <p:spPr>
          <a:xfrm>
            <a:off x="1284000" y="415831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26"/>
          <p:cNvSpPr txBox="1"/>
          <p:nvPr>
            <p:ph hasCustomPrompt="1" idx="2" type="title"/>
          </p:nvPr>
        </p:nvSpPr>
        <p:spPr>
          <a:xfrm>
            <a:off x="720000" y="1106175"/>
            <a:ext cx="3285000" cy="126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6"/>
          <p:cNvSpPr txBox="1"/>
          <p:nvPr>
            <p:ph idx="1" type="subTitle"/>
          </p:nvPr>
        </p:nvSpPr>
        <p:spPr>
          <a:xfrm>
            <a:off x="720101" y="3323950"/>
            <a:ext cx="3285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hasCustomPrompt="1" idx="2" type="title"/>
          </p:nvPr>
        </p:nvSpPr>
        <p:spPr>
          <a:xfrm>
            <a:off x="2929500" y="1106175"/>
            <a:ext cx="3285000" cy="126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27"/>
          <p:cNvSpPr txBox="1"/>
          <p:nvPr>
            <p:ph idx="1" type="subTitle"/>
          </p:nvPr>
        </p:nvSpPr>
        <p:spPr>
          <a:xfrm>
            <a:off x="2929500" y="3323950"/>
            <a:ext cx="328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8"/>
          <p:cNvSpPr txBox="1"/>
          <p:nvPr>
            <p:ph idx="1" type="subTitle"/>
          </p:nvPr>
        </p:nvSpPr>
        <p:spPr>
          <a:xfrm>
            <a:off x="4096775" y="1524100"/>
            <a:ext cx="4325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val="tx"/>
                    </a:ext>
                  </a:extLst>
                </a:hlinkClick>
              </a:rPr>
              <a:t> </a:t>
            </a:r>
            <a:r>
              <a:rPr lang="en" u="sng">
                <a:solidFill>
                  <a:schemeClr val="lt2"/>
                </a:solidFill>
                <a:latin typeface="Oxygen"/>
                <a:ea typeface="Oxygen"/>
                <a:cs typeface="Oxygen"/>
                <a:sym typeface="Oxygen"/>
                <a:hlinkClick r:id="rId6">
                  <a:extLst>
                    <a:ext uri="{A12FA001-AC4F-418D-AE19-62706E023703}">
                      <ahyp:hlinkCl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rtl="0">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rtl="0">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rtl="0">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rtl="0">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rtl="0">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rtl="0">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rtl="0">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rtl="0">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idx="1" type="subTitle"/>
          </p:nvPr>
        </p:nvSpPr>
        <p:spPr>
          <a:xfrm>
            <a:off x="703800" y="2491350"/>
            <a:ext cx="34941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 name="Google Shape;24;p5"/>
          <p:cNvSpPr txBox="1"/>
          <p:nvPr>
            <p:ph idx="2" type="subTitle"/>
          </p:nvPr>
        </p:nvSpPr>
        <p:spPr>
          <a:xfrm>
            <a:off x="4913600" y="2491350"/>
            <a:ext cx="3510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 name="Google Shape;25;p5"/>
          <p:cNvSpPr txBox="1"/>
          <p:nvPr>
            <p:ph idx="3" type="subTitle"/>
          </p:nvPr>
        </p:nvSpPr>
        <p:spPr>
          <a:xfrm>
            <a:off x="703800" y="3001175"/>
            <a:ext cx="34941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idx="4" type="subTitle"/>
          </p:nvPr>
        </p:nvSpPr>
        <p:spPr>
          <a:xfrm>
            <a:off x="4913600" y="3001175"/>
            <a:ext cx="3510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a:off x="2433000" y="2441425"/>
            <a:ext cx="42780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8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subTitle"/>
          </p:nvPr>
        </p:nvSpPr>
        <p:spPr>
          <a:xfrm>
            <a:off x="2775600" y="3100075"/>
            <a:ext cx="3592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 type="subTitle"/>
          </p:nvPr>
        </p:nvSpPr>
        <p:spPr>
          <a:xfrm>
            <a:off x="5452800" y="3276450"/>
            <a:ext cx="2971200" cy="1031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indent="-317500" lvl="1" marL="914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indent="-317500" lvl="2" marL="1371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indent="-317500" lvl="3" marL="18288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indent="-317500" lvl="4" marL="22860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indent="-317500" lvl="5" marL="27432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indent="-317500" lvl="6" marL="3200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indent="-317500" lvl="7" marL="3657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indent="-317500" lvl="8" marL="41148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ctrTitle"/>
          </p:nvPr>
        </p:nvSpPr>
        <p:spPr>
          <a:xfrm>
            <a:off x="4070700" y="2518800"/>
            <a:ext cx="3852000" cy="861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Grafos</a:t>
            </a:r>
            <a:endParaRPr>
              <a:solidFill>
                <a:schemeClr val="accent1"/>
              </a:solidFill>
            </a:endParaRPr>
          </a:p>
        </p:txBody>
      </p:sp>
      <p:sp>
        <p:nvSpPr>
          <p:cNvPr id="164" name="Google Shape;164;p32"/>
          <p:cNvSpPr txBox="1"/>
          <p:nvPr>
            <p:ph idx="1" type="subTitle"/>
          </p:nvPr>
        </p:nvSpPr>
        <p:spPr>
          <a:xfrm>
            <a:off x="3940125" y="3380700"/>
            <a:ext cx="38520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Jorge Antigua</a:t>
            </a:r>
            <a:endParaRPr/>
          </a:p>
        </p:txBody>
      </p:sp>
      <p:pic>
        <p:nvPicPr>
          <p:cNvPr id="165" name="Google Shape;165;p32"/>
          <p:cNvPicPr preferRelativeResize="0"/>
          <p:nvPr/>
        </p:nvPicPr>
        <p:blipFill rotWithShape="1">
          <a:blip r:embed="rId3">
            <a:alphaModFix/>
          </a:blip>
          <a:srcRect b="1520" l="0" r="0" t="-1520"/>
          <a:stretch/>
        </p:blipFill>
        <p:spPr>
          <a:xfrm>
            <a:off x="2062425" y="61050"/>
            <a:ext cx="4295148" cy="42951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666113" y="-813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Grafos no dirigidos y dirigidos</a:t>
            </a:r>
            <a:endParaRPr sz="4300"/>
          </a:p>
        </p:txBody>
      </p:sp>
      <p:sp>
        <p:nvSpPr>
          <p:cNvPr id="277" name="Google Shape;277;p41"/>
          <p:cNvSpPr/>
          <p:nvPr/>
        </p:nvSpPr>
        <p:spPr>
          <a:xfrm rot="10800000">
            <a:off x="-10193962" y="-4404443"/>
            <a:ext cx="97828" cy="71043"/>
          </a:xfrm>
          <a:custGeom>
            <a:rect b="b" l="l" r="r" t="t"/>
            <a:pathLst>
              <a:path extrusionOk="0" h="7909" w="10891">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41"/>
          <p:cNvPicPr preferRelativeResize="0"/>
          <p:nvPr/>
        </p:nvPicPr>
        <p:blipFill>
          <a:blip r:embed="rId3">
            <a:alphaModFix/>
          </a:blip>
          <a:stretch>
            <a:fillRect/>
          </a:stretch>
        </p:blipFill>
        <p:spPr>
          <a:xfrm>
            <a:off x="1905025" y="379300"/>
            <a:ext cx="5050724" cy="2273825"/>
          </a:xfrm>
          <a:prstGeom prst="rect">
            <a:avLst/>
          </a:prstGeom>
          <a:noFill/>
          <a:ln>
            <a:noFill/>
          </a:ln>
        </p:spPr>
      </p:pic>
      <p:sp>
        <p:nvSpPr>
          <p:cNvPr id="279" name="Google Shape;279;p41"/>
          <p:cNvSpPr txBox="1"/>
          <p:nvPr/>
        </p:nvSpPr>
        <p:spPr>
          <a:xfrm>
            <a:off x="62650" y="2556725"/>
            <a:ext cx="4424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12121"/>
                </a:solidFill>
                <a:latin typeface="Oxygen"/>
                <a:ea typeface="Oxygen"/>
                <a:cs typeface="Oxygen"/>
                <a:sym typeface="Oxygen"/>
              </a:rPr>
              <a:t>Grafo No Dirigido:</a:t>
            </a:r>
            <a:endParaRPr b="1" sz="1600">
              <a:solidFill>
                <a:srgbClr val="212121"/>
              </a:solidFill>
              <a:latin typeface="Oxygen"/>
              <a:ea typeface="Oxygen"/>
              <a:cs typeface="Oxygen"/>
              <a:sym typeface="Oxygen"/>
            </a:endParaRPr>
          </a:p>
          <a:p>
            <a:pPr indent="0" lvl="0" marL="0" rtl="0" algn="l">
              <a:spcBef>
                <a:spcPts val="0"/>
              </a:spcBef>
              <a:spcAft>
                <a:spcPts val="0"/>
              </a:spcAft>
              <a:buNone/>
            </a:pPr>
            <a:r>
              <a:rPr b="1" lang="en" sz="1600">
                <a:solidFill>
                  <a:srgbClr val="212121"/>
                </a:solidFill>
                <a:latin typeface="Oxygen"/>
                <a:ea typeface="Oxygen"/>
                <a:cs typeface="Oxygen"/>
                <a:sym typeface="Oxygen"/>
              </a:rPr>
              <a:t> -Las aristas no tienen dirección. La relación entre dos nodos es bidireccional.</a:t>
            </a:r>
            <a:endParaRPr b="1" sz="1600">
              <a:solidFill>
                <a:srgbClr val="212121"/>
              </a:solidFill>
              <a:latin typeface="Oxygen"/>
              <a:ea typeface="Oxygen"/>
              <a:cs typeface="Oxygen"/>
              <a:sym typeface="Oxygen"/>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p:txBody>
      </p:sp>
      <p:sp>
        <p:nvSpPr>
          <p:cNvPr id="280" name="Google Shape;280;p41"/>
          <p:cNvSpPr txBox="1"/>
          <p:nvPr/>
        </p:nvSpPr>
        <p:spPr>
          <a:xfrm>
            <a:off x="4699850" y="2556725"/>
            <a:ext cx="4424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12121"/>
                </a:solidFill>
                <a:latin typeface="Oxygen"/>
                <a:ea typeface="Oxygen"/>
                <a:cs typeface="Oxygen"/>
                <a:sym typeface="Oxygen"/>
              </a:rPr>
              <a:t>Grafo Dirigido:</a:t>
            </a:r>
            <a:endParaRPr b="1" sz="1600">
              <a:solidFill>
                <a:srgbClr val="212121"/>
              </a:solidFill>
              <a:latin typeface="Oxygen"/>
              <a:ea typeface="Oxygen"/>
              <a:cs typeface="Oxygen"/>
              <a:sym typeface="Oxygen"/>
            </a:endParaRPr>
          </a:p>
          <a:p>
            <a:pPr indent="0" lvl="0" marL="0" rtl="0" algn="l">
              <a:spcBef>
                <a:spcPts val="0"/>
              </a:spcBef>
              <a:spcAft>
                <a:spcPts val="0"/>
              </a:spcAft>
              <a:buNone/>
            </a:pPr>
            <a:r>
              <a:rPr b="1" lang="en" sz="1600">
                <a:solidFill>
                  <a:srgbClr val="212121"/>
                </a:solidFill>
                <a:latin typeface="Oxygen"/>
                <a:ea typeface="Oxygen"/>
                <a:cs typeface="Oxygen"/>
                <a:sym typeface="Oxygen"/>
              </a:rPr>
              <a:t> -Las aristas tienen dirección. La relación entre dos nodos es unidireccional.</a:t>
            </a:r>
            <a:endParaRPr b="1" sz="1600">
              <a:solidFill>
                <a:srgbClr val="212121"/>
              </a:solidFill>
              <a:latin typeface="Oxygen"/>
              <a:ea typeface="Oxygen"/>
              <a:cs typeface="Oxygen"/>
              <a:sym typeface="Oxygen"/>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2408325" y="1004650"/>
            <a:ext cx="4657050" cy="2692575"/>
          </a:xfrm>
          <a:prstGeom prst="rect">
            <a:avLst/>
          </a:prstGeom>
          <a:noFill/>
          <a:ln>
            <a:noFill/>
          </a:ln>
        </p:spPr>
      </p:pic>
      <p:sp>
        <p:nvSpPr>
          <p:cNvPr id="286" name="Google Shape;286;p42"/>
          <p:cNvSpPr txBox="1"/>
          <p:nvPr/>
        </p:nvSpPr>
        <p:spPr>
          <a:xfrm>
            <a:off x="325850" y="338375"/>
            <a:ext cx="6316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212121"/>
                </a:solidFill>
                <a:latin typeface="Oxygen"/>
                <a:ea typeface="Oxygen"/>
                <a:cs typeface="Oxygen"/>
                <a:sym typeface="Oxygen"/>
              </a:rPr>
              <a:t>Grafo no ponderado</a:t>
            </a:r>
            <a:endParaRPr b="1" sz="4000">
              <a:solidFill>
                <a:srgbClr val="212121"/>
              </a:solidFill>
              <a:latin typeface="Oxygen"/>
              <a:ea typeface="Oxygen"/>
              <a:cs typeface="Oxygen"/>
              <a:sym typeface="Oxygen"/>
            </a:endParaRPr>
          </a:p>
        </p:txBody>
      </p:sp>
      <p:sp>
        <p:nvSpPr>
          <p:cNvPr id="287" name="Google Shape;287;p42"/>
          <p:cNvSpPr txBox="1"/>
          <p:nvPr/>
        </p:nvSpPr>
        <p:spPr>
          <a:xfrm>
            <a:off x="2631900" y="3810000"/>
            <a:ext cx="721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Las aristas no tienen pesos asociados</a:t>
            </a:r>
            <a:endParaRPr b="1" sz="1800">
              <a:solidFill>
                <a:srgbClr val="212121"/>
              </a:solidFill>
              <a:latin typeface="Oxygen"/>
              <a:ea typeface="Oxygen"/>
              <a:cs typeface="Oxygen"/>
              <a:sym typeface="Oxyge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pic>
        <p:nvPicPr>
          <p:cNvPr id="292" name="Google Shape;292;p43"/>
          <p:cNvPicPr preferRelativeResize="0"/>
          <p:nvPr/>
        </p:nvPicPr>
        <p:blipFill rotWithShape="1">
          <a:blip r:embed="rId3">
            <a:alphaModFix/>
          </a:blip>
          <a:srcRect b="10" l="0" r="78034" t="0"/>
          <a:stretch/>
        </p:blipFill>
        <p:spPr>
          <a:xfrm>
            <a:off x="0" y="0"/>
            <a:ext cx="2008576" cy="5143502"/>
          </a:xfrm>
          <a:prstGeom prst="rect">
            <a:avLst/>
          </a:prstGeom>
          <a:noFill/>
          <a:ln>
            <a:noFill/>
          </a:ln>
        </p:spPr>
      </p:pic>
      <p:pic>
        <p:nvPicPr>
          <p:cNvPr id="293" name="Google Shape;293;p43"/>
          <p:cNvPicPr preferRelativeResize="0"/>
          <p:nvPr/>
        </p:nvPicPr>
        <p:blipFill rotWithShape="1">
          <a:blip r:embed="rId4">
            <a:alphaModFix/>
          </a:blip>
          <a:srcRect b="0" l="0" r="0" t="0"/>
          <a:stretch/>
        </p:blipFill>
        <p:spPr>
          <a:xfrm>
            <a:off x="962501" y="1019675"/>
            <a:ext cx="3048000" cy="2990850"/>
          </a:xfrm>
          <a:prstGeom prst="rect">
            <a:avLst/>
          </a:prstGeom>
          <a:noFill/>
          <a:ln>
            <a:noFill/>
          </a:ln>
        </p:spPr>
      </p:pic>
      <p:sp>
        <p:nvSpPr>
          <p:cNvPr id="294" name="Google Shape;294;p43"/>
          <p:cNvSpPr txBox="1"/>
          <p:nvPr/>
        </p:nvSpPr>
        <p:spPr>
          <a:xfrm>
            <a:off x="-75200" y="162950"/>
            <a:ext cx="663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212121"/>
                </a:solidFill>
                <a:latin typeface="Oxygen"/>
                <a:ea typeface="Oxygen"/>
                <a:cs typeface="Oxygen"/>
                <a:sym typeface="Oxygen"/>
              </a:rPr>
              <a:t>Grafo Completo de n Vértices</a:t>
            </a:r>
            <a:endParaRPr b="1" sz="4000">
              <a:solidFill>
                <a:srgbClr val="212121"/>
              </a:solidFill>
              <a:latin typeface="Oxygen"/>
              <a:ea typeface="Oxygen"/>
              <a:cs typeface="Oxygen"/>
              <a:sym typeface="Oxygen"/>
            </a:endParaRPr>
          </a:p>
        </p:txBody>
      </p:sp>
      <p:sp>
        <p:nvSpPr>
          <p:cNvPr id="295" name="Google Shape;295;p43"/>
          <p:cNvSpPr txBox="1"/>
          <p:nvPr/>
        </p:nvSpPr>
        <p:spPr>
          <a:xfrm>
            <a:off x="3534225" y="3208400"/>
            <a:ext cx="575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Un grafo completo de n vértices es un grafo simple en el que cada par de nodos está conectado por una arista. Tiene el máximo número posible de aristas para n vértices.</a:t>
            </a:r>
            <a:endParaRPr b="1" sz="1800">
              <a:solidFill>
                <a:srgbClr val="212121"/>
              </a:solidFill>
              <a:latin typeface="Oxygen"/>
              <a:ea typeface="Oxygen"/>
              <a:cs typeface="Oxygen"/>
              <a:sym typeface="Oxyg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4"/>
          <p:cNvPicPr preferRelativeResize="0"/>
          <p:nvPr/>
        </p:nvPicPr>
        <p:blipFill>
          <a:blip r:embed="rId3">
            <a:alphaModFix/>
          </a:blip>
          <a:stretch>
            <a:fillRect/>
          </a:stretch>
        </p:blipFill>
        <p:spPr>
          <a:xfrm>
            <a:off x="152400" y="761300"/>
            <a:ext cx="5976174" cy="2923350"/>
          </a:xfrm>
          <a:prstGeom prst="rect">
            <a:avLst/>
          </a:prstGeom>
          <a:noFill/>
          <a:ln>
            <a:noFill/>
          </a:ln>
        </p:spPr>
      </p:pic>
      <p:sp>
        <p:nvSpPr>
          <p:cNvPr id="301" name="Google Shape;301;p44"/>
          <p:cNvSpPr txBox="1"/>
          <p:nvPr/>
        </p:nvSpPr>
        <p:spPr>
          <a:xfrm>
            <a:off x="0" y="300775"/>
            <a:ext cx="674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212121"/>
                </a:solidFill>
                <a:latin typeface="Oxygen"/>
                <a:ea typeface="Oxygen"/>
                <a:cs typeface="Oxygen"/>
                <a:sym typeface="Oxygen"/>
              </a:rPr>
              <a:t>Complemento de un Grafo (G̅)</a:t>
            </a:r>
            <a:endParaRPr b="1" sz="2200">
              <a:solidFill>
                <a:srgbClr val="212121"/>
              </a:solidFill>
              <a:latin typeface="Oxygen"/>
              <a:ea typeface="Oxygen"/>
              <a:cs typeface="Oxygen"/>
              <a:sym typeface="Oxygen"/>
            </a:endParaRPr>
          </a:p>
        </p:txBody>
      </p:sp>
      <p:sp>
        <p:nvSpPr>
          <p:cNvPr id="302" name="Google Shape;302;p44"/>
          <p:cNvSpPr txBox="1"/>
          <p:nvPr/>
        </p:nvSpPr>
        <p:spPr>
          <a:xfrm>
            <a:off x="2356175" y="3684650"/>
            <a:ext cx="5940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El complemento de un grafo G es un grafo que tiene los mismos vértices, pero las aristas que no están presentes en G están presentes en G̅, y viceversa.</a:t>
            </a:r>
            <a:endParaRPr b="1" sz="1800">
              <a:solidFill>
                <a:srgbClr val="212121"/>
              </a:solidFill>
              <a:latin typeface="Oxygen"/>
              <a:ea typeface="Oxygen"/>
              <a:cs typeface="Oxygen"/>
              <a:sym typeface="Oxygen"/>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a:blip r:embed="rId3">
            <a:alphaModFix/>
          </a:blip>
          <a:stretch>
            <a:fillRect/>
          </a:stretch>
        </p:blipFill>
        <p:spPr>
          <a:xfrm>
            <a:off x="847350" y="812925"/>
            <a:ext cx="2945250" cy="2945250"/>
          </a:xfrm>
          <a:prstGeom prst="rect">
            <a:avLst/>
          </a:prstGeom>
          <a:noFill/>
          <a:ln>
            <a:noFill/>
          </a:ln>
        </p:spPr>
      </p:pic>
      <p:sp>
        <p:nvSpPr>
          <p:cNvPr id="308" name="Google Shape;308;p45"/>
          <p:cNvSpPr txBox="1"/>
          <p:nvPr/>
        </p:nvSpPr>
        <p:spPr>
          <a:xfrm>
            <a:off x="3567000" y="2959750"/>
            <a:ext cx="55770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12121"/>
                </a:solidFill>
                <a:latin typeface="Oxygen"/>
                <a:ea typeface="Oxygen"/>
                <a:cs typeface="Oxygen"/>
                <a:sym typeface="Oxygen"/>
              </a:rPr>
              <a:t>Un grafo bipartido es aquel cuyo conjunto de nodos puede ser dividido en dos conjuntos disjuntos (llamados conjuntos bipartitos) de manera que todas las aristas conectan un nodo de un conjunto con un nodo del otro conjunto.</a:t>
            </a:r>
            <a:endParaRPr b="1" sz="1700">
              <a:solidFill>
                <a:srgbClr val="212121"/>
              </a:solidFill>
              <a:latin typeface="Oxygen"/>
              <a:ea typeface="Oxygen"/>
              <a:cs typeface="Oxygen"/>
              <a:sym typeface="Oxygen"/>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a:p>
            <a:pPr indent="0" lvl="0" marL="0" rtl="0" algn="l">
              <a:spcBef>
                <a:spcPts val="0"/>
              </a:spcBef>
              <a:spcAft>
                <a:spcPts val="0"/>
              </a:spcAft>
              <a:buNone/>
            </a:pPr>
            <a:r>
              <a:t/>
            </a:r>
            <a:endParaRPr sz="1800">
              <a:solidFill>
                <a:schemeClr val="lt2"/>
              </a:solidFill>
              <a:latin typeface="Oxygen Light"/>
              <a:ea typeface="Oxygen Light"/>
              <a:cs typeface="Oxygen Light"/>
              <a:sym typeface="Oxygen Light"/>
            </a:endParaRPr>
          </a:p>
        </p:txBody>
      </p:sp>
      <p:sp>
        <p:nvSpPr>
          <p:cNvPr id="309" name="Google Shape;309;p45"/>
          <p:cNvSpPr txBox="1"/>
          <p:nvPr/>
        </p:nvSpPr>
        <p:spPr>
          <a:xfrm>
            <a:off x="0" y="87725"/>
            <a:ext cx="6090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Grafo Bipartido</a:t>
            </a:r>
            <a:endParaRPr b="1" sz="4000">
              <a:solidFill>
                <a:schemeClr val="lt2"/>
              </a:solidFill>
              <a:latin typeface="Oxygen"/>
              <a:ea typeface="Oxygen"/>
              <a:cs typeface="Oxygen"/>
              <a:sym typeface="Oxyge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3120700" y="3434050"/>
            <a:ext cx="4674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xygen"/>
                <a:ea typeface="Oxygen"/>
                <a:cs typeface="Oxygen"/>
                <a:sym typeface="Oxygen"/>
              </a:rPr>
              <a:t>Un grafo bipartido completo es un grafo bipartido en el que cada nodo de un conjunto está conectado con todos los nodos del otro conjunto. Se denota como K_{n, m}, donde n y m son los tamaños de los conjuntos bipartitos.</a:t>
            </a:r>
            <a:endParaRPr b="1" sz="1600">
              <a:latin typeface="Oxygen"/>
              <a:ea typeface="Oxygen"/>
              <a:cs typeface="Oxygen"/>
              <a:sym typeface="Oxygen"/>
            </a:endParaRPr>
          </a:p>
        </p:txBody>
      </p:sp>
      <p:pic>
        <p:nvPicPr>
          <p:cNvPr id="315" name="Google Shape;315;p46"/>
          <p:cNvPicPr preferRelativeResize="0"/>
          <p:nvPr/>
        </p:nvPicPr>
        <p:blipFill>
          <a:blip r:embed="rId3">
            <a:alphaModFix/>
          </a:blip>
          <a:stretch>
            <a:fillRect/>
          </a:stretch>
        </p:blipFill>
        <p:spPr>
          <a:xfrm>
            <a:off x="-1" y="820975"/>
            <a:ext cx="5489850" cy="2694600"/>
          </a:xfrm>
          <a:prstGeom prst="rect">
            <a:avLst/>
          </a:prstGeom>
          <a:noFill/>
          <a:ln>
            <a:noFill/>
          </a:ln>
        </p:spPr>
      </p:pic>
      <p:sp>
        <p:nvSpPr>
          <p:cNvPr id="316" name="Google Shape;316;p46"/>
          <p:cNvSpPr txBox="1"/>
          <p:nvPr/>
        </p:nvSpPr>
        <p:spPr>
          <a:xfrm>
            <a:off x="350900" y="143875"/>
            <a:ext cx="7218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2"/>
                </a:solidFill>
                <a:latin typeface="Oxygen"/>
                <a:ea typeface="Oxygen"/>
                <a:cs typeface="Oxygen"/>
                <a:sym typeface="Oxygen"/>
              </a:rPr>
              <a:t>G</a:t>
            </a:r>
            <a:r>
              <a:rPr b="1" lang="en" sz="3200">
                <a:solidFill>
                  <a:schemeClr val="lt2"/>
                </a:solidFill>
                <a:latin typeface="Oxygen"/>
                <a:ea typeface="Oxygen"/>
                <a:cs typeface="Oxygen"/>
                <a:sym typeface="Oxygen"/>
              </a:rPr>
              <a:t>rafo</a:t>
            </a:r>
            <a:r>
              <a:rPr b="1" lang="en" sz="3200">
                <a:solidFill>
                  <a:schemeClr val="lt2"/>
                </a:solidFill>
                <a:latin typeface="Oxygen"/>
                <a:ea typeface="Oxygen"/>
                <a:cs typeface="Oxygen"/>
                <a:sym typeface="Oxygen"/>
              </a:rPr>
              <a:t> Bipartido Completo (K_{n, m})</a:t>
            </a:r>
            <a:endParaRPr b="1" sz="3200">
              <a:solidFill>
                <a:schemeClr val="lt2"/>
              </a:solidFill>
              <a:latin typeface="Oxygen"/>
              <a:ea typeface="Oxygen"/>
              <a:cs typeface="Oxygen"/>
              <a:sym typeface="Oxyge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nvSpPr>
        <p:spPr>
          <a:xfrm>
            <a:off x="1783500" y="175475"/>
            <a:ext cx="5577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2"/>
                </a:solidFill>
                <a:latin typeface="Oxygen"/>
                <a:ea typeface="Oxygen"/>
                <a:cs typeface="Oxygen"/>
                <a:sym typeface="Oxygen"/>
              </a:rPr>
              <a:t>Representación Matricial </a:t>
            </a:r>
            <a:endParaRPr b="1" sz="3400">
              <a:solidFill>
                <a:schemeClr val="lt2"/>
              </a:solidFill>
              <a:latin typeface="Oxygen"/>
              <a:ea typeface="Oxygen"/>
              <a:cs typeface="Oxygen"/>
              <a:sym typeface="Oxygen"/>
            </a:endParaRPr>
          </a:p>
        </p:txBody>
      </p:sp>
      <p:pic>
        <p:nvPicPr>
          <p:cNvPr id="322" name="Google Shape;322;p47"/>
          <p:cNvPicPr preferRelativeResize="0"/>
          <p:nvPr/>
        </p:nvPicPr>
        <p:blipFill>
          <a:blip r:embed="rId3">
            <a:alphaModFix/>
          </a:blip>
          <a:stretch>
            <a:fillRect/>
          </a:stretch>
        </p:blipFill>
        <p:spPr>
          <a:xfrm>
            <a:off x="158650" y="985350"/>
            <a:ext cx="8826700" cy="317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nvSpPr>
        <p:spPr>
          <a:xfrm>
            <a:off x="1846050" y="100275"/>
            <a:ext cx="545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Matriz de Adyacencia</a:t>
            </a:r>
            <a:endParaRPr b="1" sz="4000">
              <a:solidFill>
                <a:schemeClr val="lt2"/>
              </a:solidFill>
              <a:latin typeface="Oxygen"/>
              <a:ea typeface="Oxygen"/>
              <a:cs typeface="Oxygen"/>
              <a:sym typeface="Oxygen"/>
            </a:endParaRPr>
          </a:p>
        </p:txBody>
      </p:sp>
      <p:sp>
        <p:nvSpPr>
          <p:cNvPr id="328" name="Google Shape;328;p48"/>
          <p:cNvSpPr txBox="1"/>
          <p:nvPr/>
        </p:nvSpPr>
        <p:spPr>
          <a:xfrm>
            <a:off x="676775" y="900675"/>
            <a:ext cx="3000000" cy="434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  </a:t>
            </a:r>
            <a:r>
              <a:rPr b="1" lang="en" sz="1600"/>
              <a:t>-</a:t>
            </a:r>
            <a:r>
              <a:rPr b="1" lang="en" sz="1600">
                <a:latin typeface="Oxygen"/>
                <a:ea typeface="Oxygen"/>
                <a:cs typeface="Oxygen"/>
                <a:sym typeface="Oxygen"/>
              </a:rPr>
              <a:t> Para un grafo no dirigido con n nodos, la matriz de adyacencia es una matriz cuadrada \( n \times n \).</a:t>
            </a:r>
            <a:endParaRPr b="1" sz="1600">
              <a:latin typeface="Oxygen"/>
              <a:ea typeface="Oxygen"/>
              <a:cs typeface="Oxygen"/>
              <a:sym typeface="Oxygen"/>
            </a:endParaRPr>
          </a:p>
          <a:p>
            <a:pPr indent="0" lvl="0" marL="0" rtl="0" algn="l">
              <a:spcBef>
                <a:spcPts val="0"/>
              </a:spcBef>
              <a:spcAft>
                <a:spcPts val="0"/>
              </a:spcAft>
              <a:buNone/>
            </a:pPr>
            <a:r>
              <a:t/>
            </a:r>
            <a:endParaRPr b="1" sz="1600">
              <a:latin typeface="Oxygen"/>
              <a:ea typeface="Oxygen"/>
              <a:cs typeface="Oxygen"/>
              <a:sym typeface="Oxygen"/>
            </a:endParaRPr>
          </a:p>
          <a:p>
            <a:pPr indent="0" lvl="0" marL="0" rtl="0" algn="l">
              <a:spcBef>
                <a:spcPts val="0"/>
              </a:spcBef>
              <a:spcAft>
                <a:spcPts val="0"/>
              </a:spcAft>
              <a:buNone/>
            </a:pPr>
            <a:r>
              <a:rPr b="1" lang="en" sz="1600">
                <a:latin typeface="Oxygen"/>
                <a:ea typeface="Oxygen"/>
                <a:cs typeface="Oxygen"/>
                <a:sym typeface="Oxygen"/>
              </a:rPr>
              <a:t>  - El elemento \( A[i][j] \) es 1 si hay una arista entre los nodos i y j, y 0 en caso contrario.</a:t>
            </a:r>
            <a:endParaRPr b="1" sz="1600">
              <a:latin typeface="Oxygen"/>
              <a:ea typeface="Oxygen"/>
              <a:cs typeface="Oxygen"/>
              <a:sym typeface="Oxygen"/>
            </a:endParaRPr>
          </a:p>
          <a:p>
            <a:pPr indent="0" lvl="0" marL="0" rtl="0" algn="l">
              <a:spcBef>
                <a:spcPts val="0"/>
              </a:spcBef>
              <a:spcAft>
                <a:spcPts val="0"/>
              </a:spcAft>
              <a:buNone/>
            </a:pPr>
            <a:r>
              <a:rPr b="1" lang="en" sz="1600">
                <a:latin typeface="Oxygen"/>
                <a:ea typeface="Oxygen"/>
                <a:cs typeface="Oxygen"/>
                <a:sym typeface="Oxygen"/>
              </a:rPr>
              <a:t> </a:t>
            </a:r>
            <a:endParaRPr b="1" sz="1600">
              <a:latin typeface="Oxygen"/>
              <a:ea typeface="Oxygen"/>
              <a:cs typeface="Oxygen"/>
              <a:sym typeface="Oxygen"/>
            </a:endParaRPr>
          </a:p>
          <a:p>
            <a:pPr indent="0" lvl="0" marL="0" rtl="0" algn="l">
              <a:spcBef>
                <a:spcPts val="0"/>
              </a:spcBef>
              <a:spcAft>
                <a:spcPts val="0"/>
              </a:spcAft>
              <a:buNone/>
            </a:pPr>
            <a:r>
              <a:rPr b="1" lang="en" sz="1600">
                <a:latin typeface="Oxygen"/>
                <a:ea typeface="Oxygen"/>
                <a:cs typeface="Oxygen"/>
                <a:sym typeface="Oxygen"/>
              </a:rPr>
              <a:t>  - En un grafo dirigido, la matriz de adyacencia puede ser asimétrica, ya que \( A[i][j] \) puede ser diferente de \( A[j][i] \) si la arista tiene una dirección.</a:t>
            </a:r>
            <a:endParaRPr b="1" sz="1600">
              <a:latin typeface="Oxygen"/>
              <a:ea typeface="Oxygen"/>
              <a:cs typeface="Oxygen"/>
              <a:sym typeface="Oxygen"/>
            </a:endParaRPr>
          </a:p>
          <a:p>
            <a:pPr indent="0" lvl="0" marL="0" rtl="0" algn="l">
              <a:spcBef>
                <a:spcPts val="0"/>
              </a:spcBef>
              <a:spcAft>
                <a:spcPts val="0"/>
              </a:spcAft>
              <a:buNone/>
            </a:pPr>
            <a:r>
              <a:t/>
            </a:r>
            <a:endParaRPr/>
          </a:p>
        </p:txBody>
      </p:sp>
      <p:sp>
        <p:nvSpPr>
          <p:cNvPr id="329" name="Google Shape;329;p48"/>
          <p:cNvSpPr txBox="1"/>
          <p:nvPr/>
        </p:nvSpPr>
        <p:spPr>
          <a:xfrm>
            <a:off x="4023075" y="9709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Ejemplo de un grafo no dirigido:</a:t>
            </a:r>
            <a:endParaRPr b="1" sz="1500"/>
          </a:p>
        </p:txBody>
      </p:sp>
      <p:pic>
        <p:nvPicPr>
          <p:cNvPr id="330" name="Google Shape;330;p48"/>
          <p:cNvPicPr preferRelativeResize="0"/>
          <p:nvPr/>
        </p:nvPicPr>
        <p:blipFill rotWithShape="1">
          <a:blip r:embed="rId3">
            <a:alphaModFix/>
          </a:blip>
          <a:srcRect b="0" l="0" r="0" t="0"/>
          <a:stretch/>
        </p:blipFill>
        <p:spPr>
          <a:xfrm>
            <a:off x="4831825" y="1687725"/>
            <a:ext cx="1133850" cy="1195150"/>
          </a:xfrm>
          <a:prstGeom prst="rect">
            <a:avLst/>
          </a:prstGeom>
          <a:noFill/>
          <a:ln>
            <a:noFill/>
          </a:ln>
        </p:spPr>
      </p:pic>
      <p:pic>
        <p:nvPicPr>
          <p:cNvPr id="331" name="Google Shape;331;p48"/>
          <p:cNvPicPr preferRelativeResize="0"/>
          <p:nvPr/>
        </p:nvPicPr>
        <p:blipFill>
          <a:blip r:embed="rId4">
            <a:alphaModFix/>
          </a:blip>
          <a:stretch>
            <a:fillRect/>
          </a:stretch>
        </p:blipFill>
        <p:spPr>
          <a:xfrm>
            <a:off x="6327000" y="2746400"/>
            <a:ext cx="1961050" cy="2005950"/>
          </a:xfrm>
          <a:prstGeom prst="rect">
            <a:avLst/>
          </a:prstGeom>
          <a:noFill/>
          <a:ln>
            <a:noFill/>
          </a:ln>
        </p:spPr>
      </p:pic>
      <p:sp>
        <p:nvSpPr>
          <p:cNvPr id="332" name="Google Shape;332;p48"/>
          <p:cNvSpPr txBox="1"/>
          <p:nvPr/>
        </p:nvSpPr>
        <p:spPr>
          <a:xfrm>
            <a:off x="6327000" y="2071475"/>
            <a:ext cx="221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12121"/>
                </a:solidFill>
                <a:latin typeface="Oxygen"/>
                <a:ea typeface="Oxygen"/>
                <a:cs typeface="Oxygen"/>
                <a:sym typeface="Oxygen"/>
              </a:rPr>
              <a:t>Matriz de adyacencia</a:t>
            </a:r>
            <a:endParaRPr b="1" sz="1600">
              <a:solidFill>
                <a:srgbClr val="212121"/>
              </a:solidFill>
              <a:latin typeface="Oxygen"/>
              <a:ea typeface="Oxygen"/>
              <a:cs typeface="Oxygen"/>
              <a:sym typeface="Oxyge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nvSpPr>
        <p:spPr>
          <a:xfrm>
            <a:off x="931150" y="0"/>
            <a:ext cx="545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Matriz de Incidencia</a:t>
            </a:r>
            <a:endParaRPr b="1" sz="4000">
              <a:solidFill>
                <a:schemeClr val="lt2"/>
              </a:solidFill>
              <a:latin typeface="Oxygen"/>
              <a:ea typeface="Oxygen"/>
              <a:cs typeface="Oxygen"/>
              <a:sym typeface="Oxygen"/>
            </a:endParaRPr>
          </a:p>
        </p:txBody>
      </p:sp>
      <p:sp>
        <p:nvSpPr>
          <p:cNvPr id="338" name="Google Shape;338;p49"/>
          <p:cNvSpPr txBox="1"/>
          <p:nvPr/>
        </p:nvSpPr>
        <p:spPr>
          <a:xfrm>
            <a:off x="413575" y="900675"/>
            <a:ext cx="3847500" cy="3386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xygen"/>
                <a:ea typeface="Oxygen"/>
                <a:cs typeface="Oxygen"/>
                <a:sym typeface="Oxygen"/>
              </a:rPr>
              <a:t>- Para un grafo dirigido con n nodos y m aristas, la matriz de incidencia es una matriz \( n \times m \).</a:t>
            </a:r>
            <a:endParaRPr b="1" sz="1600">
              <a:latin typeface="Oxygen"/>
              <a:ea typeface="Oxygen"/>
              <a:cs typeface="Oxygen"/>
              <a:sym typeface="Oxygen"/>
            </a:endParaRPr>
          </a:p>
          <a:p>
            <a:pPr indent="0" lvl="0" marL="0" rtl="0" algn="l">
              <a:spcBef>
                <a:spcPts val="0"/>
              </a:spcBef>
              <a:spcAft>
                <a:spcPts val="0"/>
              </a:spcAft>
              <a:buNone/>
            </a:pPr>
            <a:r>
              <a:t/>
            </a:r>
            <a:endParaRPr b="1" sz="1600">
              <a:latin typeface="Oxygen"/>
              <a:ea typeface="Oxygen"/>
              <a:cs typeface="Oxygen"/>
              <a:sym typeface="Oxygen"/>
            </a:endParaRPr>
          </a:p>
          <a:p>
            <a:pPr indent="0" lvl="0" marL="0" rtl="0" algn="l">
              <a:spcBef>
                <a:spcPts val="0"/>
              </a:spcBef>
              <a:spcAft>
                <a:spcPts val="0"/>
              </a:spcAft>
              <a:buNone/>
            </a:pPr>
            <a:r>
              <a:rPr b="1" lang="en" sz="1600">
                <a:latin typeface="Oxygen"/>
                <a:ea typeface="Oxygen"/>
                <a:cs typeface="Oxygen"/>
                <a:sym typeface="Oxygen"/>
              </a:rPr>
              <a:t>   - El elemento \( B[i][j] \) es 1 si el nodo i es el origen de la arista j, -1 si es el destino, y 0 si no está relacionado con la arista.</a:t>
            </a:r>
            <a:endParaRPr b="1" sz="1600">
              <a:latin typeface="Oxygen"/>
              <a:ea typeface="Oxygen"/>
              <a:cs typeface="Oxygen"/>
              <a:sym typeface="Oxygen"/>
            </a:endParaRPr>
          </a:p>
          <a:p>
            <a:pPr indent="0" lvl="0" marL="0" rtl="0" algn="l">
              <a:spcBef>
                <a:spcPts val="0"/>
              </a:spcBef>
              <a:spcAft>
                <a:spcPts val="0"/>
              </a:spcAft>
              <a:buNone/>
            </a:pPr>
            <a:r>
              <a:t/>
            </a:r>
            <a:endParaRPr b="1" sz="1600">
              <a:latin typeface="Oxygen"/>
              <a:ea typeface="Oxygen"/>
              <a:cs typeface="Oxygen"/>
              <a:sym typeface="Oxygen"/>
            </a:endParaRPr>
          </a:p>
          <a:p>
            <a:pPr indent="0" lvl="0" marL="0" rtl="0" algn="l">
              <a:spcBef>
                <a:spcPts val="0"/>
              </a:spcBef>
              <a:spcAft>
                <a:spcPts val="0"/>
              </a:spcAft>
              <a:buNone/>
            </a:pPr>
            <a:r>
              <a:rPr b="1" lang="en" sz="1600">
                <a:latin typeface="Oxygen"/>
                <a:ea typeface="Oxygen"/>
                <a:cs typeface="Oxygen"/>
                <a:sym typeface="Oxygen"/>
              </a:rPr>
              <a:t>   - En un grafo no dirigido, generalmente se utiliza 1 para indicar que un nodo es uno de los extremos de la arista.</a:t>
            </a:r>
            <a:endParaRPr b="1" sz="1600">
              <a:latin typeface="Oxygen"/>
              <a:ea typeface="Oxygen"/>
              <a:cs typeface="Oxygen"/>
              <a:sym typeface="Oxygen"/>
            </a:endParaRPr>
          </a:p>
        </p:txBody>
      </p:sp>
      <p:sp>
        <p:nvSpPr>
          <p:cNvPr id="339" name="Google Shape;339;p49"/>
          <p:cNvSpPr txBox="1"/>
          <p:nvPr/>
        </p:nvSpPr>
        <p:spPr>
          <a:xfrm>
            <a:off x="4612100" y="9006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xygen"/>
                <a:ea typeface="Oxygen"/>
                <a:cs typeface="Oxygen"/>
                <a:sym typeface="Oxygen"/>
              </a:rPr>
              <a:t>Ejemplo de un grafo dirigido:</a:t>
            </a:r>
            <a:endParaRPr b="1" sz="1600">
              <a:latin typeface="Oxygen"/>
              <a:ea typeface="Oxygen"/>
              <a:cs typeface="Oxygen"/>
              <a:sym typeface="Oxygen"/>
            </a:endParaRPr>
          </a:p>
        </p:txBody>
      </p:sp>
      <p:pic>
        <p:nvPicPr>
          <p:cNvPr id="340" name="Google Shape;340;p49"/>
          <p:cNvPicPr preferRelativeResize="0"/>
          <p:nvPr/>
        </p:nvPicPr>
        <p:blipFill>
          <a:blip r:embed="rId3">
            <a:alphaModFix/>
          </a:blip>
          <a:stretch>
            <a:fillRect/>
          </a:stretch>
        </p:blipFill>
        <p:spPr>
          <a:xfrm>
            <a:off x="4699850" y="1253500"/>
            <a:ext cx="1228225" cy="1688825"/>
          </a:xfrm>
          <a:prstGeom prst="rect">
            <a:avLst/>
          </a:prstGeom>
          <a:noFill/>
          <a:ln>
            <a:noFill/>
          </a:ln>
        </p:spPr>
      </p:pic>
      <p:pic>
        <p:nvPicPr>
          <p:cNvPr id="341" name="Google Shape;341;p49"/>
          <p:cNvPicPr preferRelativeResize="0"/>
          <p:nvPr/>
        </p:nvPicPr>
        <p:blipFill>
          <a:blip r:embed="rId4">
            <a:alphaModFix/>
          </a:blip>
          <a:stretch>
            <a:fillRect/>
          </a:stretch>
        </p:blipFill>
        <p:spPr>
          <a:xfrm>
            <a:off x="6366850" y="2584000"/>
            <a:ext cx="2593925" cy="2303825"/>
          </a:xfrm>
          <a:prstGeom prst="rect">
            <a:avLst/>
          </a:prstGeom>
          <a:noFill/>
          <a:ln>
            <a:noFill/>
          </a:ln>
        </p:spPr>
      </p:pic>
      <p:sp>
        <p:nvSpPr>
          <p:cNvPr id="342" name="Google Shape;342;p49"/>
          <p:cNvSpPr txBox="1"/>
          <p:nvPr/>
        </p:nvSpPr>
        <p:spPr>
          <a:xfrm>
            <a:off x="6291638" y="22183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xygen"/>
                <a:ea typeface="Oxygen"/>
                <a:cs typeface="Oxygen"/>
                <a:sym typeface="Oxygen"/>
              </a:rPr>
              <a:t>Matriz de incidencia:</a:t>
            </a:r>
            <a:endParaRPr b="1" sz="1600">
              <a:latin typeface="Oxygen"/>
              <a:ea typeface="Oxygen"/>
              <a:cs typeface="Oxygen"/>
              <a:sym typeface="Oxyge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nvSpPr>
        <p:spPr>
          <a:xfrm>
            <a:off x="175475" y="87725"/>
            <a:ext cx="6166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Caminos y circuitos</a:t>
            </a:r>
            <a:endParaRPr b="1" sz="4000">
              <a:solidFill>
                <a:schemeClr val="lt2"/>
              </a:solidFill>
              <a:latin typeface="Oxygen"/>
              <a:ea typeface="Oxygen"/>
              <a:cs typeface="Oxygen"/>
              <a:sym typeface="Oxygen"/>
            </a:endParaRPr>
          </a:p>
        </p:txBody>
      </p:sp>
      <p:pic>
        <p:nvPicPr>
          <p:cNvPr id="348" name="Google Shape;348;p50"/>
          <p:cNvPicPr preferRelativeResize="0"/>
          <p:nvPr/>
        </p:nvPicPr>
        <p:blipFill>
          <a:blip r:embed="rId3">
            <a:alphaModFix/>
          </a:blip>
          <a:stretch>
            <a:fillRect/>
          </a:stretch>
        </p:blipFill>
        <p:spPr>
          <a:xfrm>
            <a:off x="175475" y="752275"/>
            <a:ext cx="3331750" cy="3331750"/>
          </a:xfrm>
          <a:prstGeom prst="rect">
            <a:avLst/>
          </a:prstGeom>
          <a:noFill/>
          <a:ln>
            <a:noFill/>
          </a:ln>
        </p:spPr>
      </p:pic>
      <p:pic>
        <p:nvPicPr>
          <p:cNvPr id="349" name="Google Shape;349;p50"/>
          <p:cNvPicPr preferRelativeResize="0"/>
          <p:nvPr/>
        </p:nvPicPr>
        <p:blipFill>
          <a:blip r:embed="rId4">
            <a:alphaModFix/>
          </a:blip>
          <a:stretch>
            <a:fillRect/>
          </a:stretch>
        </p:blipFill>
        <p:spPr>
          <a:xfrm>
            <a:off x="4044901" y="1278375"/>
            <a:ext cx="3920550" cy="3437026"/>
          </a:xfrm>
          <a:prstGeom prst="rect">
            <a:avLst/>
          </a:prstGeom>
          <a:noFill/>
          <a:ln>
            <a:noFill/>
          </a:ln>
        </p:spPr>
      </p:pic>
      <p:sp>
        <p:nvSpPr>
          <p:cNvPr id="350" name="Google Shape;350;p50"/>
          <p:cNvSpPr txBox="1"/>
          <p:nvPr/>
        </p:nvSpPr>
        <p:spPr>
          <a:xfrm>
            <a:off x="5138475" y="888125"/>
            <a:ext cx="3296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212121"/>
                </a:solidFill>
                <a:latin typeface="Oxygen"/>
                <a:ea typeface="Oxygen"/>
                <a:cs typeface="Oxygen"/>
                <a:sym typeface="Oxygen"/>
              </a:rPr>
              <a:t>Circuito</a:t>
            </a:r>
            <a:endParaRPr b="1" sz="2300">
              <a:solidFill>
                <a:srgbClr val="212121"/>
              </a:solidFill>
              <a:latin typeface="Oxygen"/>
              <a:ea typeface="Oxygen"/>
              <a:cs typeface="Oxygen"/>
              <a:sym typeface="Oxyg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654725" y="1058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a:t>
            </a:r>
            <a:r>
              <a:rPr lang="en"/>
              <a:t> a los grafos</a:t>
            </a:r>
            <a:endParaRPr/>
          </a:p>
        </p:txBody>
      </p:sp>
      <p:sp>
        <p:nvSpPr>
          <p:cNvPr id="171" name="Google Shape;171;p33"/>
          <p:cNvSpPr txBox="1"/>
          <p:nvPr>
            <p:ph idx="1" type="body"/>
          </p:nvPr>
        </p:nvSpPr>
        <p:spPr>
          <a:xfrm>
            <a:off x="-76325" y="2079300"/>
            <a:ext cx="5990100" cy="306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212121"/>
                </a:solidFill>
                <a:latin typeface="Anaheim"/>
                <a:ea typeface="Anaheim"/>
                <a:cs typeface="Anaheim"/>
                <a:sym typeface="Anaheim"/>
              </a:rPr>
              <a:t>La teoría de grafos fue introducida por Leonhard Euler en 1736 al abordar el problema de los puentes de Konigsberg. Euler representó el problema abstractamente, creando nodos y aristas, y estableció reglas y conceptos fundamentales. Su trabajo marcó el inicio de la teoría de grafos y sentó las bases para su estudio en matemáticas y ciencias de la computación.</a:t>
            </a:r>
            <a:endParaRPr b="1">
              <a:solidFill>
                <a:srgbClr val="212121"/>
              </a:solidFill>
              <a:latin typeface="Anaheim"/>
              <a:ea typeface="Anaheim"/>
              <a:cs typeface="Anaheim"/>
              <a:sym typeface="Anaheim"/>
            </a:endParaRPr>
          </a:p>
          <a:p>
            <a:pPr indent="0" lvl="0" marL="0" rtl="0" algn="l">
              <a:spcBef>
                <a:spcPts val="0"/>
              </a:spcBef>
              <a:spcAft>
                <a:spcPts val="1600"/>
              </a:spcAft>
              <a:buNone/>
            </a:pPr>
            <a:r>
              <a:t/>
            </a:r>
            <a:endParaRPr sz="1200"/>
          </a:p>
        </p:txBody>
      </p:sp>
      <p:pic>
        <p:nvPicPr>
          <p:cNvPr id="172" name="Google Shape;172;p33"/>
          <p:cNvPicPr preferRelativeResize="0"/>
          <p:nvPr/>
        </p:nvPicPr>
        <p:blipFill>
          <a:blip r:embed="rId3">
            <a:alphaModFix/>
          </a:blip>
          <a:stretch>
            <a:fillRect/>
          </a:stretch>
        </p:blipFill>
        <p:spPr>
          <a:xfrm>
            <a:off x="5554851" y="799250"/>
            <a:ext cx="3348375" cy="4435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1"/>
          <p:cNvPicPr preferRelativeResize="0"/>
          <p:nvPr/>
        </p:nvPicPr>
        <p:blipFill>
          <a:blip r:embed="rId3">
            <a:alphaModFix/>
          </a:blip>
          <a:stretch>
            <a:fillRect/>
          </a:stretch>
        </p:blipFill>
        <p:spPr>
          <a:xfrm>
            <a:off x="-386525" y="152400"/>
            <a:ext cx="4838700" cy="4838700"/>
          </a:xfrm>
          <a:prstGeom prst="rect">
            <a:avLst/>
          </a:prstGeom>
          <a:noFill/>
          <a:ln>
            <a:noFill/>
          </a:ln>
        </p:spPr>
      </p:pic>
      <p:pic>
        <p:nvPicPr>
          <p:cNvPr id="356" name="Google Shape;356;p51"/>
          <p:cNvPicPr preferRelativeResize="0"/>
          <p:nvPr/>
        </p:nvPicPr>
        <p:blipFill>
          <a:blip r:embed="rId4">
            <a:alphaModFix/>
          </a:blip>
          <a:stretch>
            <a:fillRect/>
          </a:stretch>
        </p:blipFill>
        <p:spPr>
          <a:xfrm>
            <a:off x="4880300" y="1344538"/>
            <a:ext cx="3385350" cy="3231475"/>
          </a:xfrm>
          <a:prstGeom prst="rect">
            <a:avLst/>
          </a:prstGeom>
          <a:noFill/>
          <a:ln>
            <a:noFill/>
          </a:ln>
        </p:spPr>
      </p:pic>
      <p:sp>
        <p:nvSpPr>
          <p:cNvPr id="357" name="Google Shape;357;p51"/>
          <p:cNvSpPr txBox="1"/>
          <p:nvPr/>
        </p:nvSpPr>
        <p:spPr>
          <a:xfrm>
            <a:off x="7068525" y="1691925"/>
            <a:ext cx="3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Oxygen Light"/>
                <a:ea typeface="Oxygen Light"/>
                <a:cs typeface="Oxygen Light"/>
                <a:sym typeface="Oxygen Light"/>
              </a:rPr>
              <a:t>2</a:t>
            </a:r>
            <a:endParaRPr b="1">
              <a:solidFill>
                <a:srgbClr val="212121"/>
              </a:solidFill>
              <a:latin typeface="Oxygen"/>
              <a:ea typeface="Oxygen"/>
              <a:cs typeface="Oxygen"/>
              <a:sym typeface="Oxygen"/>
            </a:endParaRPr>
          </a:p>
        </p:txBody>
      </p:sp>
      <p:sp>
        <p:nvSpPr>
          <p:cNvPr id="358" name="Google Shape;358;p51"/>
          <p:cNvSpPr txBox="1"/>
          <p:nvPr/>
        </p:nvSpPr>
        <p:spPr>
          <a:xfrm>
            <a:off x="5290875" y="1631250"/>
            <a:ext cx="3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Oxygen Light"/>
                <a:ea typeface="Oxygen Light"/>
                <a:cs typeface="Oxygen Light"/>
                <a:sym typeface="Oxygen Light"/>
              </a:rPr>
              <a:t>1</a:t>
            </a:r>
            <a:endParaRPr b="1">
              <a:solidFill>
                <a:srgbClr val="212121"/>
              </a:solidFill>
              <a:latin typeface="Oxygen"/>
              <a:ea typeface="Oxygen"/>
              <a:cs typeface="Oxygen"/>
              <a:sym typeface="Oxygen"/>
            </a:endParaRPr>
          </a:p>
        </p:txBody>
      </p:sp>
      <p:sp>
        <p:nvSpPr>
          <p:cNvPr id="359" name="Google Shape;359;p51"/>
          <p:cNvSpPr txBox="1"/>
          <p:nvPr/>
        </p:nvSpPr>
        <p:spPr>
          <a:xfrm>
            <a:off x="4975575" y="488775"/>
            <a:ext cx="358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212121"/>
                </a:solidFill>
                <a:latin typeface="Oxygen"/>
                <a:ea typeface="Oxygen"/>
                <a:cs typeface="Oxygen"/>
                <a:sym typeface="Oxygen"/>
              </a:rPr>
              <a:t>Circuito Euleriano</a:t>
            </a:r>
            <a:endParaRPr b="1" sz="3000">
              <a:solidFill>
                <a:srgbClr val="212121"/>
              </a:solidFill>
              <a:latin typeface="Oxygen"/>
              <a:ea typeface="Oxygen"/>
              <a:cs typeface="Oxygen"/>
              <a:sym typeface="Oxyge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2"/>
          <p:cNvPicPr preferRelativeResize="0"/>
          <p:nvPr/>
        </p:nvPicPr>
        <p:blipFill>
          <a:blip r:embed="rId3">
            <a:alphaModFix/>
          </a:blip>
          <a:stretch>
            <a:fillRect/>
          </a:stretch>
        </p:blipFill>
        <p:spPr>
          <a:xfrm>
            <a:off x="2182725" y="729425"/>
            <a:ext cx="4476750" cy="4286250"/>
          </a:xfrm>
          <a:prstGeom prst="rect">
            <a:avLst/>
          </a:prstGeom>
          <a:noFill/>
          <a:ln>
            <a:noFill/>
          </a:ln>
        </p:spPr>
      </p:pic>
      <p:sp>
        <p:nvSpPr>
          <p:cNvPr id="365" name="Google Shape;365;p52"/>
          <p:cNvSpPr txBox="1"/>
          <p:nvPr/>
        </p:nvSpPr>
        <p:spPr>
          <a:xfrm>
            <a:off x="350900" y="150400"/>
            <a:ext cx="72189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lt2"/>
                </a:solidFill>
                <a:latin typeface="Oxygen"/>
                <a:ea typeface="Oxygen"/>
                <a:cs typeface="Oxygen"/>
                <a:sym typeface="Oxygen"/>
              </a:rPr>
              <a:t>Circuito de Hamilton</a:t>
            </a:r>
            <a:endParaRPr b="1" sz="3700">
              <a:solidFill>
                <a:schemeClr val="lt2"/>
              </a:solidFill>
              <a:latin typeface="Oxygen"/>
              <a:ea typeface="Oxygen"/>
              <a:cs typeface="Oxygen"/>
              <a:sym typeface="Oxyge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3"/>
          <p:cNvPicPr preferRelativeResize="0"/>
          <p:nvPr/>
        </p:nvPicPr>
        <p:blipFill rotWithShape="1">
          <a:blip r:embed="rId3">
            <a:alphaModFix/>
          </a:blip>
          <a:srcRect b="0" l="0" r="0" t="0"/>
          <a:stretch/>
        </p:blipFill>
        <p:spPr>
          <a:xfrm>
            <a:off x="523875" y="979600"/>
            <a:ext cx="8096250" cy="3686175"/>
          </a:xfrm>
          <a:prstGeom prst="rect">
            <a:avLst/>
          </a:prstGeom>
          <a:noFill/>
          <a:ln>
            <a:noFill/>
          </a:ln>
        </p:spPr>
      </p:pic>
      <p:sp>
        <p:nvSpPr>
          <p:cNvPr id="371" name="Google Shape;371;p53"/>
          <p:cNvSpPr txBox="1"/>
          <p:nvPr/>
        </p:nvSpPr>
        <p:spPr>
          <a:xfrm>
            <a:off x="1883700" y="87700"/>
            <a:ext cx="537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lt2"/>
                </a:solidFill>
                <a:latin typeface="Oxygen"/>
                <a:ea typeface="Oxygen"/>
                <a:cs typeface="Oxygen"/>
                <a:sym typeface="Oxygen"/>
              </a:rPr>
              <a:t>Isomorfismo</a:t>
            </a:r>
            <a:endParaRPr b="1" sz="5000">
              <a:solidFill>
                <a:schemeClr val="lt2"/>
              </a:solidFill>
              <a:latin typeface="Oxygen"/>
              <a:ea typeface="Oxygen"/>
              <a:cs typeface="Oxygen"/>
              <a:sym typeface="Oxyge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nvSpPr>
        <p:spPr>
          <a:xfrm>
            <a:off x="451175" y="0"/>
            <a:ext cx="6003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lt2"/>
                </a:solidFill>
                <a:latin typeface="Oxygen"/>
                <a:ea typeface="Oxygen"/>
                <a:cs typeface="Oxygen"/>
                <a:sym typeface="Oxygen"/>
              </a:rPr>
              <a:t>Grafos Planos</a:t>
            </a:r>
            <a:endParaRPr b="1" sz="5000">
              <a:solidFill>
                <a:schemeClr val="lt2"/>
              </a:solidFill>
              <a:latin typeface="Oxygen"/>
              <a:ea typeface="Oxygen"/>
              <a:cs typeface="Oxygen"/>
              <a:sym typeface="Oxygen"/>
            </a:endParaRPr>
          </a:p>
        </p:txBody>
      </p:sp>
      <p:sp>
        <p:nvSpPr>
          <p:cNvPr id="377" name="Google Shape;377;p54"/>
          <p:cNvSpPr/>
          <p:nvPr/>
        </p:nvSpPr>
        <p:spPr>
          <a:xfrm>
            <a:off x="1040225" y="1211300"/>
            <a:ext cx="528600" cy="49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378" name="Google Shape;378;p54"/>
          <p:cNvSpPr/>
          <p:nvPr/>
        </p:nvSpPr>
        <p:spPr>
          <a:xfrm>
            <a:off x="1040225" y="3992268"/>
            <a:ext cx="528600" cy="49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379" name="Google Shape;379;p54"/>
          <p:cNvSpPr/>
          <p:nvPr/>
        </p:nvSpPr>
        <p:spPr>
          <a:xfrm>
            <a:off x="2197646" y="3092473"/>
            <a:ext cx="528600" cy="49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380" name="Google Shape;380;p54"/>
          <p:cNvSpPr/>
          <p:nvPr/>
        </p:nvSpPr>
        <p:spPr>
          <a:xfrm>
            <a:off x="4409362" y="3992268"/>
            <a:ext cx="528600" cy="49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cxnSp>
        <p:nvCxnSpPr>
          <p:cNvPr id="381" name="Google Shape;381;p54"/>
          <p:cNvCxnSpPr>
            <a:stCxn id="377" idx="4"/>
            <a:endCxn id="378" idx="0"/>
          </p:cNvCxnSpPr>
          <p:nvPr/>
        </p:nvCxnSpPr>
        <p:spPr>
          <a:xfrm>
            <a:off x="1304525" y="1705700"/>
            <a:ext cx="0" cy="22866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54"/>
          <p:cNvCxnSpPr>
            <a:stCxn id="378" idx="6"/>
            <a:endCxn id="380" idx="2"/>
          </p:cNvCxnSpPr>
          <p:nvPr/>
        </p:nvCxnSpPr>
        <p:spPr>
          <a:xfrm>
            <a:off x="1568825" y="4239468"/>
            <a:ext cx="2840400" cy="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54"/>
          <p:cNvCxnSpPr>
            <a:stCxn id="377" idx="6"/>
            <a:endCxn id="380" idx="0"/>
          </p:cNvCxnSpPr>
          <p:nvPr/>
        </p:nvCxnSpPr>
        <p:spPr>
          <a:xfrm>
            <a:off x="1568825" y="1458500"/>
            <a:ext cx="3104700" cy="25338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54"/>
          <p:cNvCxnSpPr>
            <a:stCxn id="377" idx="5"/>
            <a:endCxn id="379" idx="0"/>
          </p:cNvCxnSpPr>
          <p:nvPr/>
        </p:nvCxnSpPr>
        <p:spPr>
          <a:xfrm>
            <a:off x="1491413" y="1633296"/>
            <a:ext cx="970500" cy="14592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54"/>
          <p:cNvCxnSpPr>
            <a:stCxn id="379" idx="6"/>
            <a:endCxn id="380" idx="1"/>
          </p:cNvCxnSpPr>
          <p:nvPr/>
        </p:nvCxnSpPr>
        <p:spPr>
          <a:xfrm>
            <a:off x="2726246" y="3339673"/>
            <a:ext cx="1760400" cy="7251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54"/>
          <p:cNvCxnSpPr>
            <a:stCxn id="378" idx="7"/>
            <a:endCxn id="379" idx="3"/>
          </p:cNvCxnSpPr>
          <p:nvPr/>
        </p:nvCxnSpPr>
        <p:spPr>
          <a:xfrm flipH="1" rot="10800000">
            <a:off x="1491413" y="3514471"/>
            <a:ext cx="783600" cy="55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5"/>
          <p:cNvPicPr preferRelativeResize="0"/>
          <p:nvPr/>
        </p:nvPicPr>
        <p:blipFill>
          <a:blip r:embed="rId3">
            <a:alphaModFix/>
          </a:blip>
          <a:stretch>
            <a:fillRect/>
          </a:stretch>
        </p:blipFill>
        <p:spPr>
          <a:xfrm>
            <a:off x="2234625" y="868075"/>
            <a:ext cx="4284850" cy="4108100"/>
          </a:xfrm>
          <a:prstGeom prst="rect">
            <a:avLst/>
          </a:prstGeom>
          <a:noFill/>
          <a:ln>
            <a:noFill/>
          </a:ln>
        </p:spPr>
      </p:pic>
      <p:sp>
        <p:nvSpPr>
          <p:cNvPr id="392" name="Google Shape;392;p55"/>
          <p:cNvSpPr txBox="1"/>
          <p:nvPr/>
        </p:nvSpPr>
        <p:spPr>
          <a:xfrm>
            <a:off x="1853525" y="257425"/>
            <a:ext cx="731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Coloración</a:t>
            </a:r>
            <a:r>
              <a:rPr b="1" lang="en" sz="4000">
                <a:solidFill>
                  <a:schemeClr val="lt2"/>
                </a:solidFill>
                <a:latin typeface="Oxygen"/>
                <a:ea typeface="Oxygen"/>
                <a:cs typeface="Oxygen"/>
                <a:sym typeface="Oxygen"/>
              </a:rPr>
              <a:t> de grafos</a:t>
            </a:r>
            <a:endParaRPr b="1" sz="4000">
              <a:solidFill>
                <a:schemeClr val="lt2"/>
              </a:solidFill>
              <a:latin typeface="Oxygen"/>
              <a:ea typeface="Oxygen"/>
              <a:cs typeface="Oxygen"/>
              <a:sym typeface="Oxyge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p:nvPr/>
        </p:nvSpPr>
        <p:spPr>
          <a:xfrm>
            <a:off x="270300"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398" name="Google Shape;398;p56"/>
          <p:cNvSpPr/>
          <p:nvPr/>
        </p:nvSpPr>
        <p:spPr>
          <a:xfrm>
            <a:off x="270300" y="19029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399" name="Google Shape;399;p56"/>
          <p:cNvSpPr/>
          <p:nvPr/>
        </p:nvSpPr>
        <p:spPr>
          <a:xfrm>
            <a:off x="1824175" y="19029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0" name="Google Shape;400;p56"/>
          <p:cNvSpPr/>
          <p:nvPr/>
        </p:nvSpPr>
        <p:spPr>
          <a:xfrm>
            <a:off x="1824175"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1" name="Google Shape;401;p56"/>
          <p:cNvSpPr/>
          <p:nvPr/>
        </p:nvSpPr>
        <p:spPr>
          <a:xfrm>
            <a:off x="270300"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2" name="Google Shape;402;p56"/>
          <p:cNvSpPr/>
          <p:nvPr/>
        </p:nvSpPr>
        <p:spPr>
          <a:xfrm>
            <a:off x="4107000"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3" name="Google Shape;403;p56"/>
          <p:cNvSpPr/>
          <p:nvPr/>
        </p:nvSpPr>
        <p:spPr>
          <a:xfrm>
            <a:off x="3038350"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4" name="Google Shape;404;p56"/>
          <p:cNvSpPr/>
          <p:nvPr/>
        </p:nvSpPr>
        <p:spPr>
          <a:xfrm>
            <a:off x="5175650"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5" name="Google Shape;405;p56"/>
          <p:cNvSpPr/>
          <p:nvPr/>
        </p:nvSpPr>
        <p:spPr>
          <a:xfrm>
            <a:off x="4107000" y="19029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6" name="Google Shape;406;p56"/>
          <p:cNvSpPr/>
          <p:nvPr/>
        </p:nvSpPr>
        <p:spPr>
          <a:xfrm>
            <a:off x="4107000"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7" name="Google Shape;407;p56"/>
          <p:cNvSpPr/>
          <p:nvPr/>
        </p:nvSpPr>
        <p:spPr>
          <a:xfrm>
            <a:off x="3038350"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8" name="Google Shape;408;p56"/>
          <p:cNvSpPr/>
          <p:nvPr/>
        </p:nvSpPr>
        <p:spPr>
          <a:xfrm>
            <a:off x="5175650"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09" name="Google Shape;409;p56"/>
          <p:cNvSpPr/>
          <p:nvPr/>
        </p:nvSpPr>
        <p:spPr>
          <a:xfrm>
            <a:off x="7333850" y="19029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10" name="Google Shape;410;p56"/>
          <p:cNvSpPr/>
          <p:nvPr/>
        </p:nvSpPr>
        <p:spPr>
          <a:xfrm>
            <a:off x="8005100"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11" name="Google Shape;411;p56"/>
          <p:cNvSpPr/>
          <p:nvPr/>
        </p:nvSpPr>
        <p:spPr>
          <a:xfrm>
            <a:off x="6497175"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12" name="Google Shape;412;p56"/>
          <p:cNvSpPr/>
          <p:nvPr/>
        </p:nvSpPr>
        <p:spPr>
          <a:xfrm>
            <a:off x="6497175" y="534825"/>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413" name="Google Shape;413;p56"/>
          <p:cNvSpPr/>
          <p:nvPr/>
        </p:nvSpPr>
        <p:spPr>
          <a:xfrm>
            <a:off x="8050600" y="3325500"/>
            <a:ext cx="733800" cy="73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cxnSp>
        <p:nvCxnSpPr>
          <p:cNvPr id="414" name="Google Shape;414;p56"/>
          <p:cNvCxnSpPr/>
          <p:nvPr/>
        </p:nvCxnSpPr>
        <p:spPr>
          <a:xfrm flipH="1">
            <a:off x="634050" y="1284275"/>
            <a:ext cx="6300" cy="6030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56"/>
          <p:cNvCxnSpPr>
            <a:endCxn id="401" idx="0"/>
          </p:cNvCxnSpPr>
          <p:nvPr/>
        </p:nvCxnSpPr>
        <p:spPr>
          <a:xfrm flipH="1">
            <a:off x="637200" y="2638800"/>
            <a:ext cx="19200" cy="6867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56"/>
          <p:cNvCxnSpPr>
            <a:endCxn id="400" idx="2"/>
          </p:cNvCxnSpPr>
          <p:nvPr/>
        </p:nvCxnSpPr>
        <p:spPr>
          <a:xfrm flipH="1" rot="10800000">
            <a:off x="1003975" y="901725"/>
            <a:ext cx="820200" cy="120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56"/>
          <p:cNvCxnSpPr>
            <a:stCxn id="398" idx="6"/>
            <a:endCxn id="399" idx="2"/>
          </p:cNvCxnSpPr>
          <p:nvPr/>
        </p:nvCxnSpPr>
        <p:spPr>
          <a:xfrm>
            <a:off x="1004100" y="2269825"/>
            <a:ext cx="820200" cy="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56"/>
          <p:cNvCxnSpPr>
            <a:stCxn id="403" idx="6"/>
            <a:endCxn id="402" idx="2"/>
          </p:cNvCxnSpPr>
          <p:nvPr/>
        </p:nvCxnSpPr>
        <p:spPr>
          <a:xfrm>
            <a:off x="3772150" y="901725"/>
            <a:ext cx="334800" cy="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56"/>
          <p:cNvCxnSpPr>
            <a:stCxn id="408" idx="2"/>
            <a:endCxn id="406" idx="6"/>
          </p:cNvCxnSpPr>
          <p:nvPr/>
        </p:nvCxnSpPr>
        <p:spPr>
          <a:xfrm rot="10800000">
            <a:off x="4840850" y="3692400"/>
            <a:ext cx="334800" cy="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56"/>
          <p:cNvCxnSpPr>
            <a:stCxn id="407" idx="6"/>
            <a:endCxn id="406" idx="2"/>
          </p:cNvCxnSpPr>
          <p:nvPr/>
        </p:nvCxnSpPr>
        <p:spPr>
          <a:xfrm>
            <a:off x="3772150" y="3692400"/>
            <a:ext cx="3348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56"/>
          <p:cNvCxnSpPr>
            <a:stCxn id="405" idx="4"/>
            <a:endCxn id="406" idx="0"/>
          </p:cNvCxnSpPr>
          <p:nvPr/>
        </p:nvCxnSpPr>
        <p:spPr>
          <a:xfrm>
            <a:off x="4473900" y="2636725"/>
            <a:ext cx="0" cy="6888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56"/>
          <p:cNvCxnSpPr>
            <a:stCxn id="402" idx="4"/>
            <a:endCxn id="405" idx="0"/>
          </p:cNvCxnSpPr>
          <p:nvPr/>
        </p:nvCxnSpPr>
        <p:spPr>
          <a:xfrm>
            <a:off x="4473900" y="1268625"/>
            <a:ext cx="0" cy="6342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56"/>
          <p:cNvCxnSpPr>
            <a:stCxn id="412" idx="4"/>
            <a:endCxn id="411" idx="0"/>
          </p:cNvCxnSpPr>
          <p:nvPr/>
        </p:nvCxnSpPr>
        <p:spPr>
          <a:xfrm>
            <a:off x="6864075" y="1268625"/>
            <a:ext cx="0" cy="20568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56"/>
          <p:cNvCxnSpPr>
            <a:stCxn id="409" idx="3"/>
            <a:endCxn id="411" idx="7"/>
          </p:cNvCxnSpPr>
          <p:nvPr/>
        </p:nvCxnSpPr>
        <p:spPr>
          <a:xfrm flipH="1">
            <a:off x="7123613" y="2529262"/>
            <a:ext cx="317700" cy="9036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56"/>
          <p:cNvCxnSpPr>
            <a:stCxn id="404" idx="2"/>
            <a:endCxn id="402" idx="6"/>
          </p:cNvCxnSpPr>
          <p:nvPr/>
        </p:nvCxnSpPr>
        <p:spPr>
          <a:xfrm rot="10800000">
            <a:off x="4840850" y="901725"/>
            <a:ext cx="334800" cy="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56"/>
          <p:cNvCxnSpPr>
            <a:stCxn id="410" idx="3"/>
            <a:endCxn id="409" idx="7"/>
          </p:cNvCxnSpPr>
          <p:nvPr/>
        </p:nvCxnSpPr>
        <p:spPr>
          <a:xfrm flipH="1">
            <a:off x="7960163" y="1161162"/>
            <a:ext cx="152400" cy="8493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56"/>
          <p:cNvCxnSpPr>
            <a:stCxn id="410" idx="4"/>
            <a:endCxn id="413" idx="0"/>
          </p:cNvCxnSpPr>
          <p:nvPr/>
        </p:nvCxnSpPr>
        <p:spPr>
          <a:xfrm>
            <a:off x="8372000" y="1268625"/>
            <a:ext cx="45600" cy="2056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9" type="title"/>
          </p:nvPr>
        </p:nvSpPr>
        <p:spPr>
          <a:xfrm>
            <a:off x="896650" y="293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Partes de un grafo</a:t>
            </a:r>
            <a:endParaRPr/>
          </a:p>
        </p:txBody>
      </p:sp>
      <p:sp>
        <p:nvSpPr>
          <p:cNvPr id="178" name="Google Shape;178;p34"/>
          <p:cNvSpPr txBox="1"/>
          <p:nvPr>
            <p:ph idx="4" type="title"/>
          </p:nvPr>
        </p:nvSpPr>
        <p:spPr>
          <a:xfrm>
            <a:off x="-2463450" y="283264"/>
            <a:ext cx="23364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4"/>
          <p:cNvSpPr/>
          <p:nvPr/>
        </p:nvSpPr>
        <p:spPr>
          <a:xfrm>
            <a:off x="2438850" y="794400"/>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180" name="Google Shape;180;p34"/>
          <p:cNvSpPr/>
          <p:nvPr/>
        </p:nvSpPr>
        <p:spPr>
          <a:xfrm>
            <a:off x="2597700" y="1985750"/>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181" name="Google Shape;181;p34"/>
          <p:cNvSpPr/>
          <p:nvPr/>
        </p:nvSpPr>
        <p:spPr>
          <a:xfrm>
            <a:off x="4807625" y="2804450"/>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182" name="Google Shape;182;p34"/>
          <p:cNvSpPr/>
          <p:nvPr/>
        </p:nvSpPr>
        <p:spPr>
          <a:xfrm>
            <a:off x="3527650" y="2774188"/>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183" name="Google Shape;183;p34"/>
          <p:cNvSpPr/>
          <p:nvPr/>
        </p:nvSpPr>
        <p:spPr>
          <a:xfrm>
            <a:off x="5740200" y="1709638"/>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xygen Light"/>
                <a:ea typeface="Oxygen Light"/>
                <a:cs typeface="Oxygen Light"/>
                <a:sym typeface="Oxygen Light"/>
              </a:rPr>
              <a:t>C</a:t>
            </a:r>
            <a:endParaRPr>
              <a:latin typeface="Oxygen Light"/>
              <a:ea typeface="Oxygen Light"/>
              <a:cs typeface="Oxygen Light"/>
              <a:sym typeface="Oxygen Light"/>
            </a:endParaRPr>
          </a:p>
        </p:txBody>
      </p:sp>
      <p:sp>
        <p:nvSpPr>
          <p:cNvPr id="184" name="Google Shape;184;p34"/>
          <p:cNvSpPr/>
          <p:nvPr/>
        </p:nvSpPr>
        <p:spPr>
          <a:xfrm>
            <a:off x="3937800" y="1029075"/>
            <a:ext cx="458700" cy="40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cxnSp>
        <p:nvCxnSpPr>
          <p:cNvPr id="185" name="Google Shape;185;p34"/>
          <p:cNvCxnSpPr>
            <a:endCxn id="180" idx="0"/>
          </p:cNvCxnSpPr>
          <p:nvPr/>
        </p:nvCxnSpPr>
        <p:spPr>
          <a:xfrm>
            <a:off x="2678550" y="1215650"/>
            <a:ext cx="148500" cy="770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4"/>
          <p:cNvCxnSpPr>
            <a:stCxn id="180" idx="6"/>
            <a:endCxn id="181" idx="1"/>
          </p:cNvCxnSpPr>
          <p:nvPr/>
        </p:nvCxnSpPr>
        <p:spPr>
          <a:xfrm>
            <a:off x="3056400" y="2187200"/>
            <a:ext cx="1818300" cy="6762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34"/>
          <p:cNvCxnSpPr>
            <a:stCxn id="179" idx="6"/>
            <a:endCxn id="184" idx="2"/>
          </p:cNvCxnSpPr>
          <p:nvPr/>
        </p:nvCxnSpPr>
        <p:spPr>
          <a:xfrm>
            <a:off x="2897550" y="995850"/>
            <a:ext cx="1040400" cy="2346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34"/>
          <p:cNvCxnSpPr>
            <a:stCxn id="182" idx="0"/>
            <a:endCxn id="183" idx="2"/>
          </p:cNvCxnSpPr>
          <p:nvPr/>
        </p:nvCxnSpPr>
        <p:spPr>
          <a:xfrm flipH="1" rot="10800000">
            <a:off x="3757000" y="1911088"/>
            <a:ext cx="1983300" cy="8631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34"/>
          <p:cNvCxnSpPr>
            <a:stCxn id="184" idx="5"/>
            <a:endCxn id="181" idx="0"/>
          </p:cNvCxnSpPr>
          <p:nvPr/>
        </p:nvCxnSpPr>
        <p:spPr>
          <a:xfrm>
            <a:off x="4329325" y="1372972"/>
            <a:ext cx="707700" cy="14316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4"/>
          <p:cNvCxnSpPr>
            <a:stCxn id="183" idx="4"/>
            <a:endCxn id="181" idx="7"/>
          </p:cNvCxnSpPr>
          <p:nvPr/>
        </p:nvCxnSpPr>
        <p:spPr>
          <a:xfrm flipH="1">
            <a:off x="5199150" y="2112538"/>
            <a:ext cx="770400" cy="7509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34"/>
          <p:cNvSpPr txBox="1"/>
          <p:nvPr/>
        </p:nvSpPr>
        <p:spPr>
          <a:xfrm>
            <a:off x="3965026" y="999675"/>
            <a:ext cx="3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A</a:t>
            </a:r>
            <a:endParaRPr b="1" sz="1800">
              <a:solidFill>
                <a:srgbClr val="212121"/>
              </a:solidFill>
              <a:latin typeface="Oxygen"/>
              <a:ea typeface="Oxygen"/>
              <a:cs typeface="Oxygen"/>
              <a:sym typeface="Oxygen"/>
            </a:endParaRPr>
          </a:p>
        </p:txBody>
      </p:sp>
      <p:sp>
        <p:nvSpPr>
          <p:cNvPr id="192" name="Google Shape;192;p34"/>
          <p:cNvSpPr txBox="1"/>
          <p:nvPr/>
        </p:nvSpPr>
        <p:spPr>
          <a:xfrm>
            <a:off x="2658451" y="1985750"/>
            <a:ext cx="3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F</a:t>
            </a:r>
            <a:endParaRPr b="1" sz="1800">
              <a:solidFill>
                <a:srgbClr val="212121"/>
              </a:solidFill>
              <a:latin typeface="Oxygen"/>
              <a:ea typeface="Oxygen"/>
              <a:cs typeface="Oxygen"/>
              <a:sym typeface="Oxygen"/>
            </a:endParaRPr>
          </a:p>
        </p:txBody>
      </p:sp>
      <p:sp>
        <p:nvSpPr>
          <p:cNvPr id="193" name="Google Shape;193;p34"/>
          <p:cNvSpPr txBox="1"/>
          <p:nvPr/>
        </p:nvSpPr>
        <p:spPr>
          <a:xfrm>
            <a:off x="2533276" y="794400"/>
            <a:ext cx="3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B</a:t>
            </a:r>
            <a:endParaRPr b="1" sz="1800">
              <a:solidFill>
                <a:srgbClr val="212121"/>
              </a:solidFill>
              <a:latin typeface="Oxygen"/>
              <a:ea typeface="Oxygen"/>
              <a:cs typeface="Oxygen"/>
              <a:sym typeface="Oxygen"/>
            </a:endParaRPr>
          </a:p>
        </p:txBody>
      </p:sp>
      <p:sp>
        <p:nvSpPr>
          <p:cNvPr id="194" name="Google Shape;194;p34"/>
          <p:cNvSpPr txBox="1"/>
          <p:nvPr/>
        </p:nvSpPr>
        <p:spPr>
          <a:xfrm>
            <a:off x="4868376" y="2837450"/>
            <a:ext cx="3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E</a:t>
            </a:r>
            <a:endParaRPr b="1" sz="1800">
              <a:solidFill>
                <a:srgbClr val="212121"/>
              </a:solidFill>
              <a:latin typeface="Oxygen"/>
              <a:ea typeface="Oxygen"/>
              <a:cs typeface="Oxygen"/>
              <a:sym typeface="Oxygen"/>
            </a:endParaRPr>
          </a:p>
        </p:txBody>
      </p:sp>
      <p:sp>
        <p:nvSpPr>
          <p:cNvPr id="195" name="Google Shape;195;p34"/>
          <p:cNvSpPr txBox="1"/>
          <p:nvPr/>
        </p:nvSpPr>
        <p:spPr>
          <a:xfrm>
            <a:off x="3588401" y="2744800"/>
            <a:ext cx="33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D</a:t>
            </a:r>
            <a:endParaRPr b="1" sz="1800">
              <a:solidFill>
                <a:srgbClr val="212121"/>
              </a:solidFill>
              <a:latin typeface="Oxygen"/>
              <a:ea typeface="Oxygen"/>
              <a:cs typeface="Oxygen"/>
              <a:sym typeface="Oxygen"/>
            </a:endParaRPr>
          </a:p>
        </p:txBody>
      </p:sp>
      <p:cxnSp>
        <p:nvCxnSpPr>
          <p:cNvPr id="196" name="Google Shape;196;p34"/>
          <p:cNvCxnSpPr/>
          <p:nvPr/>
        </p:nvCxnSpPr>
        <p:spPr>
          <a:xfrm flipH="1">
            <a:off x="6244275" y="1372966"/>
            <a:ext cx="733800" cy="4068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34"/>
          <p:cNvSpPr txBox="1"/>
          <p:nvPr/>
        </p:nvSpPr>
        <p:spPr>
          <a:xfrm>
            <a:off x="7089925" y="995850"/>
            <a:ext cx="169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Nodos (Vértices)</a:t>
            </a:r>
            <a:endParaRPr b="1" sz="1800">
              <a:solidFill>
                <a:srgbClr val="212121"/>
              </a:solidFill>
              <a:latin typeface="Oxygen"/>
              <a:ea typeface="Oxygen"/>
              <a:cs typeface="Oxygen"/>
              <a:sym typeface="Oxygen"/>
            </a:endParaRPr>
          </a:p>
        </p:txBody>
      </p:sp>
      <p:cxnSp>
        <p:nvCxnSpPr>
          <p:cNvPr id="198" name="Google Shape;198;p34"/>
          <p:cNvCxnSpPr/>
          <p:nvPr/>
        </p:nvCxnSpPr>
        <p:spPr>
          <a:xfrm>
            <a:off x="1924600" y="1553175"/>
            <a:ext cx="686700" cy="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34"/>
          <p:cNvSpPr txBox="1"/>
          <p:nvPr/>
        </p:nvSpPr>
        <p:spPr>
          <a:xfrm>
            <a:off x="923150" y="1322325"/>
            <a:ext cx="9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Aristas</a:t>
            </a:r>
            <a:endParaRPr b="1" sz="1800">
              <a:solidFill>
                <a:srgbClr val="212121"/>
              </a:solidFill>
              <a:latin typeface="Oxygen"/>
              <a:ea typeface="Oxygen"/>
              <a:cs typeface="Oxygen"/>
              <a:sym typeface="Oxygen"/>
            </a:endParaRPr>
          </a:p>
        </p:txBody>
      </p:sp>
      <p:sp>
        <p:nvSpPr>
          <p:cNvPr id="200" name="Google Shape;200;p34"/>
          <p:cNvSpPr txBox="1"/>
          <p:nvPr/>
        </p:nvSpPr>
        <p:spPr>
          <a:xfrm>
            <a:off x="176400" y="3589225"/>
            <a:ext cx="648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Un grafo consta principalmente de dos partes fundamentales: nodos (o vértices) y aristas. Estas partes definen la estructura básica y las relaciones en el grafo.</a:t>
            </a:r>
            <a:endParaRPr b="1" sz="1800">
              <a:solidFill>
                <a:srgbClr val="212121"/>
              </a:solidFill>
              <a:latin typeface="Oxygen"/>
              <a:ea typeface="Oxygen"/>
              <a:cs typeface="Oxygen"/>
              <a:sym typeface="Oxyge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2199775" y="-12"/>
            <a:ext cx="4278000" cy="16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Ciclos</a:t>
            </a:r>
            <a:endParaRPr/>
          </a:p>
        </p:txBody>
      </p:sp>
      <p:sp>
        <p:nvSpPr>
          <p:cNvPr id="206" name="Google Shape;206;p35"/>
          <p:cNvSpPr txBox="1"/>
          <p:nvPr>
            <p:ph idx="1" type="subTitle"/>
          </p:nvPr>
        </p:nvSpPr>
        <p:spPr>
          <a:xfrm>
            <a:off x="4839625" y="3263150"/>
            <a:ext cx="35928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212121"/>
                </a:solidFill>
              </a:rPr>
              <a:t>na secuencia de aristas que forma un circuito cerrado, permitiendo regresar al mismo nodo.</a:t>
            </a:r>
            <a:endParaRPr b="1">
              <a:solidFill>
                <a:srgbClr val="212121"/>
              </a:solidFill>
            </a:endParaRPr>
          </a:p>
        </p:txBody>
      </p:sp>
      <p:pic>
        <p:nvPicPr>
          <p:cNvPr id="207" name="Google Shape;207;p35"/>
          <p:cNvPicPr preferRelativeResize="0"/>
          <p:nvPr/>
        </p:nvPicPr>
        <p:blipFill>
          <a:blip r:embed="rId3">
            <a:alphaModFix/>
          </a:blip>
          <a:stretch>
            <a:fillRect/>
          </a:stretch>
        </p:blipFill>
        <p:spPr>
          <a:xfrm>
            <a:off x="1406875" y="1372324"/>
            <a:ext cx="3432750" cy="301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idx="1" type="subTitle"/>
          </p:nvPr>
        </p:nvSpPr>
        <p:spPr>
          <a:xfrm>
            <a:off x="3463200" y="2554450"/>
            <a:ext cx="5680800" cy="1639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2300">
                <a:solidFill>
                  <a:srgbClr val="212121"/>
                </a:solidFill>
              </a:rPr>
              <a:t>Un grafo en el que existe al menos un camino entre cualquier par de nodos.</a:t>
            </a:r>
            <a:endParaRPr b="1" sz="2300">
              <a:solidFill>
                <a:srgbClr val="212121"/>
              </a:solidFill>
            </a:endParaRPr>
          </a:p>
        </p:txBody>
      </p:sp>
      <p:pic>
        <p:nvPicPr>
          <p:cNvPr id="213" name="Google Shape;213;p36"/>
          <p:cNvPicPr preferRelativeResize="0"/>
          <p:nvPr/>
        </p:nvPicPr>
        <p:blipFill>
          <a:blip r:embed="rId3">
            <a:alphaModFix/>
          </a:blip>
          <a:stretch>
            <a:fillRect/>
          </a:stretch>
        </p:blipFill>
        <p:spPr>
          <a:xfrm>
            <a:off x="226380" y="1631975"/>
            <a:ext cx="3456325" cy="2922150"/>
          </a:xfrm>
          <a:prstGeom prst="rect">
            <a:avLst/>
          </a:prstGeom>
          <a:noFill/>
          <a:ln>
            <a:noFill/>
          </a:ln>
        </p:spPr>
      </p:pic>
      <p:sp>
        <p:nvSpPr>
          <p:cNvPr id="214" name="Google Shape;214;p36"/>
          <p:cNvSpPr txBox="1"/>
          <p:nvPr/>
        </p:nvSpPr>
        <p:spPr>
          <a:xfrm>
            <a:off x="0" y="0"/>
            <a:ext cx="63477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700">
                <a:solidFill>
                  <a:schemeClr val="lt2"/>
                </a:solidFill>
                <a:latin typeface="Oxygen Light"/>
                <a:ea typeface="Oxygen Light"/>
                <a:cs typeface="Oxygen Light"/>
                <a:sym typeface="Oxygen Light"/>
              </a:rPr>
              <a:t>Grafos</a:t>
            </a:r>
            <a:endParaRPr sz="8700">
              <a:solidFill>
                <a:schemeClr val="lt2"/>
              </a:solidFill>
              <a:latin typeface="Oxygen Light"/>
              <a:ea typeface="Oxygen Light"/>
              <a:cs typeface="Oxygen Light"/>
              <a:sym typeface="Oxygen Light"/>
            </a:endParaRPr>
          </a:p>
        </p:txBody>
      </p:sp>
      <p:sp>
        <p:nvSpPr>
          <p:cNvPr id="215" name="Google Shape;215;p36"/>
          <p:cNvSpPr txBox="1"/>
          <p:nvPr/>
        </p:nvSpPr>
        <p:spPr>
          <a:xfrm>
            <a:off x="2926300" y="731350"/>
            <a:ext cx="45582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700">
                <a:solidFill>
                  <a:schemeClr val="lt2"/>
                </a:solidFill>
                <a:latin typeface="Oxygen Light"/>
                <a:ea typeface="Oxygen Light"/>
                <a:cs typeface="Oxygen Light"/>
                <a:sym typeface="Oxygen Light"/>
              </a:rPr>
              <a:t>Conexo</a:t>
            </a:r>
            <a:endParaRPr sz="8700">
              <a:solidFill>
                <a:schemeClr val="lt2"/>
              </a:solidFill>
              <a:latin typeface="Oxygen Light"/>
              <a:ea typeface="Oxygen Light"/>
              <a:cs typeface="Oxygen Light"/>
              <a:sym typeface="Oxyge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208175" y="152394"/>
            <a:ext cx="4278000" cy="8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Grafo</a:t>
            </a:r>
            <a:endParaRPr/>
          </a:p>
        </p:txBody>
      </p:sp>
      <p:sp>
        <p:nvSpPr>
          <p:cNvPr id="221" name="Google Shape;221;p37"/>
          <p:cNvSpPr txBox="1"/>
          <p:nvPr>
            <p:ph idx="1" type="subTitle"/>
          </p:nvPr>
        </p:nvSpPr>
        <p:spPr>
          <a:xfrm>
            <a:off x="4034875" y="2330175"/>
            <a:ext cx="42780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212121"/>
                </a:solidFill>
              </a:rPr>
              <a:t>Es un grafo que no contiene ciclos.</a:t>
            </a:r>
            <a:endParaRPr b="1">
              <a:solidFill>
                <a:srgbClr val="212121"/>
              </a:solidFill>
            </a:endParaRPr>
          </a:p>
        </p:txBody>
      </p:sp>
      <p:pic>
        <p:nvPicPr>
          <p:cNvPr id="222" name="Google Shape;222;p37"/>
          <p:cNvPicPr preferRelativeResize="0"/>
          <p:nvPr/>
        </p:nvPicPr>
        <p:blipFill>
          <a:blip r:embed="rId3">
            <a:alphaModFix/>
          </a:blip>
          <a:stretch>
            <a:fillRect/>
          </a:stretch>
        </p:blipFill>
        <p:spPr>
          <a:xfrm>
            <a:off x="544925" y="1639425"/>
            <a:ext cx="3941250" cy="2828850"/>
          </a:xfrm>
          <a:prstGeom prst="rect">
            <a:avLst/>
          </a:prstGeom>
          <a:noFill/>
          <a:ln>
            <a:noFill/>
          </a:ln>
        </p:spPr>
      </p:pic>
      <p:sp>
        <p:nvSpPr>
          <p:cNvPr id="223" name="Google Shape;223;p37"/>
          <p:cNvSpPr txBox="1"/>
          <p:nvPr>
            <p:ph type="title"/>
          </p:nvPr>
        </p:nvSpPr>
        <p:spPr>
          <a:xfrm>
            <a:off x="1765550" y="667469"/>
            <a:ext cx="4278000" cy="8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Acíclico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2318697" y="343388"/>
            <a:ext cx="4506600" cy="105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212121"/>
                </a:solidFill>
              </a:rPr>
              <a:t>Gr</a:t>
            </a:r>
            <a:r>
              <a:rPr lang="en"/>
              <a:t>ado de un nodo</a:t>
            </a:r>
            <a:endParaRPr/>
          </a:p>
        </p:txBody>
      </p:sp>
      <p:sp>
        <p:nvSpPr>
          <p:cNvPr id="229" name="Google Shape;229;p38"/>
          <p:cNvSpPr txBox="1"/>
          <p:nvPr>
            <p:ph idx="1" type="subTitle"/>
          </p:nvPr>
        </p:nvSpPr>
        <p:spPr>
          <a:xfrm>
            <a:off x="4958926" y="2682400"/>
            <a:ext cx="3285000" cy="713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000">
                <a:solidFill>
                  <a:srgbClr val="212121"/>
                </a:solidFill>
              </a:rPr>
              <a:t>Es el </a:t>
            </a:r>
            <a:r>
              <a:rPr b="1" lang="en" sz="2000">
                <a:solidFill>
                  <a:srgbClr val="212121"/>
                </a:solidFill>
              </a:rPr>
              <a:t>número</a:t>
            </a:r>
            <a:r>
              <a:rPr b="1" lang="en" sz="2000">
                <a:solidFill>
                  <a:srgbClr val="212121"/>
                </a:solidFill>
              </a:rPr>
              <a:t> de Aristas conectadas a un nodo</a:t>
            </a:r>
            <a:endParaRPr b="1" sz="2000">
              <a:solidFill>
                <a:srgbClr val="212121"/>
              </a:solidFill>
            </a:endParaRPr>
          </a:p>
        </p:txBody>
      </p:sp>
      <p:pic>
        <p:nvPicPr>
          <p:cNvPr id="230" name="Google Shape;230;p38"/>
          <p:cNvPicPr preferRelativeResize="0"/>
          <p:nvPr/>
        </p:nvPicPr>
        <p:blipFill>
          <a:blip r:embed="rId3">
            <a:alphaModFix/>
          </a:blip>
          <a:stretch>
            <a:fillRect/>
          </a:stretch>
        </p:blipFill>
        <p:spPr>
          <a:xfrm>
            <a:off x="1041525" y="1131600"/>
            <a:ext cx="3697050" cy="253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p:nvPr/>
        </p:nvSpPr>
        <p:spPr>
          <a:xfrm>
            <a:off x="7369550" y="29967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36" name="Google Shape;236;p39"/>
          <p:cNvSpPr/>
          <p:nvPr/>
        </p:nvSpPr>
        <p:spPr>
          <a:xfrm>
            <a:off x="5888050" y="29967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37" name="Google Shape;237;p39"/>
          <p:cNvSpPr/>
          <p:nvPr/>
        </p:nvSpPr>
        <p:spPr>
          <a:xfrm>
            <a:off x="7369550" y="13238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38" name="Google Shape;238;p39"/>
          <p:cNvSpPr/>
          <p:nvPr/>
        </p:nvSpPr>
        <p:spPr>
          <a:xfrm>
            <a:off x="5888050" y="13238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39" name="Google Shape;239;p39"/>
          <p:cNvSpPr/>
          <p:nvPr/>
        </p:nvSpPr>
        <p:spPr>
          <a:xfrm>
            <a:off x="5049850" y="29967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40" name="Google Shape;240;p39"/>
          <p:cNvSpPr/>
          <p:nvPr/>
        </p:nvSpPr>
        <p:spPr>
          <a:xfrm>
            <a:off x="3491775" y="29967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41" name="Google Shape;241;p39"/>
          <p:cNvSpPr/>
          <p:nvPr/>
        </p:nvSpPr>
        <p:spPr>
          <a:xfrm>
            <a:off x="3491775" y="13238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42" name="Google Shape;242;p39"/>
          <p:cNvSpPr/>
          <p:nvPr/>
        </p:nvSpPr>
        <p:spPr>
          <a:xfrm>
            <a:off x="5049850" y="1323875"/>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sp>
        <p:nvSpPr>
          <p:cNvPr id="243" name="Google Shape;243;p39"/>
          <p:cNvSpPr/>
          <p:nvPr/>
        </p:nvSpPr>
        <p:spPr>
          <a:xfrm>
            <a:off x="8424000" y="2171600"/>
            <a:ext cx="427800" cy="42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xygen Light"/>
              <a:ea typeface="Oxygen Light"/>
              <a:cs typeface="Oxygen Light"/>
              <a:sym typeface="Oxygen Light"/>
            </a:endParaRPr>
          </a:p>
        </p:txBody>
      </p:sp>
      <p:cxnSp>
        <p:nvCxnSpPr>
          <p:cNvPr id="244" name="Google Shape;244;p39"/>
          <p:cNvCxnSpPr>
            <a:stCxn id="238" idx="4"/>
            <a:endCxn id="236" idx="0"/>
          </p:cNvCxnSpPr>
          <p:nvPr/>
        </p:nvCxnSpPr>
        <p:spPr>
          <a:xfrm>
            <a:off x="6101950" y="1751675"/>
            <a:ext cx="0" cy="12450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9"/>
          <p:cNvCxnSpPr>
            <a:stCxn id="237" idx="4"/>
            <a:endCxn id="235" idx="0"/>
          </p:cNvCxnSpPr>
          <p:nvPr/>
        </p:nvCxnSpPr>
        <p:spPr>
          <a:xfrm>
            <a:off x="7583450" y="1751675"/>
            <a:ext cx="0" cy="12450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9"/>
          <p:cNvCxnSpPr>
            <a:stCxn id="236" idx="6"/>
            <a:endCxn id="235" idx="2"/>
          </p:cNvCxnSpPr>
          <p:nvPr/>
        </p:nvCxnSpPr>
        <p:spPr>
          <a:xfrm>
            <a:off x="6315850" y="3210675"/>
            <a:ext cx="1053600" cy="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9"/>
          <p:cNvCxnSpPr>
            <a:stCxn id="235" idx="6"/>
            <a:endCxn id="243" idx="4"/>
          </p:cNvCxnSpPr>
          <p:nvPr/>
        </p:nvCxnSpPr>
        <p:spPr>
          <a:xfrm flipH="1" rot="10800000">
            <a:off x="7797350" y="2599275"/>
            <a:ext cx="840600" cy="6114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9"/>
          <p:cNvCxnSpPr>
            <a:stCxn id="241" idx="4"/>
            <a:endCxn id="240" idx="0"/>
          </p:cNvCxnSpPr>
          <p:nvPr/>
        </p:nvCxnSpPr>
        <p:spPr>
          <a:xfrm>
            <a:off x="3705675" y="1751675"/>
            <a:ext cx="0" cy="12450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9"/>
          <p:cNvCxnSpPr>
            <a:stCxn id="242" idx="3"/>
            <a:endCxn id="240" idx="7"/>
          </p:cNvCxnSpPr>
          <p:nvPr/>
        </p:nvCxnSpPr>
        <p:spPr>
          <a:xfrm flipH="1">
            <a:off x="3857000" y="1689025"/>
            <a:ext cx="1255500" cy="13704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9"/>
          <p:cNvCxnSpPr>
            <a:stCxn id="241" idx="6"/>
            <a:endCxn id="242" idx="2"/>
          </p:cNvCxnSpPr>
          <p:nvPr/>
        </p:nvCxnSpPr>
        <p:spPr>
          <a:xfrm>
            <a:off x="3919575" y="1537775"/>
            <a:ext cx="11304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9"/>
          <p:cNvCxnSpPr>
            <a:stCxn id="240" idx="6"/>
            <a:endCxn id="239" idx="2"/>
          </p:cNvCxnSpPr>
          <p:nvPr/>
        </p:nvCxnSpPr>
        <p:spPr>
          <a:xfrm>
            <a:off x="3919575" y="3210675"/>
            <a:ext cx="1130400" cy="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39"/>
          <p:cNvSpPr txBox="1"/>
          <p:nvPr/>
        </p:nvSpPr>
        <p:spPr>
          <a:xfrm>
            <a:off x="3274800" y="150375"/>
            <a:ext cx="557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2"/>
                </a:solidFill>
                <a:latin typeface="Oxygen"/>
                <a:ea typeface="Oxygen"/>
                <a:cs typeface="Oxygen"/>
                <a:sym typeface="Oxygen"/>
              </a:rPr>
              <a:t>Subgrafo</a:t>
            </a:r>
            <a:endParaRPr b="1" sz="4000">
              <a:solidFill>
                <a:schemeClr val="lt2"/>
              </a:solidFill>
              <a:latin typeface="Oxygen"/>
              <a:ea typeface="Oxygen"/>
              <a:cs typeface="Oxygen"/>
              <a:sym typeface="Oxygen"/>
            </a:endParaRPr>
          </a:p>
        </p:txBody>
      </p:sp>
      <p:sp>
        <p:nvSpPr>
          <p:cNvPr id="253" name="Google Shape;253;p39"/>
          <p:cNvSpPr txBox="1"/>
          <p:nvPr/>
        </p:nvSpPr>
        <p:spPr>
          <a:xfrm>
            <a:off x="300800" y="1751675"/>
            <a:ext cx="2780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Es un grafo formado por un conjunto de nodos y aristas extraídos de otro grafo más grande.</a:t>
            </a:r>
            <a:endParaRPr b="1" sz="1800">
              <a:solidFill>
                <a:srgbClr val="212121"/>
              </a:solidFill>
              <a:latin typeface="Oxygen"/>
              <a:ea typeface="Oxygen"/>
              <a:cs typeface="Oxygen"/>
              <a:sym typeface="Oxygen"/>
            </a:endParaRPr>
          </a:p>
        </p:txBody>
      </p:sp>
      <p:sp>
        <p:nvSpPr>
          <p:cNvPr id="254" name="Google Shape;254;p39"/>
          <p:cNvSpPr txBox="1"/>
          <p:nvPr/>
        </p:nvSpPr>
        <p:spPr>
          <a:xfrm>
            <a:off x="3274800" y="3424675"/>
            <a:ext cx="266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Subgrafo no generado</a:t>
            </a:r>
            <a:endParaRPr b="1" sz="1800">
              <a:solidFill>
                <a:srgbClr val="212121"/>
              </a:solidFill>
              <a:latin typeface="Oxygen"/>
              <a:ea typeface="Oxygen"/>
              <a:cs typeface="Oxygen"/>
              <a:sym typeface="Oxygen"/>
            </a:endParaRPr>
          </a:p>
        </p:txBody>
      </p:sp>
      <p:sp>
        <p:nvSpPr>
          <p:cNvPr id="255" name="Google Shape;255;p39"/>
          <p:cNvSpPr txBox="1"/>
          <p:nvPr/>
        </p:nvSpPr>
        <p:spPr>
          <a:xfrm>
            <a:off x="6101950" y="3484150"/>
            <a:ext cx="260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Subgrafo generado</a:t>
            </a:r>
            <a:endParaRPr b="1" sz="1800">
              <a:solidFill>
                <a:srgbClr val="212121"/>
              </a:solidFill>
              <a:latin typeface="Oxygen"/>
              <a:ea typeface="Oxygen"/>
              <a:cs typeface="Oxygen"/>
              <a:sym typeface="Oxygen"/>
            </a:endParaRPr>
          </a:p>
        </p:txBody>
      </p:sp>
      <p:sp>
        <p:nvSpPr>
          <p:cNvPr id="256" name="Google Shape;256;p39"/>
          <p:cNvSpPr txBox="1"/>
          <p:nvPr/>
        </p:nvSpPr>
        <p:spPr>
          <a:xfrm>
            <a:off x="5951500" y="1289875"/>
            <a:ext cx="30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A</a:t>
            </a:r>
            <a:endParaRPr b="1" sz="1800">
              <a:solidFill>
                <a:srgbClr val="212121"/>
              </a:solidFill>
              <a:latin typeface="Oxygen"/>
              <a:ea typeface="Oxygen"/>
              <a:cs typeface="Oxygen"/>
              <a:sym typeface="Oxygen"/>
            </a:endParaRPr>
          </a:p>
        </p:txBody>
      </p:sp>
      <p:sp>
        <p:nvSpPr>
          <p:cNvPr id="257" name="Google Shape;257;p39"/>
          <p:cNvSpPr txBox="1"/>
          <p:nvPr/>
        </p:nvSpPr>
        <p:spPr>
          <a:xfrm>
            <a:off x="3524925" y="1306925"/>
            <a:ext cx="3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A</a:t>
            </a:r>
            <a:endParaRPr/>
          </a:p>
        </p:txBody>
      </p:sp>
      <p:sp>
        <p:nvSpPr>
          <p:cNvPr id="258" name="Google Shape;258;p39"/>
          <p:cNvSpPr txBox="1"/>
          <p:nvPr/>
        </p:nvSpPr>
        <p:spPr>
          <a:xfrm>
            <a:off x="5888000" y="29798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B</a:t>
            </a:r>
            <a:endParaRPr/>
          </a:p>
        </p:txBody>
      </p:sp>
      <p:sp>
        <p:nvSpPr>
          <p:cNvPr id="259" name="Google Shape;259;p39"/>
          <p:cNvSpPr txBox="1"/>
          <p:nvPr/>
        </p:nvSpPr>
        <p:spPr>
          <a:xfrm>
            <a:off x="3491775" y="29798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B</a:t>
            </a:r>
            <a:endParaRPr/>
          </a:p>
        </p:txBody>
      </p:sp>
      <p:sp>
        <p:nvSpPr>
          <p:cNvPr id="260" name="Google Shape;260;p39"/>
          <p:cNvSpPr txBox="1"/>
          <p:nvPr/>
        </p:nvSpPr>
        <p:spPr>
          <a:xfrm>
            <a:off x="7446000" y="13069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C</a:t>
            </a:r>
            <a:endParaRPr/>
          </a:p>
        </p:txBody>
      </p:sp>
      <p:sp>
        <p:nvSpPr>
          <p:cNvPr id="261" name="Google Shape;261;p39"/>
          <p:cNvSpPr txBox="1"/>
          <p:nvPr/>
        </p:nvSpPr>
        <p:spPr>
          <a:xfrm>
            <a:off x="5118575" y="13069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C</a:t>
            </a:r>
            <a:endParaRPr/>
          </a:p>
        </p:txBody>
      </p:sp>
      <p:sp>
        <p:nvSpPr>
          <p:cNvPr id="262" name="Google Shape;262;p39"/>
          <p:cNvSpPr txBox="1"/>
          <p:nvPr/>
        </p:nvSpPr>
        <p:spPr>
          <a:xfrm>
            <a:off x="7369550" y="29798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D</a:t>
            </a:r>
            <a:endParaRPr/>
          </a:p>
        </p:txBody>
      </p:sp>
      <p:sp>
        <p:nvSpPr>
          <p:cNvPr id="263" name="Google Shape;263;p39"/>
          <p:cNvSpPr txBox="1"/>
          <p:nvPr/>
        </p:nvSpPr>
        <p:spPr>
          <a:xfrm>
            <a:off x="5011625" y="2979825"/>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D</a:t>
            </a:r>
            <a:endParaRPr/>
          </a:p>
        </p:txBody>
      </p:sp>
      <p:sp>
        <p:nvSpPr>
          <p:cNvPr id="264" name="Google Shape;264;p39"/>
          <p:cNvSpPr txBox="1"/>
          <p:nvPr/>
        </p:nvSpPr>
        <p:spPr>
          <a:xfrm>
            <a:off x="8498225" y="2154650"/>
            <a:ext cx="4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12121"/>
                </a:solidFill>
                <a:latin typeface="Oxygen"/>
                <a:ea typeface="Oxygen"/>
                <a:cs typeface="Oxygen"/>
                <a:sym typeface="Oxygen"/>
              </a:rPr>
              <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idx="1" type="subTitle"/>
          </p:nvPr>
        </p:nvSpPr>
        <p:spPr>
          <a:xfrm>
            <a:off x="344000" y="1314700"/>
            <a:ext cx="4461600" cy="284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solidFill>
                  <a:srgbClr val="212121"/>
                </a:solidFill>
              </a:rPr>
              <a:t>Es u</a:t>
            </a:r>
            <a:r>
              <a:rPr b="1" lang="en" sz="1700">
                <a:solidFill>
                  <a:srgbClr val="212121"/>
                </a:solidFill>
              </a:rPr>
              <a:t>n grafo en el que las aristas tienen pesos asociados, que pueden </a:t>
            </a:r>
            <a:r>
              <a:rPr b="1" lang="en" sz="1700">
                <a:solidFill>
                  <a:srgbClr val="212121"/>
                </a:solidFill>
              </a:rPr>
              <a:t>representar</a:t>
            </a:r>
            <a:r>
              <a:rPr b="1" lang="en" sz="1700">
                <a:solidFill>
                  <a:srgbClr val="212121"/>
                </a:solidFill>
              </a:rPr>
              <a:t> </a:t>
            </a:r>
            <a:r>
              <a:rPr b="1" lang="en" sz="1700">
                <a:solidFill>
                  <a:srgbClr val="212121"/>
                </a:solidFill>
              </a:rPr>
              <a:t>distancias</a:t>
            </a:r>
            <a:r>
              <a:rPr b="1" lang="en" sz="1700">
                <a:solidFill>
                  <a:srgbClr val="212121"/>
                </a:solidFill>
              </a:rPr>
              <a:t>, costos, tiempos.</a:t>
            </a:r>
            <a:endParaRPr b="1" sz="1700">
              <a:solidFill>
                <a:srgbClr val="212121"/>
              </a:solidFill>
            </a:endParaRPr>
          </a:p>
        </p:txBody>
      </p:sp>
      <p:sp>
        <p:nvSpPr>
          <p:cNvPr id="270" name="Google Shape;27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Grafo Ponderado</a:t>
            </a:r>
            <a:endParaRPr sz="5000"/>
          </a:p>
        </p:txBody>
      </p:sp>
      <p:pic>
        <p:nvPicPr>
          <p:cNvPr id="271" name="Google Shape;271;p40"/>
          <p:cNvPicPr preferRelativeResize="0"/>
          <p:nvPr/>
        </p:nvPicPr>
        <p:blipFill>
          <a:blip r:embed="rId3">
            <a:alphaModFix/>
          </a:blip>
          <a:stretch>
            <a:fillRect/>
          </a:stretch>
        </p:blipFill>
        <p:spPr>
          <a:xfrm>
            <a:off x="2264368" y="1368625"/>
            <a:ext cx="6296683" cy="284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