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5199975" cy="35999738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38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Oi/b/Bkax8WZtjuuBiin2ria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6AE49-969B-4B82-AE5F-097396035EDD}">
  <a:tblStyle styleId="{41D6AE49-969B-4B82-AE5F-097396035E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653" y="-34"/>
      </p:cViewPr>
      <p:guideLst>
        <p:guide orient="horz" pos="11338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997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96548" y="14453838"/>
            <a:ext cx="30508114" cy="54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528440" y="9177593"/>
            <a:ext cx="30508114" cy="15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35"/>
              <a:buFont typeface="Calibri"/>
              <a:buNone/>
              <a:defRPr sz="165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5512"/>
              <a:buNone/>
              <a:defRPr sz="551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961"/>
              <a:buNone/>
              <a:defRPr sz="496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732498" y="9583264"/>
            <a:ext cx="10709989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12757488" y="9583264"/>
            <a:ext cx="10709989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 b="1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 b="1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1735783" y="13149904"/>
            <a:ext cx="10660769" cy="1934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12757489" y="8824938"/>
            <a:ext cx="10713272" cy="43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 b="1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 b="1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12757489" y="13149904"/>
            <a:ext cx="10713272" cy="1934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Calibri"/>
              <a:buNone/>
              <a:defRPr sz="88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0713272" y="5183304"/>
            <a:ext cx="12757487" cy="2558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88606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1pPr>
            <a:lvl2pPr marL="914400" lvl="1" indent="-718629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7717"/>
              <a:buChar char="•"/>
              <a:defRPr sz="7717"/>
            </a:lvl2pPr>
            <a:lvl3pPr marL="1371600" lvl="2" indent="-648589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3pPr>
            <a:lvl4pPr marL="1828800" lvl="3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4pPr>
            <a:lvl5pPr marL="2286000" lvl="4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5pPr>
            <a:lvl6pPr marL="2743200" lvl="5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6pPr>
            <a:lvl7pPr marL="3200400" lvl="6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7pPr>
            <a:lvl8pPr marL="3657600" lvl="7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8pPr>
            <a:lvl9pPr marL="4114800" lvl="8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735780" y="10799922"/>
            <a:ext cx="8127648" cy="20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858"/>
              <a:buNone/>
              <a:defRPr sz="3858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Calibri"/>
              <a:buNone/>
              <a:defRPr sz="88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0713272" y="5183304"/>
            <a:ext cx="12757487" cy="2558314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35780" y="10799922"/>
            <a:ext cx="8127648" cy="20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858"/>
              <a:buNone/>
              <a:defRPr sz="3858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179237" y="10136527"/>
            <a:ext cx="22841503" cy="2173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26"/>
              <a:buFont typeface="Calibri"/>
              <a:buNone/>
              <a:defRPr sz="1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18629" algn="l" rtl="0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7717"/>
              <a:buFont typeface="Arial"/>
              <a:buChar char="•"/>
              <a:defRPr sz="77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48589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78612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Font typeface="Arial"/>
              <a:buChar char="•"/>
              <a:defRPr sz="5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hyperlink" Target="https://drive.google.com/drive/folders/1rEcOq2XqNqnApTWugYbubSywcqCeCIjR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4001260031"/>
              </p:ext>
            </p:extLst>
          </p:nvPr>
        </p:nvGraphicFramePr>
        <p:xfrm>
          <a:off x="676996" y="3021144"/>
          <a:ext cx="23335400" cy="6918970"/>
        </p:xfrm>
        <a:graphic>
          <a:graphicData uri="http://schemas.openxmlformats.org/drawingml/2006/table">
            <a:tbl>
              <a:tblPr firstRow="1" bandRow="1">
                <a:noFill/>
                <a:tableStyleId>{41D6AE49-969B-4B82-AE5F-097396035EDD}</a:tableStyleId>
              </a:tblPr>
              <a:tblGrid>
                <a:gridCol w="482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3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Healthcare Analytics</a:t>
                      </a:r>
                      <a:r>
                        <a:rPr lang="he-IL" sz="4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Medical Data Science</a:t>
                      </a:r>
                      <a:endParaRPr sz="3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400" b="1" dirty="0">
                          <a:solidFill>
                            <a:schemeClr val="tx1"/>
                          </a:solidFill>
                        </a:rPr>
                        <a:t>Anomaly Detection in Operating Room Performance Metrics and Development of a Bed Occupancy Prediction Model</a:t>
                      </a:r>
                      <a:endParaRPr lang="en-US" sz="7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</a:rPr>
                        <a:t>Supervisors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he-IL" sz="5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Prof. Aviv </a:t>
                      </a:r>
                      <a:r>
                        <a:rPr lang="en-US" sz="5200" dirty="0" err="1">
                          <a:solidFill>
                            <a:schemeClr val="tx1"/>
                          </a:solidFill>
                        </a:rPr>
                        <a:t>Gibali</a:t>
                      </a:r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 (HIT),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Dr. Yariv Marmor (Braude College) &amp; Dr. </a:t>
                      </a:r>
                      <a:r>
                        <a:rPr lang="en-US" sz="5200" dirty="0" err="1">
                          <a:solidFill>
                            <a:schemeClr val="tx1"/>
                          </a:solidFill>
                        </a:rPr>
                        <a:t>Royi</a:t>
                      </a:r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 Barnea (</a:t>
                      </a:r>
                      <a:r>
                        <a:rPr lang="en-US" sz="5200" dirty="0" err="1">
                          <a:solidFill>
                            <a:schemeClr val="tx1"/>
                          </a:solidFill>
                        </a:rPr>
                        <a:t>Assuta</a:t>
                      </a:r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 Ramat </a:t>
                      </a:r>
                      <a:r>
                        <a:rPr lang="en-US" sz="5200" dirty="0" err="1">
                          <a:solidFill>
                            <a:schemeClr val="tx1"/>
                          </a:solidFill>
                        </a:rPr>
                        <a:t>HaHayal</a:t>
                      </a:r>
                      <a:r>
                        <a:rPr lang="en-US" sz="5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</a:rPr>
                        <a:t>Students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: Dvora Goncharok &amp; Arbel Shifman</a:t>
                      </a:r>
                      <a:endParaRPr sz="5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676996" y="10281647"/>
            <a:ext cx="23509706" cy="2571809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cxnSpLocks/>
          </p:cNvCxnSpPr>
          <p:nvPr/>
        </p:nvCxnSpPr>
        <p:spPr>
          <a:xfrm>
            <a:off x="18783250" y="309344"/>
            <a:ext cx="0" cy="2107652"/>
          </a:xfrm>
          <a:prstGeom prst="straightConnector1">
            <a:avLst/>
          </a:prstGeom>
          <a:noFill/>
          <a:ln w="76200" cap="flat" cmpd="sng">
            <a:solidFill>
              <a:srgbClr val="00999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2487" y="25849"/>
            <a:ext cx="4905375" cy="299529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5987374" y="697637"/>
            <a:ext cx="12152974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Department of Digital Medical Technologies</a:t>
            </a:r>
            <a:endParaRPr sz="40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Research &amp; Development – Final Projects</a:t>
            </a:r>
            <a:endParaRPr sz="44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2000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D:\Users\user\Desktop\DMT 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6" y="-893501"/>
            <a:ext cx="4692338" cy="483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המכללה האקדמית להנדסה בראודה - לדף הבית">
            <a:extLst>
              <a:ext uri="{FF2B5EF4-FFF2-40B4-BE49-F238E27FC236}">
                <a16:creationId xmlns:a16="http://schemas.microsoft.com/office/drawing/2014/main" id="{8BCEA1EB-6F48-A539-5ADA-8AC6F08D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897" y="6454453"/>
            <a:ext cx="2601496" cy="8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88;p1">
            <a:extLst>
              <a:ext uri="{FF2B5EF4-FFF2-40B4-BE49-F238E27FC236}">
                <a16:creationId xmlns:a16="http://schemas.microsoft.com/office/drawing/2014/main" id="{20F11675-0228-13B2-DE4C-1F3923BE81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9643" y="6376328"/>
            <a:ext cx="2102892" cy="108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‫אסותא מרכזים רפואיים - YouTube‬‎">
            <a:extLst>
              <a:ext uri="{FF2B5EF4-FFF2-40B4-BE49-F238E27FC236}">
                <a16:creationId xmlns:a16="http://schemas.microsoft.com/office/drawing/2014/main" id="{499D7773-E69A-46B2-50F8-85A15E805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5" b="32689"/>
          <a:stretch>
            <a:fillRect/>
          </a:stretch>
        </p:blipFill>
        <p:spPr bwMode="auto">
          <a:xfrm>
            <a:off x="20558755" y="6480629"/>
            <a:ext cx="1995365" cy="7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BE41B2-EBE6-25DB-84F0-87DBD3B33A71}"/>
              </a:ext>
            </a:extLst>
          </p:cNvPr>
          <p:cNvSpPr txBox="1"/>
          <p:nvPr/>
        </p:nvSpPr>
        <p:spPr>
          <a:xfrm>
            <a:off x="2223699" y="11225550"/>
            <a:ext cx="5758816" cy="2009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200" dirty="0"/>
              <a:t>Operating rooms (ORs) and inpatient beds are among the most critical—and limited—resources in hospitals. Inefficient scheduling leads to delays, cancellations, and suboptimal use of hospital infrastructure.</a:t>
            </a:r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br>
              <a:rPr lang="en-US" sz="3200" dirty="0"/>
            </a:br>
            <a:endParaRPr lang="he-IL" sz="3200" dirty="0"/>
          </a:p>
          <a:p>
            <a:r>
              <a:rPr lang="en-US" sz="3200" dirty="0"/>
              <a:t>This project, conducted in collaboration with </a:t>
            </a:r>
            <a:r>
              <a:rPr lang="en-US" sz="3200" b="1" dirty="0" err="1"/>
              <a:t>Assuta</a:t>
            </a:r>
            <a:r>
              <a:rPr lang="en-US" sz="3200" b="1" dirty="0"/>
              <a:t> Ramat </a:t>
            </a:r>
            <a:r>
              <a:rPr lang="en-US" sz="3200" b="1" dirty="0" err="1"/>
              <a:t>HaHayal</a:t>
            </a:r>
            <a:r>
              <a:rPr lang="en-US" sz="3200" dirty="0"/>
              <a:t>, aimed to enhance operational efficiency using advanced analytics.</a:t>
            </a:r>
            <a:br>
              <a:rPr lang="en-US" sz="3200" dirty="0"/>
            </a:br>
            <a:r>
              <a:rPr lang="en-US" sz="3200" dirty="0"/>
              <a:t>We developed two machine learning models: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surgery duration prediction model</a:t>
            </a:r>
            <a:r>
              <a:rPr lang="en-US" sz="3200" dirty="0"/>
              <a:t>, using clinical and operational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</a:t>
            </a:r>
            <a:r>
              <a:rPr lang="en-US" sz="3200" b="1" dirty="0"/>
              <a:t>inpatient bed occupancy model</a:t>
            </a:r>
            <a:r>
              <a:rPr lang="en-US" sz="3200" dirty="0"/>
              <a:t>, forecasting bed demand up to 7 days in advance.</a:t>
            </a:r>
            <a:endParaRPr lang="he-I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</a:t>
            </a:r>
            <a:r>
              <a:rPr lang="en-US" sz="3200" b="1" dirty="0"/>
              <a:t>optimization module</a:t>
            </a:r>
            <a:r>
              <a:rPr lang="en-US" sz="3200" dirty="0"/>
              <a:t> was also built to improve OR scheduling. </a:t>
            </a:r>
            <a:endParaRPr lang="he-I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components were integrated into an interactive </a:t>
            </a:r>
            <a:r>
              <a:rPr lang="en-US" sz="3200" b="1" dirty="0"/>
              <a:t>Power BI dashboard</a:t>
            </a:r>
            <a:r>
              <a:rPr lang="en-US" sz="3200" dirty="0"/>
              <a:t> for real-time decision support.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11C14-88D0-05BD-ABEC-2602876AB742}"/>
              </a:ext>
            </a:extLst>
          </p:cNvPr>
          <p:cNvSpPr txBox="1"/>
          <p:nvPr/>
        </p:nvSpPr>
        <p:spPr>
          <a:xfrm>
            <a:off x="13370861" y="11303842"/>
            <a:ext cx="5960210" cy="1862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chemeClr val="tx1"/>
                </a:solidFill>
              </a:rPr>
              <a:t>Conclusions</a:t>
            </a:r>
            <a:endParaRPr lang="he-IL" sz="52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Optimized scheduling </a:t>
            </a:r>
            <a:r>
              <a:rPr lang="en-US" sz="3200" b="1" dirty="0"/>
              <a:t>doubled</a:t>
            </a:r>
            <a:r>
              <a:rPr lang="en-US" sz="3200" dirty="0"/>
              <a:t> OR utilization</a:t>
            </a:r>
            <a:r>
              <a:rPr lang="he-IL" sz="3200" dirty="0"/>
              <a:t>.</a:t>
            </a:r>
            <a:r>
              <a:rPr lang="en-US" sz="3200" dirty="0"/>
              <a:t> across operating rooms</a:t>
            </a:r>
            <a:endParaRPr lang="he-I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Built </a:t>
            </a:r>
            <a:r>
              <a:rPr lang="en-US" sz="3200" b="1" dirty="0"/>
              <a:t>accurate models for predicting surgery </a:t>
            </a:r>
            <a:r>
              <a:rPr lang="en-US" sz="3200" dirty="0"/>
              <a:t>duration (MAE ≈ 19</a:t>
            </a:r>
            <a:r>
              <a:rPr lang="he-IL" sz="3200" dirty="0"/>
              <a:t> </a:t>
            </a:r>
            <a:r>
              <a:rPr lang="en-US" sz="3200" dirty="0"/>
              <a:t>min)</a:t>
            </a:r>
            <a:r>
              <a:rPr lang="he-IL" sz="3200" dirty="0"/>
              <a:t>:</a:t>
            </a:r>
            <a:r>
              <a:rPr lang="en-US" sz="3200" dirty="0"/>
              <a:t> </a:t>
            </a:r>
            <a:endParaRPr lang="he-I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b="1" dirty="0"/>
          </a:p>
          <a:p>
            <a:endParaRPr lang="en-US" sz="3200" b="1" dirty="0"/>
          </a:p>
          <a:p>
            <a:br>
              <a:rPr lang="en-US" sz="3200" b="1" dirty="0"/>
            </a:br>
            <a:r>
              <a:rPr lang="he-IL" sz="3200" b="1" dirty="0"/>
              <a:t>    </a:t>
            </a:r>
            <a:r>
              <a:rPr lang="en-US" sz="3200" b="1" dirty="0"/>
              <a:t>and 7-day bed </a:t>
            </a:r>
            <a:r>
              <a:rPr lang="he-IL" sz="3200" b="1" dirty="0"/>
              <a:t>     </a:t>
            </a:r>
            <a:r>
              <a:rPr lang="en-US" sz="3200" b="1" dirty="0"/>
              <a:t>   </a:t>
            </a:r>
          </a:p>
          <a:p>
            <a:r>
              <a:rPr lang="he-IL" sz="3200" b="1" dirty="0"/>
              <a:t>    </a:t>
            </a:r>
            <a:r>
              <a:rPr lang="en-US" sz="3200" b="1" dirty="0"/>
              <a:t>occupancy </a:t>
            </a:r>
            <a:r>
              <a:rPr lang="en-US" sz="3200" dirty="0"/>
              <a:t>(R² up to 0.61):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Generated </a:t>
            </a:r>
            <a:r>
              <a:rPr lang="en-US" sz="3200" b="1" dirty="0"/>
              <a:t>daily utilization </a:t>
            </a:r>
            <a:r>
              <a:rPr lang="en-US" sz="3200" dirty="0"/>
              <a:t>metrics per room, enabling granular performance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Integrated results into a </a:t>
            </a:r>
            <a:r>
              <a:rPr lang="en-US" sz="3200" b="1" dirty="0"/>
              <a:t>dynamic Power BI </a:t>
            </a:r>
            <a:r>
              <a:rPr lang="en-US" sz="3200" dirty="0"/>
              <a:t>dashboard for real-time decision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Outcomes align with project goals</a:t>
            </a:r>
            <a:r>
              <a:rPr lang="en-US" sz="3200" dirty="0"/>
              <a:t> – enhancing planning, efficiency, and resource use.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96CB9-9FE7-41BA-7CF6-55E98650B2E2}"/>
              </a:ext>
            </a:extLst>
          </p:cNvPr>
          <p:cNvSpPr txBox="1"/>
          <p:nvPr/>
        </p:nvSpPr>
        <p:spPr>
          <a:xfrm>
            <a:off x="19122487" y="11303842"/>
            <a:ext cx="4550769" cy="196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chemeClr val="tx1"/>
                </a:solidFill>
              </a:rPr>
              <a:t>Discussions</a:t>
            </a:r>
          </a:p>
          <a:p>
            <a:r>
              <a:rPr lang="en-US" sz="3200" dirty="0"/>
              <a:t>This project lays the foundation for a real-time hospital analytics system, supporting: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Smarter scheduling</a:t>
            </a:r>
            <a:r>
              <a:rPr lang="en-US" sz="3200" dirty="0"/>
              <a:t> by combining machine learning models (e.g., for surgery duration prediction) with constraint-based optimization (CP), improving operating room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Proactive planning</a:t>
            </a:r>
            <a:r>
              <a:rPr lang="en-US" sz="3200" dirty="0"/>
              <a:t> for inpatient capacity, based on actual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Integration into management workflows</a:t>
            </a:r>
            <a:r>
              <a:rPr lang="en-US" sz="3200" dirty="0"/>
              <a:t> via dashboards.</a:t>
            </a:r>
            <a:br>
              <a:rPr lang="en-US" sz="3200" dirty="0"/>
            </a:br>
            <a:r>
              <a:rPr lang="en-US" sz="3200" dirty="0"/>
              <a:t>Further developments may include:</a:t>
            </a:r>
            <a:endParaRPr lang="he-IL" sz="3200" dirty="0"/>
          </a:p>
          <a:p>
            <a:pPr lvl="4"/>
            <a:r>
              <a:rPr lang="he-IL" sz="3200" dirty="0"/>
              <a:t>	</a:t>
            </a:r>
            <a:r>
              <a:rPr lang="en-US" sz="3200" dirty="0"/>
              <a:t>Real-time</a:t>
            </a:r>
            <a:endParaRPr lang="he-IL" sz="3200" dirty="0"/>
          </a:p>
          <a:p>
            <a:r>
              <a:rPr lang="he-IL" sz="3200" b="1" dirty="0"/>
              <a:t>	</a:t>
            </a:r>
            <a:r>
              <a:rPr lang="en-US" sz="3200" b="1" dirty="0"/>
              <a:t>feedback loops</a:t>
            </a:r>
            <a:r>
              <a:rPr lang="en-US" sz="3200" dirty="0"/>
              <a:t> </a:t>
            </a:r>
            <a:r>
              <a:rPr lang="he-IL" sz="3200" dirty="0"/>
              <a:t>	</a:t>
            </a:r>
            <a:r>
              <a:rPr lang="en-US" sz="3200" dirty="0"/>
              <a:t>based on daily </a:t>
            </a:r>
            <a:r>
              <a:rPr lang="he-IL" sz="3200" dirty="0"/>
              <a:t>	</a:t>
            </a:r>
            <a:r>
              <a:rPr lang="en-US" sz="3200" dirty="0"/>
              <a:t>execution,</a:t>
            </a:r>
          </a:p>
          <a:p>
            <a:r>
              <a:rPr lang="he-IL" sz="3200" dirty="0"/>
              <a:t>	</a:t>
            </a:r>
            <a:r>
              <a:rPr lang="en-US" sz="3200" dirty="0"/>
              <a:t>Enhanced </a:t>
            </a:r>
            <a:r>
              <a:rPr lang="en-US" sz="3200" b="1" dirty="0"/>
              <a:t>ICU </a:t>
            </a:r>
            <a:r>
              <a:rPr lang="he-IL" sz="3200" b="1" dirty="0"/>
              <a:t>	</a:t>
            </a:r>
            <a:r>
              <a:rPr lang="en-US" sz="3200" b="1" dirty="0"/>
              <a:t>prediction </a:t>
            </a:r>
            <a:r>
              <a:rPr lang="he-IL" sz="3200" b="1" dirty="0"/>
              <a:t>	</a:t>
            </a:r>
            <a:r>
              <a:rPr lang="en-US" sz="3200" b="1" dirty="0"/>
              <a:t>modeling</a:t>
            </a:r>
            <a:r>
              <a:rPr lang="en-US" sz="3200" dirty="0"/>
              <a:t> for </a:t>
            </a:r>
            <a:r>
              <a:rPr lang="he-IL" sz="3200" dirty="0"/>
              <a:t>	</a:t>
            </a:r>
            <a:r>
              <a:rPr lang="en-US" sz="3200" dirty="0"/>
              <a:t>critical surgeries,</a:t>
            </a:r>
          </a:p>
          <a:p>
            <a:r>
              <a:rPr lang="he-IL" sz="3200" dirty="0"/>
              <a:t>	</a:t>
            </a:r>
            <a:r>
              <a:rPr lang="en-US" sz="3200" dirty="0"/>
              <a:t>Broader </a:t>
            </a:r>
            <a:r>
              <a:rPr lang="he-IL" sz="3200" dirty="0"/>
              <a:t>	</a:t>
            </a:r>
            <a:r>
              <a:rPr lang="en-US" sz="3200" dirty="0"/>
              <a:t>deployment across </a:t>
            </a:r>
            <a:r>
              <a:rPr lang="he-IL" sz="3200" dirty="0"/>
              <a:t>	</a:t>
            </a:r>
            <a:r>
              <a:rPr lang="en-US" sz="3200" dirty="0"/>
              <a:t>other </a:t>
            </a:r>
            <a:r>
              <a:rPr lang="en-US" sz="3200" dirty="0" err="1"/>
              <a:t>Assuta</a:t>
            </a:r>
            <a:r>
              <a:rPr lang="en-US" sz="3200" dirty="0"/>
              <a:t> </a:t>
            </a:r>
            <a:r>
              <a:rPr lang="he-IL" sz="3200" dirty="0"/>
              <a:t>	</a:t>
            </a:r>
            <a:r>
              <a:rPr lang="en-US" sz="3200" dirty="0"/>
              <a:t>branches.</a:t>
            </a: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04EC7A7B-FB6B-95C4-CEB9-846384A6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92" y="16131966"/>
            <a:ext cx="6761540" cy="40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883ED36C-722C-CC45-01FE-8A9B813CF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706" y="20766176"/>
            <a:ext cx="4804615" cy="28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47EE5-0188-0382-6BBF-96A012BD9A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310" y="31367206"/>
            <a:ext cx="7250916" cy="4358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9BEDC5-EF40-398B-EB69-1BD0B458B872}"/>
              </a:ext>
            </a:extLst>
          </p:cNvPr>
          <p:cNvSpPr txBox="1"/>
          <p:nvPr/>
        </p:nvSpPr>
        <p:spPr>
          <a:xfrm>
            <a:off x="8228456" y="11225550"/>
            <a:ext cx="5023681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5200" b="1" dirty="0">
                <a:solidFill>
                  <a:schemeClr val="tx1"/>
                </a:solidFill>
              </a:rPr>
              <a:t>Methodology</a:t>
            </a:r>
            <a:endParaRPr lang="he-IL" sz="5200" b="1" dirty="0">
              <a:solidFill>
                <a:schemeClr val="tx1"/>
              </a:solidFill>
            </a:endParaRPr>
          </a:p>
          <a:p>
            <a:r>
              <a:rPr lang="en-US" sz="3200" dirty="0"/>
              <a:t>We implemented a structured pipeline: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Data Acquisition &amp; Cleaning </a:t>
            </a:r>
            <a:r>
              <a:rPr lang="en-US" sz="3200" dirty="0"/>
              <a:t>– Multi-year surgical and hospitalization data was collected, cleaned, and unified.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Exploratory Data Analysis (EDA)</a:t>
            </a:r>
            <a:r>
              <a:rPr lang="en-US" sz="3200" dirty="0"/>
              <a:t> – Key patterns, distributions, and outliers were identified.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Model Development: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Surgery durations were predicted using </a:t>
            </a:r>
            <a:r>
              <a:rPr lang="en-US" sz="3200" dirty="0" err="1"/>
              <a:t>CatBoost</a:t>
            </a:r>
            <a:r>
              <a:rPr lang="en-US" sz="3200" dirty="0"/>
              <a:t>, achieving MAE ≈ 19 minutes.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Bed occupancy was forecasted using </a:t>
            </a:r>
            <a:r>
              <a:rPr lang="en-US" sz="3200" dirty="0" err="1"/>
              <a:t>BiLSTM</a:t>
            </a:r>
            <a:r>
              <a:rPr lang="en-US" sz="3200" dirty="0"/>
              <a:t>, with R² ranging 0.4–0.6 for most departments.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Optimization Model</a:t>
            </a:r>
            <a:r>
              <a:rPr lang="en-US" sz="3200" dirty="0"/>
              <a:t> – rolling horizon strategy aimed to enhance room utilization under real-world constraints.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Dashboard Integration </a:t>
            </a:r>
            <a:r>
              <a:rPr lang="en-US" sz="3200" dirty="0"/>
              <a:t>– A real-time dashboard was developed to display model outputs and track key KPIs.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0DFB51-AA16-84D3-6634-FB06A2264ED4}"/>
              </a:ext>
            </a:extLst>
          </p:cNvPr>
          <p:cNvSpPr txBox="1"/>
          <p:nvPr/>
        </p:nvSpPr>
        <p:spPr>
          <a:xfrm>
            <a:off x="19050645" y="31018832"/>
            <a:ext cx="4550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Scan for demo &amp; code</a:t>
            </a:r>
            <a:r>
              <a:rPr lang="en-US" sz="3200" dirty="0"/>
              <a:t>:</a:t>
            </a:r>
            <a:endParaRPr lang="en-IL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F30E6-5391-6D59-3910-440A80B04BE2}"/>
              </a:ext>
            </a:extLst>
          </p:cNvPr>
          <p:cNvSpPr txBox="1"/>
          <p:nvPr/>
        </p:nvSpPr>
        <p:spPr>
          <a:xfrm>
            <a:off x="22013474" y="32166655"/>
            <a:ext cx="1273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Drive folder</a:t>
            </a:r>
            <a:endParaRPr lang="en-IL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A3FAA-A72A-7BDD-4ECD-0C88580491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51949" y="30218445"/>
            <a:ext cx="4804614" cy="2706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F4205D-7C08-C326-3AD7-43466861A7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03036" y="33070891"/>
            <a:ext cx="4853526" cy="2654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470EFC-32DF-AB23-8DCE-4E3048DBA8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04706" y="15254422"/>
            <a:ext cx="4351856" cy="41791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386448-9F85-83D0-7B08-25096340CB67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589" r="3892"/>
          <a:stretch>
            <a:fillRect/>
          </a:stretch>
        </p:blipFill>
        <p:spPr>
          <a:xfrm>
            <a:off x="19050645" y="32054763"/>
            <a:ext cx="2648176" cy="3633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481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Dmitry Patashov</dc:creator>
  <cp:lastModifiedBy>dvora goncharok</cp:lastModifiedBy>
  <cp:revision>21</cp:revision>
  <dcterms:created xsi:type="dcterms:W3CDTF">2019-01-27T10:54:29Z</dcterms:created>
  <dcterms:modified xsi:type="dcterms:W3CDTF">2025-07-30T20:50:58Z</dcterms:modified>
</cp:coreProperties>
</file>