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4630400" cy="8229600"/>
  <p:notesSz cx="8229600" cy="14630400"/>
  <p:embeddedFontLst>
    <p:embeddedFont>
      <p:font typeface="Patrick Hand" panose="00000500000000000000" pitchFamily="2" charset="0"/>
      <p:regular r:id="rId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7">
            <a:extLst>
              <a:ext uri="{FF2B5EF4-FFF2-40B4-BE49-F238E27FC236}">
                <a16:creationId xmlns:a16="http://schemas.microsoft.com/office/drawing/2014/main" id="{36550B39-4DFE-620B-EDAB-8053180A7E64}"/>
              </a:ext>
            </a:extLst>
          </p:cNvPr>
          <p:cNvSpPr/>
          <p:nvPr/>
        </p:nvSpPr>
        <p:spPr>
          <a:xfrm>
            <a:off x="9965413" y="0"/>
            <a:ext cx="3449504" cy="1938992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D655FB64-C6DC-C93E-5748-DE0520AC2873}"/>
              </a:ext>
            </a:extLst>
          </p:cNvPr>
          <p:cNvSpPr/>
          <p:nvPr/>
        </p:nvSpPr>
        <p:spPr>
          <a:xfrm>
            <a:off x="7058662" y="3388140"/>
            <a:ext cx="1922340" cy="1654043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3561"/>
          <a:stretch/>
        </p:blipFill>
        <p:spPr>
          <a:xfrm>
            <a:off x="9047181" y="1938992"/>
            <a:ext cx="5486400" cy="62906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848" y="108935"/>
            <a:ext cx="8194047" cy="1938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</a:p>
          <a:p>
            <a:pPr algn="l">
              <a:lnSpc>
                <a:spcPts val="4850"/>
              </a:lnSpc>
            </a:pPr>
            <a:r>
              <a:rPr lang="en-US" sz="4400" b="1" dirty="0">
                <a:solidFill>
                  <a:srgbClr val="383838"/>
                </a:solidFill>
                <a:latin typeface="Patrick Hand" pitchFamily="34" charset="0"/>
              </a:rPr>
              <a:t>MediGuard</a:t>
            </a:r>
          </a:p>
          <a:p>
            <a:pPr marL="0" indent="0" algn="l">
              <a:lnSpc>
                <a:spcPts val="4850"/>
              </a:lnSpc>
              <a:buNone/>
            </a:pPr>
            <a:endParaRPr lang="en-US" sz="44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51668" y="2099011"/>
            <a:ext cx="6050214" cy="53560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Case: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Patients ask medication-related questions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/>
              <a:t>through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chatbots/virtual assistants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 that vary in risk.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Proper risk classification can save lives by preventing harmful self-medication decisions.</a:t>
            </a:r>
            <a:endParaRPr lang="he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Current LLMs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treat all questions alike, — which may lead to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unsafe answers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 aim to build a system that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classifies question risk levels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 improve safety in drug-related QA.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Accurate risk classification can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help prevent harmful self-medication and even save lives.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B23BA-4F03-95C9-2874-B15DDE378B84}"/>
              </a:ext>
            </a:extLst>
          </p:cNvPr>
          <p:cNvSpPr txBox="1"/>
          <p:nvPr/>
        </p:nvSpPr>
        <p:spPr>
          <a:xfrm>
            <a:off x="7160205" y="3388140"/>
            <a:ext cx="17192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The need:</a:t>
            </a:r>
          </a:p>
          <a:p>
            <a:pPr algn="l" rtl="0"/>
            <a:endParaRPr lang="he-IL" altLang="en-IL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/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R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isk-aware question classifier</a:t>
            </a:r>
            <a:endParaRPr lang="en-IL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3E741-03AB-1163-5A50-EC5754D48367}"/>
              </a:ext>
            </a:extLst>
          </p:cNvPr>
          <p:cNvSpPr txBox="1"/>
          <p:nvPr/>
        </p:nvSpPr>
        <p:spPr>
          <a:xfrm>
            <a:off x="9790772" y="9831"/>
            <a:ext cx="3754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Dvora Goncharok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 &amp;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Arbel Shifman</a:t>
            </a:r>
            <a:endParaRPr lang="en-IL" sz="4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F1B3858-D2F9-4663-D5A1-5B70ED499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45766" y="2754354"/>
            <a:ext cx="1474066" cy="633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873353-48C3-2E12-4BCF-3C367703A9B7}"/>
              </a:ext>
            </a:extLst>
          </p:cNvPr>
          <p:cNvSpPr txBox="1"/>
          <p:nvPr/>
        </p:nvSpPr>
        <p:spPr>
          <a:xfrm>
            <a:off x="690529" y="3001712"/>
            <a:ext cx="8035919" cy="275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 Definition: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Input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 Free-text drug question about dosage, side effects, interactions etc.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Output: 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Risk level classification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(General / Critical).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u="sng" dirty="0">
                <a:solidFill>
                  <a:srgbClr val="383838"/>
                </a:solidFill>
                <a:latin typeface="Patrick Hand" pitchFamily="34" charset="0"/>
              </a:rPr>
              <a:t>Additional info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: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Drug names (via NER or existing labels) help contextualize the question for better risk assessment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E6EF845-059B-1236-6763-B1EE93DA93B4}"/>
              </a:ext>
            </a:extLst>
          </p:cNvPr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3A7D-4ACD-672F-65B7-07845D20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3628"/>
          <a:stretch/>
        </p:blipFill>
        <p:spPr>
          <a:xfrm>
            <a:off x="9144001" y="-5258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98515E-03D3-8FEC-4E93-4EE72ADE92A8}"/>
              </a:ext>
            </a:extLst>
          </p:cNvPr>
          <p:cNvSpPr txBox="1"/>
          <p:nvPr/>
        </p:nvSpPr>
        <p:spPr>
          <a:xfrm>
            <a:off x="1084779" y="2632538"/>
            <a:ext cx="6994214" cy="367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3100"/>
              </a:lnSpc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Challenges: 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Ambiguous, non-expert language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Same topic, different risk levels depending on context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Brand-name medications may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not be recognized by the model,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making accurate understanding more difficult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High precision needed to avoid clinical harm</a:t>
            </a:r>
            <a:r>
              <a:rPr lang="he-IL" sz="2000" b="1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Few critical-risk examples in the dataset may challenge model training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EA7757C-A747-1FED-07E3-948C80601F2E}"/>
              </a:ext>
            </a:extLst>
          </p:cNvPr>
          <p:cNvSpPr/>
          <p:nvPr/>
        </p:nvSpPr>
        <p:spPr>
          <a:xfrm>
            <a:off x="114848" y="129051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D2A86-510A-F024-228B-3BD263BC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2"/>
          <a:stretch/>
        </p:blipFill>
        <p:spPr>
          <a:xfrm>
            <a:off x="9144001" y="1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91281" y="1155300"/>
            <a:ext cx="5519702" cy="403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rtl="0"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Data source: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Drug QA sheet from the MedInfo2019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Data is openly accessible on GitHub.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We enrich data with new risk-level labels.</a:t>
            </a:r>
            <a:endParaRPr lang="he-IL" sz="2000" b="1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~700 real-world patient questions and expert answers.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The dataset already includes: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Question Type (e.g., Dosage, Side effects, Usage)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Focus (Drug) – main medication mentioned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Section Title, Answer, and Source URL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02297" y="1945455"/>
            <a:ext cx="6808128" cy="233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IL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Data type and labels</a:t>
            </a:r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US" sz="2400" b="1" u="sng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Labeled medication questions from the publicly available</a:t>
            </a:r>
            <a:r>
              <a:rPr lang="he-IL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b="1" dirty="0">
                <a:solidFill>
                  <a:srgbClr val="383838"/>
                </a:solidFill>
                <a:latin typeface="Patrick Hand" pitchFamily="34" charset="0"/>
              </a:rPr>
              <a:t>MedInfo2019-QA-Medications dataset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We manually add a new annotation layer with: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Risk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Level: General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Safe)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 / Critical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Dangerous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)</a:t>
            </a:r>
            <a:endParaRPr lang="en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en-US" sz="2400" dirty="0"/>
          </a:p>
          <a:p>
            <a:pPr marL="0" indent="0" algn="l">
              <a:lnSpc>
                <a:spcPts val="2400"/>
              </a:lnSpc>
              <a:buNone/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24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3929" y="3781425"/>
            <a:ext cx="6150054" cy="1328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6C8A103-4CF7-8266-6209-192035F2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C07AA828-45B2-751D-419A-443D172A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56" y="5772932"/>
            <a:ext cx="7940752" cy="1815259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50E2FA5F-08C5-EE4D-F09F-A00E6A96B09B}"/>
              </a:ext>
            </a:extLst>
          </p:cNvPr>
          <p:cNvSpPr/>
          <p:nvPr/>
        </p:nvSpPr>
        <p:spPr>
          <a:xfrm>
            <a:off x="184209" y="261058"/>
            <a:ext cx="4650790" cy="623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Training and test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9AAB6-7240-B599-3F06-78F39D1499F5}"/>
              </a:ext>
            </a:extLst>
          </p:cNvPr>
          <p:cNvSpPr txBox="1"/>
          <p:nvPr/>
        </p:nvSpPr>
        <p:spPr>
          <a:xfrm>
            <a:off x="1284285" y="6265062"/>
            <a:ext cx="1851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sz="2400" b="1" u="sng" dirty="0">
                <a:solidFill>
                  <a:srgbClr val="383838"/>
                </a:solidFill>
                <a:latin typeface="Patrick Hand" pitchFamily="34" charset="0"/>
              </a:rPr>
              <a:t>Realistic examples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IL" sz="2400" b="1" u="sng" dirty="0">
              <a:solidFill>
                <a:srgbClr val="383838"/>
              </a:solidFill>
              <a:latin typeface="Patrick Han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355" y="80827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Evaluation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64355" y="7561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5" name="Text 2"/>
          <p:cNvSpPr/>
          <p:nvPr/>
        </p:nvSpPr>
        <p:spPr>
          <a:xfrm>
            <a:off x="978355" y="9176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Metrics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820978" y="1115997"/>
            <a:ext cx="3916702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Accuracy, precision, recall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F1-score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Confusion Matrix – to measure classification quality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Per-class performance (especially for Critical risk level)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r" rtl="0">
              <a:lnSpc>
                <a:spcPts val="3100"/>
              </a:lnSpc>
              <a:buNone/>
            </a:pP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330384" y="7942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8" name="Text 5"/>
          <p:cNvSpPr/>
          <p:nvPr/>
        </p:nvSpPr>
        <p:spPr>
          <a:xfrm>
            <a:off x="5102115" y="9235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</a:rPr>
              <a:t>Evaluation Method</a:t>
            </a:r>
          </a:p>
        </p:txBody>
      </p:sp>
      <p:sp>
        <p:nvSpPr>
          <p:cNvPr id="9" name="Text 6"/>
          <p:cNvSpPr/>
          <p:nvPr/>
        </p:nvSpPr>
        <p:spPr>
          <a:xfrm>
            <a:off x="4847872" y="1136936"/>
            <a:ext cx="3821147" cy="1928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Manual labeling of ~700 examples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Train/Test split: 80/20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k-fold cross-validation to improve robustness due to small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25411" y="389835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11" name="Text 8"/>
          <p:cNvSpPr/>
          <p:nvPr/>
        </p:nvSpPr>
        <p:spPr>
          <a:xfrm>
            <a:off x="819120" y="4059892"/>
            <a:ext cx="2980940" cy="279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Baseline and Comparison</a:t>
            </a:r>
            <a:endParaRPr lang="en-US" sz="2400" b="1" dirty="0"/>
          </a:p>
        </p:txBody>
      </p:sp>
      <p:sp>
        <p:nvSpPr>
          <p:cNvPr id="12" name="Text 9"/>
          <p:cNvSpPr/>
          <p:nvPr/>
        </p:nvSpPr>
        <p:spPr>
          <a:xfrm>
            <a:off x="719782" y="4243782"/>
            <a:ext cx="8059429" cy="3718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Baseline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Traditional classifier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(e.g., Naïve Bayes or Logistic Regression)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using TF-IDF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compare against a simple method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>
              <a:buNone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LLM-based classifier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Fine-tuned </a:t>
            </a:r>
            <a:r>
              <a:rPr lang="en-US" sz="2000" b="1" dirty="0" err="1">
                <a:solidFill>
                  <a:srgbClr val="383838"/>
                </a:solidFill>
                <a:latin typeface="Patrick Hand" pitchFamily="34" charset="0"/>
              </a:rPr>
              <a:t>DistilBERT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 model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(efficient BERT variant)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or prompted LLM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(e.g., GPT) 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for comparison.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Test whether LLM-based methods improve classification performance over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traditional baselines.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Comparison of results across models using same split and metrics.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ensure consistent evaluation conditions.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69D8694-5526-9C83-FBB8-24ACBBEB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7B599E5-0354-8F7C-9510-FA5DA605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1" y="0"/>
            <a:ext cx="5851189" cy="822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225BC-EEA9-ABEC-2272-3D9FBDAF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268" y="135875"/>
            <a:ext cx="1019317" cy="562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477</Words>
  <Application>Microsoft Office PowerPoint</Application>
  <PresentationFormat>Custom</PresentationFormat>
  <Paragraphs>64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Patrick Hand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dvora goncharok</cp:lastModifiedBy>
  <cp:revision>15</cp:revision>
  <dcterms:created xsi:type="dcterms:W3CDTF">2025-03-23T12:38:01Z</dcterms:created>
  <dcterms:modified xsi:type="dcterms:W3CDTF">2025-05-07T09:07:21Z</dcterms:modified>
</cp:coreProperties>
</file>