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0" r:id="rId3"/>
    <p:sldId id="259" r:id="rId4"/>
    <p:sldId id="257" r:id="rId5"/>
    <p:sldId id="258" r:id="rId6"/>
  </p:sldIdLst>
  <p:sldSz cx="14630400" cy="8229600"/>
  <p:notesSz cx="8229600" cy="14630400"/>
  <p:embeddedFontLst>
    <p:embeddedFont>
      <p:font typeface="Patrick Hand" panose="00000500000000000000" pitchFamily="2" charset="0"/>
      <p:regular r:id="rId8"/>
    </p:embeddedFont>
  </p:embeddedFont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672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9D9D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7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7">
            <a:extLst>
              <a:ext uri="{FF2B5EF4-FFF2-40B4-BE49-F238E27FC236}">
                <a16:creationId xmlns:a16="http://schemas.microsoft.com/office/drawing/2014/main" id="{36550B39-4DFE-620B-EDAB-8053180A7E64}"/>
              </a:ext>
            </a:extLst>
          </p:cNvPr>
          <p:cNvSpPr/>
          <p:nvPr/>
        </p:nvSpPr>
        <p:spPr>
          <a:xfrm>
            <a:off x="9965413" y="0"/>
            <a:ext cx="3449504" cy="1938992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21" name="Shape 7">
            <a:extLst>
              <a:ext uri="{FF2B5EF4-FFF2-40B4-BE49-F238E27FC236}">
                <a16:creationId xmlns:a16="http://schemas.microsoft.com/office/drawing/2014/main" id="{D655FB64-C6DC-C93E-5748-DE0520AC2873}"/>
              </a:ext>
            </a:extLst>
          </p:cNvPr>
          <p:cNvSpPr/>
          <p:nvPr/>
        </p:nvSpPr>
        <p:spPr>
          <a:xfrm>
            <a:off x="7058662" y="3388140"/>
            <a:ext cx="1922340" cy="1654043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 t="23561"/>
          <a:stretch/>
        </p:blipFill>
        <p:spPr>
          <a:xfrm>
            <a:off x="9047181" y="1938992"/>
            <a:ext cx="5486400" cy="629060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4848" y="108935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51668" y="2099012"/>
            <a:ext cx="6050214" cy="44679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Use Case: 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Patients ask medication-related questions that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vary in risk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.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Proper risk classification can </a:t>
            </a:r>
            <a:r>
              <a:rPr lang="en-IL" altLang="en-IL" sz="2000" b="1" u="sng" dirty="0">
                <a:solidFill>
                  <a:srgbClr val="383838"/>
                </a:solidFill>
                <a:latin typeface="Patrick Hand" pitchFamily="34" charset="0"/>
              </a:rPr>
              <a:t>save lives</a:t>
            </a:r>
            <a:r>
              <a:rPr lang="en-IL" altLang="en-IL" sz="2000" b="1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by preventing harmful self-medication decisions.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Current LLMs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treat all questions alike, — which may lead to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unsafe answers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We aim to build a system that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classifies question risk levels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to improve safety in drug-related QA.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Accurate risk classification can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help prevent harmful self-medication and even save lives.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he-IL" sz="2000" dirty="0">
              <a:solidFill>
                <a:srgbClr val="383838"/>
              </a:solidFill>
              <a:latin typeface="Patrick Hand" pitchFamily="34" charset="0"/>
              <a:ea typeface="Patrick Hand" pitchFamily="34" charset="-122"/>
              <a:cs typeface="Patrick Hand" pitchFamily="34" charset="-12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DB23BA-4F03-95C9-2874-B15DDE378B84}"/>
              </a:ext>
            </a:extLst>
          </p:cNvPr>
          <p:cNvSpPr txBox="1"/>
          <p:nvPr/>
        </p:nvSpPr>
        <p:spPr>
          <a:xfrm>
            <a:off x="7160205" y="3388140"/>
            <a:ext cx="1719253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The need:</a:t>
            </a:r>
          </a:p>
          <a:p>
            <a:pPr algn="l" rtl="0"/>
            <a:endParaRPr lang="he-IL" altLang="en-IL" dirty="0">
              <a:solidFill>
                <a:srgbClr val="383838"/>
              </a:solidFill>
              <a:latin typeface="Patrick Hand" pitchFamily="34" charset="0"/>
            </a:endParaRPr>
          </a:p>
          <a:p>
            <a:pPr algn="l" rtl="0"/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R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isk-aware question classifier</a:t>
            </a:r>
            <a:endParaRPr lang="en-IL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E3E741-03AB-1163-5A50-EC5754D48367}"/>
              </a:ext>
            </a:extLst>
          </p:cNvPr>
          <p:cNvSpPr txBox="1"/>
          <p:nvPr/>
        </p:nvSpPr>
        <p:spPr>
          <a:xfrm>
            <a:off x="9790772" y="9831"/>
            <a:ext cx="37546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Dvora Goncharok</a:t>
            </a:r>
          </a:p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 &amp;</a:t>
            </a:r>
          </a:p>
          <a:p>
            <a:pPr algn="ctr" rtl="0"/>
            <a:r>
              <a:rPr lang="en-US" sz="4000" dirty="0">
                <a:solidFill>
                  <a:srgbClr val="383838"/>
                </a:solidFill>
                <a:latin typeface="Patrick Hand" pitchFamily="34" charset="0"/>
              </a:rPr>
              <a:t>Arbel Shifman</a:t>
            </a:r>
            <a:endParaRPr lang="en-IL" sz="4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F1B3858-D2F9-4663-D5A1-5B70ED499965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545766" y="2754354"/>
            <a:ext cx="1474066" cy="63378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873353-48C3-2E12-4BCF-3C367703A9B7}"/>
              </a:ext>
            </a:extLst>
          </p:cNvPr>
          <p:cNvSpPr txBox="1"/>
          <p:nvPr/>
        </p:nvSpPr>
        <p:spPr>
          <a:xfrm>
            <a:off x="690529" y="3001712"/>
            <a:ext cx="8035919" cy="2753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100"/>
              </a:lnSpc>
            </a:pPr>
            <a:r>
              <a:rPr lang="en-US" sz="2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 </a:t>
            </a: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Problem Definition: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Input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 Free-text drug question about dosage, side effects, interactions etc.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Output: 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Risk level classification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(General/Personal/Critical).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u="sng" dirty="0">
                <a:solidFill>
                  <a:srgbClr val="383838"/>
                </a:solidFill>
                <a:latin typeface="Patrick Hand" pitchFamily="34" charset="0"/>
              </a:rPr>
              <a:t>Additional info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: </a:t>
            </a:r>
            <a:b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Drug names (via NER or existing labels) help contextualize the question for better risk assessment</a:t>
            </a:r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9E6EF845-059B-1236-6763-B1EE93DA93B4}"/>
              </a:ext>
            </a:extLst>
          </p:cNvPr>
          <p:cNvSpPr/>
          <p:nvPr/>
        </p:nvSpPr>
        <p:spPr>
          <a:xfrm>
            <a:off x="114848" y="108935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F3A7D-4ACD-672F-65B7-07845D20FF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33628"/>
          <a:stretch/>
        </p:blipFill>
        <p:spPr>
          <a:xfrm>
            <a:off x="9144001" y="-5258"/>
            <a:ext cx="5486399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0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DD98515E-03D3-8FEC-4E93-4EE72ADE92A8}"/>
              </a:ext>
            </a:extLst>
          </p:cNvPr>
          <p:cNvSpPr txBox="1"/>
          <p:nvPr/>
        </p:nvSpPr>
        <p:spPr>
          <a:xfrm>
            <a:off x="1084779" y="2632538"/>
            <a:ext cx="6994214" cy="3674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>
              <a:lnSpc>
                <a:spcPts val="3100"/>
              </a:lnSpc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Challenges:  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Ambiguous, non-expert language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Same topic, different risk levels depending on context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Brand-name medications may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not be recognized by the model,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making accurate understanding more difficult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High precision needed to avoid clinical harm</a:t>
            </a:r>
            <a:r>
              <a:rPr lang="he-IL" sz="2000" b="1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Few critical-risk examples in the dataset may challenge model training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</p:txBody>
      </p:sp>
      <p:sp>
        <p:nvSpPr>
          <p:cNvPr id="2" name="Text 0">
            <a:extLst>
              <a:ext uri="{FF2B5EF4-FFF2-40B4-BE49-F238E27FC236}">
                <a16:creationId xmlns:a16="http://schemas.microsoft.com/office/drawing/2014/main" id="{1EA7757C-A747-1FED-07E3-948C80601F2E}"/>
              </a:ext>
            </a:extLst>
          </p:cNvPr>
          <p:cNvSpPr/>
          <p:nvPr/>
        </p:nvSpPr>
        <p:spPr>
          <a:xfrm>
            <a:off x="114848" y="129051"/>
            <a:ext cx="8194047" cy="1234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Problem statement :</a:t>
            </a:r>
          </a:p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Drug-Related Question Risk Assessment</a:t>
            </a:r>
            <a:endParaRPr lang="en-US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DD2A86-510A-F024-228B-3BD263BC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112"/>
          <a:stretch/>
        </p:blipFill>
        <p:spPr>
          <a:xfrm>
            <a:off x="9144001" y="1"/>
            <a:ext cx="54864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959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2"/>
          <p:cNvSpPr/>
          <p:nvPr/>
        </p:nvSpPr>
        <p:spPr>
          <a:xfrm>
            <a:off x="8691281" y="1155300"/>
            <a:ext cx="5519702" cy="40391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rtl="0">
              <a:buNone/>
            </a:pP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Data source: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Drug QA sheet from the MedInfo2019 dataset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Data is openly accessible on GitHub.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We enrich data with new risk-level labels.</a:t>
            </a:r>
            <a:endParaRPr lang="he-IL" sz="2000" b="1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~700 real-world patient questions and expert answers.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The dataset already includes: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Question Type (e.g., Dosage, Side effects, Usage)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Focus (Drug) – main medication mentioned</a:t>
            </a:r>
            <a:b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• Section Title, Answer, and Source URL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602297" y="1945455"/>
            <a:ext cx="6808128" cy="2330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rtl="0">
              <a:lnSpc>
                <a:spcPct val="150000"/>
              </a:lnSpc>
            </a:pPr>
            <a:r>
              <a:rPr lang="en-IL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Data type and labels</a:t>
            </a:r>
            <a:r>
              <a:rPr lang="en-US" altLang="en-IL" sz="2400" b="1" u="sng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en-US" sz="2400" b="1" u="sng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Labeled medication questions from the publicly available</a:t>
            </a:r>
            <a:r>
              <a:rPr lang="he-IL" altLang="en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b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IL" altLang="en-IL" sz="2000" b="1" dirty="0">
                <a:solidFill>
                  <a:srgbClr val="383838"/>
                </a:solidFill>
                <a:latin typeface="Patrick Hand" pitchFamily="34" charset="0"/>
              </a:rPr>
              <a:t>MedInfo2019-QA-Medications dataset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We manually add a new annotation layer with:</a:t>
            </a:r>
          </a:p>
          <a:p>
            <a:pPr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IL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Risk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Level: General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(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Safe)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 / Personal / Critical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 (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Dangerous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)</a:t>
            </a:r>
            <a:endParaRPr lang="en-IL" altLang="en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>
              <a:lnSpc>
                <a:spcPts val="2400"/>
              </a:lnSpc>
            </a:pPr>
            <a:endParaRPr lang="he-IL" sz="24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>
              <a:lnSpc>
                <a:spcPts val="2400"/>
              </a:lnSpc>
            </a:pPr>
            <a:endParaRPr lang="en-US" sz="2400" dirty="0"/>
          </a:p>
          <a:p>
            <a:pPr marL="0" indent="0" algn="l">
              <a:lnSpc>
                <a:spcPts val="2400"/>
              </a:lnSpc>
              <a:buNone/>
            </a:pPr>
            <a:endParaRPr lang="he-IL" sz="2400" dirty="0">
              <a:solidFill>
                <a:srgbClr val="383838"/>
              </a:solidFill>
              <a:latin typeface="Patrick Hand" pitchFamily="34" charset="0"/>
            </a:endParaRPr>
          </a:p>
          <a:p>
            <a:pPr marL="0" indent="0" algn="l">
              <a:lnSpc>
                <a:spcPts val="2400"/>
              </a:lnSpc>
              <a:buNone/>
            </a:pPr>
            <a:endParaRPr lang="en-US" sz="24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623929" y="3781425"/>
            <a:ext cx="6150054" cy="1328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endParaRPr lang="en-US" sz="2400" dirty="0"/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A6C8A103-4CF7-8266-6209-192035F2A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186" y="7638968"/>
            <a:ext cx="2429214" cy="59063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C07AA828-45B2-751D-419A-443D172A0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6056" y="5772932"/>
            <a:ext cx="7940752" cy="1815259"/>
          </a:xfrm>
          <a:prstGeom prst="rect">
            <a:avLst/>
          </a:prstGeom>
        </p:spPr>
      </p:pic>
      <p:sp>
        <p:nvSpPr>
          <p:cNvPr id="10" name="Text 0">
            <a:extLst>
              <a:ext uri="{FF2B5EF4-FFF2-40B4-BE49-F238E27FC236}">
                <a16:creationId xmlns:a16="http://schemas.microsoft.com/office/drawing/2014/main" id="{50E2FA5F-08C5-EE4D-F09F-A00E6A96B09B}"/>
              </a:ext>
            </a:extLst>
          </p:cNvPr>
          <p:cNvSpPr/>
          <p:nvPr/>
        </p:nvSpPr>
        <p:spPr>
          <a:xfrm>
            <a:off x="184209" y="261058"/>
            <a:ext cx="4650790" cy="623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</a:rPr>
              <a:t>Training and test data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C9AAB6-7240-B599-3F06-78F39D1499F5}"/>
              </a:ext>
            </a:extLst>
          </p:cNvPr>
          <p:cNvSpPr txBox="1"/>
          <p:nvPr/>
        </p:nvSpPr>
        <p:spPr>
          <a:xfrm>
            <a:off x="1284285" y="6265062"/>
            <a:ext cx="18517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IL" sz="2400" b="1" u="sng" dirty="0">
                <a:solidFill>
                  <a:srgbClr val="383838"/>
                </a:solidFill>
                <a:latin typeface="Patrick Hand" pitchFamily="34" charset="0"/>
              </a:rPr>
              <a:t>Realistic examples</a:t>
            </a:r>
            <a:r>
              <a:rPr lang="en-US" sz="2400" b="1" u="sng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en-IL" sz="2400" b="1" u="sng" dirty="0">
              <a:solidFill>
                <a:srgbClr val="383838"/>
              </a:solidFill>
              <a:latin typeface="Patrick Hand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64355" y="80827"/>
            <a:ext cx="4937760" cy="6171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400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Evaluation Metrics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164355" y="756159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5" name="Text 2"/>
          <p:cNvSpPr/>
          <p:nvPr/>
        </p:nvSpPr>
        <p:spPr>
          <a:xfrm>
            <a:off x="978355" y="917682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Metrics</a:t>
            </a:r>
            <a:endParaRPr lang="en-US" sz="2400" b="1" dirty="0"/>
          </a:p>
        </p:txBody>
      </p:sp>
      <p:sp>
        <p:nvSpPr>
          <p:cNvPr id="6" name="Text 3"/>
          <p:cNvSpPr/>
          <p:nvPr/>
        </p:nvSpPr>
        <p:spPr>
          <a:xfrm>
            <a:off x="820978" y="1115997"/>
            <a:ext cx="3916702" cy="2785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Accuracy,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F1-score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Confusion Matrix – to measure classification quality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Per-class performance (especially for Critical risk level)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0" indent="0" algn="r" rtl="0">
              <a:lnSpc>
                <a:spcPts val="3100"/>
              </a:lnSpc>
              <a:buNone/>
            </a:pPr>
            <a:endParaRPr lang="en-US" sz="2400" dirty="0"/>
          </a:p>
        </p:txBody>
      </p:sp>
      <p:sp>
        <p:nvSpPr>
          <p:cNvPr id="7" name="Shape 4"/>
          <p:cNvSpPr/>
          <p:nvPr/>
        </p:nvSpPr>
        <p:spPr>
          <a:xfrm>
            <a:off x="4330384" y="794273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8" name="Text 5"/>
          <p:cNvSpPr/>
          <p:nvPr/>
        </p:nvSpPr>
        <p:spPr>
          <a:xfrm>
            <a:off x="5102115" y="923508"/>
            <a:ext cx="2468880" cy="3086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</a:rPr>
              <a:t>Evaluation Method</a:t>
            </a:r>
          </a:p>
        </p:txBody>
      </p:sp>
      <p:sp>
        <p:nvSpPr>
          <p:cNvPr id="9" name="Text 6"/>
          <p:cNvSpPr/>
          <p:nvPr/>
        </p:nvSpPr>
        <p:spPr>
          <a:xfrm>
            <a:off x="4847872" y="1136935"/>
            <a:ext cx="3821147" cy="2785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Manual labeling of ~700 examples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Train/Test split: 80/20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k-fold cross-validation to improve robustness due to small dataset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125411" y="3898350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E6E6E6"/>
          </a:solidFill>
          <a:ln w="15240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he-IL" sz="2400"/>
          </a:p>
        </p:txBody>
      </p:sp>
      <p:sp>
        <p:nvSpPr>
          <p:cNvPr id="11" name="Text 8"/>
          <p:cNvSpPr/>
          <p:nvPr/>
        </p:nvSpPr>
        <p:spPr>
          <a:xfrm>
            <a:off x="819120" y="4059892"/>
            <a:ext cx="2980940" cy="2799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solidFill>
                  <a:srgbClr val="383838"/>
                </a:solidFill>
                <a:latin typeface="Patrick Hand" pitchFamily="34" charset="0"/>
                <a:ea typeface="Patrick Hand" pitchFamily="34" charset="-122"/>
                <a:cs typeface="Patrick Hand" pitchFamily="34" charset="-120"/>
              </a:rPr>
              <a:t>Baseline and Comparison</a:t>
            </a:r>
            <a:endParaRPr lang="en-US" sz="2400" b="1" dirty="0"/>
          </a:p>
        </p:txBody>
      </p:sp>
      <p:sp>
        <p:nvSpPr>
          <p:cNvPr id="12" name="Text 9"/>
          <p:cNvSpPr/>
          <p:nvPr/>
        </p:nvSpPr>
        <p:spPr>
          <a:xfrm>
            <a:off x="565678" y="4260644"/>
            <a:ext cx="8116039" cy="37180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Baseline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Traditional classifier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(e.g., Naïve Bayes or Logistic Regression)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using TF-IDF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 </a:t>
            </a:r>
            <a:r>
              <a:rPr lang="en-IL" altLang="en-IL" sz="2000" dirty="0">
                <a:solidFill>
                  <a:srgbClr val="383838"/>
                </a:solidFill>
                <a:latin typeface="Patrick Hand" pitchFamily="34" charset="0"/>
              </a:rPr>
              <a:t>compare against a simple method</a:t>
            </a:r>
            <a:r>
              <a:rPr lang="en-US" altLang="en-IL" sz="2000" dirty="0">
                <a:solidFill>
                  <a:srgbClr val="383838"/>
                </a:solidFill>
                <a:latin typeface="Patrick Hand" pitchFamily="34" charset="0"/>
              </a:rPr>
              <a:t>.</a:t>
            </a: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algn="l" rtl="0">
              <a:buNone/>
            </a:pPr>
            <a:r>
              <a:rPr lang="en-US" sz="2000" u="sng" dirty="0">
                <a:solidFill>
                  <a:srgbClr val="383838"/>
                </a:solidFill>
                <a:latin typeface="Patrick Hand" pitchFamily="34" charset="0"/>
              </a:rPr>
              <a:t>LLM-based classifier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:</a:t>
            </a:r>
            <a:endParaRPr lang="he-IL" sz="2000" dirty="0">
              <a:solidFill>
                <a:srgbClr val="383838"/>
              </a:solidFill>
              <a:latin typeface="Patrick Hand" pitchFamily="34" charset="0"/>
            </a:endParaRP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Fine-tuned </a:t>
            </a:r>
            <a:r>
              <a:rPr lang="en-US" sz="2000" b="1" dirty="0" err="1">
                <a:solidFill>
                  <a:srgbClr val="383838"/>
                </a:solidFill>
                <a:latin typeface="Patrick Hand" pitchFamily="34" charset="0"/>
              </a:rPr>
              <a:t>DistilBERT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 model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(efficient BERT variant) </a:t>
            </a:r>
            <a:r>
              <a:rPr lang="en-US" sz="2000" b="1" dirty="0">
                <a:solidFill>
                  <a:srgbClr val="383838"/>
                </a:solidFill>
                <a:latin typeface="Patrick Hand" pitchFamily="34" charset="0"/>
              </a:rPr>
              <a:t>or prompted LLM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(e.g., GPT) 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for comparison.</a:t>
            </a:r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</a:t>
            </a:r>
            <a:r>
              <a:rPr lang="he-IL" sz="2000" dirty="0">
                <a:solidFill>
                  <a:srgbClr val="383838"/>
                </a:solidFill>
                <a:latin typeface="Patrick Hand" pitchFamily="34" charset="0"/>
              </a:rPr>
              <a:t> </a:t>
            </a: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Test whether LLM-based methods improve classification performance over</a:t>
            </a:r>
            <a:br>
              <a:rPr lang="en-US" sz="2000" dirty="0">
                <a:solidFill>
                  <a:srgbClr val="383838"/>
                </a:solidFill>
                <a:latin typeface="Patrick Hand" pitchFamily="34" charset="0"/>
              </a:rPr>
            </a:b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 traditional baselines.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Comparison of results across models using same split and metrics.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383838"/>
                </a:solidFill>
                <a:latin typeface="Patrick Hand" pitchFamily="34" charset="0"/>
              </a:rPr>
              <a:t>Purpose: ensure consistent evaluation conditions.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83838"/>
              </a:solidFill>
              <a:latin typeface="Patrick Hand" pitchFamily="34" charset="0"/>
            </a:endParaRPr>
          </a:p>
        </p:txBody>
      </p:sp>
      <p:pic>
        <p:nvPicPr>
          <p:cNvPr id="14" name="תמונה 13">
            <a:extLst>
              <a:ext uri="{FF2B5EF4-FFF2-40B4-BE49-F238E27FC236}">
                <a16:creationId xmlns:a16="http://schemas.microsoft.com/office/drawing/2014/main" id="{A69D8694-5526-9C83-FBB8-24ACBBEB0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186" y="7638968"/>
            <a:ext cx="2429214" cy="590632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A7B599E5-0354-8F7C-9510-FA5DA605AA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211" y="0"/>
            <a:ext cx="5851189" cy="8229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2225BC-EEA9-ABEC-2272-3D9FBDAFE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530268" y="135875"/>
            <a:ext cx="1019317" cy="5620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472</Words>
  <Application>Microsoft Office PowerPoint</Application>
  <PresentationFormat>Custom</PresentationFormat>
  <Paragraphs>63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Patrick Hand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dvora goncharok</cp:lastModifiedBy>
  <cp:revision>10</cp:revision>
  <dcterms:created xsi:type="dcterms:W3CDTF">2025-03-23T12:38:01Z</dcterms:created>
  <dcterms:modified xsi:type="dcterms:W3CDTF">2025-03-24T12:49:59Z</dcterms:modified>
</cp:coreProperties>
</file>