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9" r:id="rId4"/>
    <p:sldId id="257" r:id="rId5"/>
    <p:sldId id="258" r:id="rId6"/>
  </p:sldIdLst>
  <p:sldSz cx="14630400" cy="8229600"/>
  <p:notesSz cx="8229600" cy="14630400"/>
  <p:embeddedFontLst>
    <p:embeddedFont>
      <p:font typeface="Patrick Hand" panose="00000500000000000000" pitchFamily="2" charset="0"/>
      <p:regular r:id="rId8"/>
    </p:embeddedFont>
  </p:embeddedFontLst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6728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7">
            <a:extLst>
              <a:ext uri="{FF2B5EF4-FFF2-40B4-BE49-F238E27FC236}">
                <a16:creationId xmlns:a16="http://schemas.microsoft.com/office/drawing/2014/main" id="{36550B39-4DFE-620B-EDAB-8053180A7E64}"/>
              </a:ext>
            </a:extLst>
          </p:cNvPr>
          <p:cNvSpPr/>
          <p:nvPr/>
        </p:nvSpPr>
        <p:spPr>
          <a:xfrm>
            <a:off x="9965413" y="0"/>
            <a:ext cx="3449504" cy="1938992"/>
          </a:xfrm>
          <a:prstGeom prst="roundRect">
            <a:avLst>
              <a:gd name="adj" fmla="val 18669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he-IL" sz="2400"/>
          </a:p>
        </p:txBody>
      </p:sp>
      <p:sp>
        <p:nvSpPr>
          <p:cNvPr id="21" name="Shape 7">
            <a:extLst>
              <a:ext uri="{FF2B5EF4-FFF2-40B4-BE49-F238E27FC236}">
                <a16:creationId xmlns:a16="http://schemas.microsoft.com/office/drawing/2014/main" id="{D655FB64-C6DC-C93E-5748-DE0520AC2873}"/>
              </a:ext>
            </a:extLst>
          </p:cNvPr>
          <p:cNvSpPr/>
          <p:nvPr/>
        </p:nvSpPr>
        <p:spPr>
          <a:xfrm>
            <a:off x="7058662" y="3388140"/>
            <a:ext cx="1922340" cy="1654043"/>
          </a:xfrm>
          <a:prstGeom prst="roundRect">
            <a:avLst>
              <a:gd name="adj" fmla="val 18669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he-IL" sz="2400"/>
          </a:p>
        </p:txBody>
      </p:sp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 t="23561"/>
          <a:stretch/>
        </p:blipFill>
        <p:spPr>
          <a:xfrm>
            <a:off x="9047181" y="1938992"/>
            <a:ext cx="5486400" cy="629060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14848" y="108935"/>
            <a:ext cx="8194047" cy="1234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4400" dirty="0">
                <a:solidFill>
                  <a:srgbClr val="383838"/>
                </a:solidFill>
                <a:latin typeface="Patrick Hand" pitchFamily="34" charset="0"/>
              </a:rPr>
              <a:t>Problem statement :</a:t>
            </a:r>
          </a:p>
          <a:p>
            <a:pPr marL="0" indent="0" algn="l">
              <a:lnSpc>
                <a:spcPts val="4850"/>
              </a:lnSpc>
              <a:buNone/>
            </a:pPr>
            <a:r>
              <a:rPr lang="en-US" sz="44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Drug-Related Question Risk Assessment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651668" y="2099011"/>
            <a:ext cx="6050214" cy="53560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400" b="1" u="sng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Use Case: </a:t>
            </a: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Patients ask medication-related questions</a:t>
            </a:r>
            <a:r>
              <a:rPr lang="he-IL" sz="20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</a:t>
            </a:r>
            <a:r>
              <a:rPr lang="en-US" sz="2000" dirty="0"/>
              <a:t>through </a:t>
            </a:r>
            <a:r>
              <a:rPr lang="en-US" sz="2000" b="1" dirty="0">
                <a:solidFill>
                  <a:srgbClr val="383838"/>
                </a:solidFill>
                <a:latin typeface="Patrick Hand" pitchFamily="34" charset="0"/>
              </a:rPr>
              <a:t>chatbots/virtual assistants</a:t>
            </a: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  that vary in risk. </a:t>
            </a:r>
            <a:r>
              <a:rPr lang="en-IL" altLang="en-IL" sz="2000" dirty="0">
                <a:solidFill>
                  <a:srgbClr val="383838"/>
                </a:solidFill>
                <a:latin typeface="Patrick Hand" pitchFamily="34" charset="0"/>
              </a:rPr>
              <a:t>Proper risk classification can save lives by preventing harmful self-medication decisions.</a:t>
            </a:r>
            <a:endParaRPr lang="he-IL" altLang="en-IL" sz="2000" dirty="0">
              <a:solidFill>
                <a:srgbClr val="383838"/>
              </a:solidFill>
              <a:latin typeface="Patrick Hand" pitchFamily="34" charset="0"/>
            </a:endParaRP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Current LLMs </a:t>
            </a: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treat all questions alike, — which may lead to </a:t>
            </a:r>
            <a:r>
              <a:rPr lang="en-US" sz="2000" b="1" dirty="0">
                <a:solidFill>
                  <a:srgbClr val="383838"/>
                </a:solidFill>
                <a:latin typeface="Patrick Hand" pitchFamily="34" charset="0"/>
              </a:rPr>
              <a:t>unsafe answers</a:t>
            </a: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.</a:t>
            </a:r>
            <a:endParaRPr lang="he-IL" sz="2000" dirty="0">
              <a:solidFill>
                <a:srgbClr val="383838"/>
              </a:solidFill>
              <a:latin typeface="Patrick Hand" pitchFamily="34" charset="0"/>
            </a:endParaRP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We aim to build a system that </a:t>
            </a:r>
            <a:r>
              <a:rPr lang="en-US" sz="2000" b="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classifies question risk levels </a:t>
            </a:r>
            <a:r>
              <a:rPr lang="en-US" sz="20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to improve safety in drug-related QA.</a:t>
            </a: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Accurate risk classification can </a:t>
            </a:r>
            <a:r>
              <a:rPr lang="en-US" sz="2000" b="1" dirty="0">
                <a:solidFill>
                  <a:srgbClr val="383838"/>
                </a:solidFill>
                <a:latin typeface="Patrick Hand" pitchFamily="34" charset="0"/>
              </a:rPr>
              <a:t>help prevent harmful self-medication and even save lives.</a:t>
            </a: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e-IL" sz="2000" dirty="0">
              <a:solidFill>
                <a:srgbClr val="383838"/>
              </a:solidFill>
              <a:latin typeface="Patrick Hand" pitchFamily="34" charset="0"/>
              <a:ea typeface="Patrick Hand" pitchFamily="34" charset="-122"/>
              <a:cs typeface="Patrick Hand" pitchFamily="34" charset="-12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DB23BA-4F03-95C9-2874-B15DDE378B84}"/>
              </a:ext>
            </a:extLst>
          </p:cNvPr>
          <p:cNvSpPr txBox="1"/>
          <p:nvPr/>
        </p:nvSpPr>
        <p:spPr>
          <a:xfrm>
            <a:off x="7160205" y="3388140"/>
            <a:ext cx="1719253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altLang="en-IL" sz="2400" b="1" u="sng" dirty="0">
                <a:solidFill>
                  <a:srgbClr val="383838"/>
                </a:solidFill>
                <a:latin typeface="Patrick Hand" pitchFamily="34" charset="0"/>
              </a:rPr>
              <a:t>The need:</a:t>
            </a:r>
          </a:p>
          <a:p>
            <a:pPr algn="l" rtl="0"/>
            <a:endParaRPr lang="he-IL" altLang="en-IL" dirty="0">
              <a:solidFill>
                <a:srgbClr val="383838"/>
              </a:solidFill>
              <a:latin typeface="Patrick Hand" pitchFamily="34" charset="0"/>
            </a:endParaRPr>
          </a:p>
          <a:p>
            <a:pPr algn="l" rtl="0"/>
            <a:r>
              <a:rPr lang="en-US" altLang="en-IL" sz="2000" dirty="0">
                <a:solidFill>
                  <a:srgbClr val="383838"/>
                </a:solidFill>
                <a:latin typeface="Patrick Hand" pitchFamily="34" charset="0"/>
              </a:rPr>
              <a:t>R</a:t>
            </a:r>
            <a:r>
              <a:rPr lang="en-IL" altLang="en-IL" sz="2000" dirty="0">
                <a:solidFill>
                  <a:srgbClr val="383838"/>
                </a:solidFill>
                <a:latin typeface="Patrick Hand" pitchFamily="34" charset="0"/>
              </a:rPr>
              <a:t>isk-aware question classifier</a:t>
            </a:r>
            <a:endParaRPr lang="en-IL" sz="2000" dirty="0">
              <a:solidFill>
                <a:srgbClr val="383838"/>
              </a:solidFill>
              <a:latin typeface="Patrick Hand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E3E741-03AB-1163-5A50-EC5754D48367}"/>
              </a:ext>
            </a:extLst>
          </p:cNvPr>
          <p:cNvSpPr txBox="1"/>
          <p:nvPr/>
        </p:nvSpPr>
        <p:spPr>
          <a:xfrm>
            <a:off x="9790772" y="9831"/>
            <a:ext cx="37546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4000" dirty="0">
                <a:solidFill>
                  <a:srgbClr val="383838"/>
                </a:solidFill>
                <a:latin typeface="Patrick Hand" pitchFamily="34" charset="0"/>
              </a:rPr>
              <a:t>Dvora Goncharok</a:t>
            </a:r>
          </a:p>
          <a:p>
            <a:pPr algn="ctr" rtl="0"/>
            <a:r>
              <a:rPr lang="en-US" sz="4000" dirty="0">
                <a:solidFill>
                  <a:srgbClr val="383838"/>
                </a:solidFill>
                <a:latin typeface="Patrick Hand" pitchFamily="34" charset="0"/>
              </a:rPr>
              <a:t> &amp;</a:t>
            </a:r>
          </a:p>
          <a:p>
            <a:pPr algn="ctr" rtl="0"/>
            <a:r>
              <a:rPr lang="en-US" sz="4000" dirty="0">
                <a:solidFill>
                  <a:srgbClr val="383838"/>
                </a:solidFill>
                <a:latin typeface="Patrick Hand" pitchFamily="34" charset="0"/>
              </a:rPr>
              <a:t>Arbel Shifman</a:t>
            </a:r>
            <a:endParaRPr lang="en-IL" sz="4000" dirty="0">
              <a:solidFill>
                <a:srgbClr val="383838"/>
              </a:solidFill>
              <a:latin typeface="Patrick Hand" pitchFamily="34" charset="0"/>
            </a:endParaRP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0F1B3858-D2F9-4663-D5A1-5B70ED499965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6545766" y="2754354"/>
            <a:ext cx="1474066" cy="63378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E873353-48C3-2E12-4BCF-3C367703A9B7}"/>
              </a:ext>
            </a:extLst>
          </p:cNvPr>
          <p:cNvSpPr txBox="1"/>
          <p:nvPr/>
        </p:nvSpPr>
        <p:spPr>
          <a:xfrm>
            <a:off x="690529" y="3001712"/>
            <a:ext cx="8035919" cy="2753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100"/>
              </a:lnSpc>
            </a:pPr>
            <a:r>
              <a:rPr lang="en-US" sz="24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</a:t>
            </a:r>
            <a:r>
              <a:rPr lang="en-US" sz="2400" b="1" u="sng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Problem Definition:</a:t>
            </a: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rgbClr val="383838"/>
                </a:solidFill>
                <a:latin typeface="Patrick Hand" pitchFamily="34" charset="0"/>
              </a:rPr>
              <a:t>Input</a:t>
            </a: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: Free-text drug question about dosage, side effects, interactions etc.</a:t>
            </a: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Output:  </a:t>
            </a:r>
            <a:r>
              <a:rPr lang="en-US" sz="2000" b="1" dirty="0">
                <a:solidFill>
                  <a:srgbClr val="383838"/>
                </a:solidFill>
                <a:latin typeface="Patrick Hand" pitchFamily="34" charset="0"/>
              </a:rPr>
              <a:t>Risk level classification </a:t>
            </a: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(General/Personal/Critical).</a:t>
            </a: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L" altLang="en-IL" sz="2000" u="sng" dirty="0">
                <a:solidFill>
                  <a:srgbClr val="383838"/>
                </a:solidFill>
                <a:latin typeface="Patrick Hand" pitchFamily="34" charset="0"/>
              </a:rPr>
              <a:t>Additional info</a:t>
            </a:r>
            <a:r>
              <a:rPr lang="en-IL" altLang="en-IL" sz="2000" dirty="0">
                <a:solidFill>
                  <a:srgbClr val="383838"/>
                </a:solidFill>
                <a:latin typeface="Patrick Hand" pitchFamily="34" charset="0"/>
              </a:rPr>
              <a:t>: </a:t>
            </a:r>
            <a:br>
              <a:rPr lang="en-US" altLang="en-IL" sz="2000" dirty="0">
                <a:solidFill>
                  <a:srgbClr val="383838"/>
                </a:solidFill>
                <a:latin typeface="Patrick Hand" pitchFamily="34" charset="0"/>
              </a:rPr>
            </a:br>
            <a:r>
              <a:rPr lang="en-IL" altLang="en-IL" sz="2000" dirty="0">
                <a:solidFill>
                  <a:srgbClr val="383838"/>
                </a:solidFill>
                <a:latin typeface="Patrick Hand" pitchFamily="34" charset="0"/>
              </a:rPr>
              <a:t>Drug names (via NER or existing labels) help contextualize the question for better risk assessment</a:t>
            </a:r>
          </a:p>
        </p:txBody>
      </p:sp>
      <p:sp>
        <p:nvSpPr>
          <p:cNvPr id="3" name="Text 0">
            <a:extLst>
              <a:ext uri="{FF2B5EF4-FFF2-40B4-BE49-F238E27FC236}">
                <a16:creationId xmlns:a16="http://schemas.microsoft.com/office/drawing/2014/main" id="{9E6EF845-059B-1236-6763-B1EE93DA93B4}"/>
              </a:ext>
            </a:extLst>
          </p:cNvPr>
          <p:cNvSpPr/>
          <p:nvPr/>
        </p:nvSpPr>
        <p:spPr>
          <a:xfrm>
            <a:off x="114848" y="108935"/>
            <a:ext cx="8194047" cy="1234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4400" dirty="0">
                <a:solidFill>
                  <a:srgbClr val="383838"/>
                </a:solidFill>
                <a:latin typeface="Patrick Hand" pitchFamily="34" charset="0"/>
              </a:rPr>
              <a:t>Problem statement :</a:t>
            </a:r>
          </a:p>
          <a:p>
            <a:pPr marL="0" indent="0" algn="l">
              <a:lnSpc>
                <a:spcPts val="4850"/>
              </a:lnSpc>
              <a:buNone/>
            </a:pPr>
            <a:r>
              <a:rPr lang="en-US" sz="44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Drug-Related Question Risk Assessment</a:t>
            </a:r>
            <a:endParaRPr lang="en-US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EF3A7D-4ACD-672F-65B7-07845D20FF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" r="33628"/>
          <a:stretch/>
        </p:blipFill>
        <p:spPr>
          <a:xfrm>
            <a:off x="9144001" y="-5258"/>
            <a:ext cx="5486399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290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DD98515E-03D3-8FEC-4E93-4EE72ADE92A8}"/>
              </a:ext>
            </a:extLst>
          </p:cNvPr>
          <p:cNvSpPr txBox="1"/>
          <p:nvPr/>
        </p:nvSpPr>
        <p:spPr>
          <a:xfrm>
            <a:off x="1084779" y="2632538"/>
            <a:ext cx="6994214" cy="3674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lnSpc>
                <a:spcPts val="3100"/>
              </a:lnSpc>
            </a:pPr>
            <a:r>
              <a:rPr lang="en-US" sz="2400" b="1" u="sng" dirty="0">
                <a:solidFill>
                  <a:srgbClr val="383838"/>
                </a:solidFill>
                <a:latin typeface="Patrick Hand" pitchFamily="34" charset="0"/>
              </a:rPr>
              <a:t>Challenges:  </a:t>
            </a: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Ambiguous, non-expert language</a:t>
            </a:r>
            <a:r>
              <a:rPr lang="he-IL" sz="2000" dirty="0">
                <a:solidFill>
                  <a:srgbClr val="383838"/>
                </a:solidFill>
                <a:latin typeface="Patrick Hand" pitchFamily="34" charset="0"/>
              </a:rPr>
              <a:t>.</a:t>
            </a: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Same topic, different risk levels depending on context</a:t>
            </a:r>
            <a:r>
              <a:rPr lang="he-IL" sz="2000" dirty="0">
                <a:solidFill>
                  <a:srgbClr val="383838"/>
                </a:solidFill>
                <a:latin typeface="Patrick Hand" pitchFamily="34" charset="0"/>
              </a:rPr>
              <a:t>.</a:t>
            </a:r>
            <a:endParaRPr lang="en-US" sz="2000" dirty="0">
              <a:solidFill>
                <a:srgbClr val="383838"/>
              </a:solidFill>
              <a:latin typeface="Patrick Hand" pitchFamily="34" charset="0"/>
            </a:endParaRP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L" altLang="en-IL" sz="2000" dirty="0">
                <a:solidFill>
                  <a:srgbClr val="383838"/>
                </a:solidFill>
                <a:latin typeface="Patrick Hand" pitchFamily="34" charset="0"/>
              </a:rPr>
              <a:t>Brand-name medications may </a:t>
            </a: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not be recognized by the model, </a:t>
            </a:r>
            <a:r>
              <a:rPr lang="en-IL" altLang="en-IL" sz="2000" dirty="0">
                <a:solidFill>
                  <a:srgbClr val="383838"/>
                </a:solidFill>
                <a:latin typeface="Patrick Hand" pitchFamily="34" charset="0"/>
              </a:rPr>
              <a:t>making accurate understanding more difficult</a:t>
            </a:r>
            <a:r>
              <a:rPr lang="en-US" altLang="en-IL" sz="2000" dirty="0">
                <a:solidFill>
                  <a:srgbClr val="383838"/>
                </a:solidFill>
                <a:latin typeface="Patrick Hand" pitchFamily="34" charset="0"/>
              </a:rPr>
              <a:t>.</a:t>
            </a:r>
            <a:endParaRPr lang="he-IL" sz="2000" dirty="0">
              <a:solidFill>
                <a:srgbClr val="383838"/>
              </a:solidFill>
              <a:latin typeface="Patrick Hand" pitchFamily="34" charset="0"/>
            </a:endParaRP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83838"/>
                </a:solidFill>
                <a:latin typeface="Patrick Hand" pitchFamily="34" charset="0"/>
              </a:rPr>
              <a:t>High precision needed to avoid clinical harm</a:t>
            </a:r>
            <a:r>
              <a:rPr lang="he-IL" sz="2000" b="1" dirty="0">
                <a:solidFill>
                  <a:srgbClr val="383838"/>
                </a:solidFill>
                <a:latin typeface="Patrick Hand" pitchFamily="34" charset="0"/>
              </a:rPr>
              <a:t>.</a:t>
            </a: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Few critical-risk examples in the dataset may challenge model training</a:t>
            </a:r>
            <a:r>
              <a:rPr lang="he-IL" sz="2000" dirty="0">
                <a:solidFill>
                  <a:srgbClr val="383838"/>
                </a:solidFill>
                <a:latin typeface="Patrick Hand" pitchFamily="34" charset="0"/>
              </a:rPr>
              <a:t>.</a:t>
            </a:r>
          </a:p>
        </p:txBody>
      </p:sp>
      <p:sp>
        <p:nvSpPr>
          <p:cNvPr id="2" name="Text 0">
            <a:extLst>
              <a:ext uri="{FF2B5EF4-FFF2-40B4-BE49-F238E27FC236}">
                <a16:creationId xmlns:a16="http://schemas.microsoft.com/office/drawing/2014/main" id="{1EA7757C-A747-1FED-07E3-948C80601F2E}"/>
              </a:ext>
            </a:extLst>
          </p:cNvPr>
          <p:cNvSpPr/>
          <p:nvPr/>
        </p:nvSpPr>
        <p:spPr>
          <a:xfrm>
            <a:off x="114848" y="129051"/>
            <a:ext cx="8194047" cy="1234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4400" dirty="0">
                <a:solidFill>
                  <a:srgbClr val="383838"/>
                </a:solidFill>
                <a:latin typeface="Patrick Hand" pitchFamily="34" charset="0"/>
              </a:rPr>
              <a:t>Problem statement :</a:t>
            </a:r>
          </a:p>
          <a:p>
            <a:pPr marL="0" indent="0" algn="l">
              <a:lnSpc>
                <a:spcPts val="4850"/>
              </a:lnSpc>
              <a:buNone/>
            </a:pPr>
            <a:r>
              <a:rPr lang="en-US" sz="44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Drug-Related Question Risk Assessment</a:t>
            </a:r>
            <a:endParaRPr lang="en-US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DD2A86-510A-F024-228B-3BD263BC60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112"/>
          <a:stretch/>
        </p:blipFill>
        <p:spPr>
          <a:xfrm>
            <a:off x="9144001" y="1"/>
            <a:ext cx="5486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959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8691281" y="1155300"/>
            <a:ext cx="5519702" cy="40391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rtl="0">
              <a:buNone/>
            </a:pPr>
            <a:r>
              <a:rPr lang="en-US" sz="2400" b="1" u="sng" dirty="0">
                <a:solidFill>
                  <a:srgbClr val="383838"/>
                </a:solidFill>
                <a:latin typeface="Patrick Hand" pitchFamily="34" charset="0"/>
              </a:rPr>
              <a:t>Data source:</a:t>
            </a: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Drug QA sheet from the MedInfo2019 dataset</a:t>
            </a:r>
            <a:r>
              <a:rPr lang="he-IL" sz="2000" dirty="0">
                <a:solidFill>
                  <a:srgbClr val="383838"/>
                </a:solidFill>
                <a:latin typeface="Patrick Hand" pitchFamily="34" charset="0"/>
              </a:rPr>
              <a:t>.</a:t>
            </a:r>
            <a:endParaRPr lang="en-US" sz="2000" dirty="0">
              <a:solidFill>
                <a:srgbClr val="383838"/>
              </a:solidFill>
              <a:latin typeface="Patrick Hand" pitchFamily="34" charset="0"/>
            </a:endParaRP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Data is openly accessible on GitHub.</a:t>
            </a: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83838"/>
                </a:solidFill>
                <a:latin typeface="Patrick Hand" pitchFamily="34" charset="0"/>
              </a:rPr>
              <a:t>We enrich data with new risk-level labels.</a:t>
            </a:r>
            <a:endParaRPr lang="he-IL" sz="2000" b="1" dirty="0">
              <a:solidFill>
                <a:srgbClr val="383838"/>
              </a:solidFill>
              <a:latin typeface="Patrick Hand" pitchFamily="34" charset="0"/>
            </a:endParaRP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~700 real-world patient questions and expert answers.</a:t>
            </a: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L" altLang="en-IL" sz="2000" dirty="0">
                <a:solidFill>
                  <a:srgbClr val="383838"/>
                </a:solidFill>
                <a:latin typeface="Patrick Hand" pitchFamily="34" charset="0"/>
              </a:rPr>
              <a:t>The dataset already includes:</a:t>
            </a:r>
            <a:br>
              <a:rPr lang="en-IL" altLang="en-IL" sz="2000" dirty="0">
                <a:solidFill>
                  <a:srgbClr val="383838"/>
                </a:solidFill>
                <a:latin typeface="Patrick Hand" pitchFamily="34" charset="0"/>
              </a:rPr>
            </a:br>
            <a:r>
              <a:rPr lang="en-IL" altLang="en-IL" sz="2000" dirty="0">
                <a:solidFill>
                  <a:srgbClr val="383838"/>
                </a:solidFill>
                <a:latin typeface="Patrick Hand" pitchFamily="34" charset="0"/>
              </a:rPr>
              <a:t>• Question Type (e.g., Dosage, Side effects, Usage)</a:t>
            </a:r>
            <a:br>
              <a:rPr lang="en-IL" altLang="en-IL" sz="2000" dirty="0">
                <a:solidFill>
                  <a:srgbClr val="383838"/>
                </a:solidFill>
                <a:latin typeface="Patrick Hand" pitchFamily="34" charset="0"/>
              </a:rPr>
            </a:br>
            <a:r>
              <a:rPr lang="en-IL" altLang="en-IL" sz="2000" dirty="0">
                <a:solidFill>
                  <a:srgbClr val="383838"/>
                </a:solidFill>
                <a:latin typeface="Patrick Hand" pitchFamily="34" charset="0"/>
              </a:rPr>
              <a:t>• Focus (Drug) – main medication mentioned</a:t>
            </a:r>
            <a:br>
              <a:rPr lang="en-IL" altLang="en-IL" sz="2000" dirty="0">
                <a:solidFill>
                  <a:srgbClr val="383838"/>
                </a:solidFill>
                <a:latin typeface="Patrick Hand" pitchFamily="34" charset="0"/>
              </a:rPr>
            </a:br>
            <a:r>
              <a:rPr lang="en-IL" altLang="en-IL" sz="2000" dirty="0">
                <a:solidFill>
                  <a:srgbClr val="383838"/>
                </a:solidFill>
                <a:latin typeface="Patrick Hand" pitchFamily="34" charset="0"/>
              </a:rPr>
              <a:t>• Section Title, Answer, and Source URL</a:t>
            </a:r>
            <a:r>
              <a:rPr lang="en-US" altLang="en-IL" sz="2000" dirty="0">
                <a:solidFill>
                  <a:srgbClr val="383838"/>
                </a:solidFill>
                <a:latin typeface="Patrick Hand" pitchFamily="34" charset="0"/>
              </a:rPr>
              <a:t>.</a:t>
            </a:r>
            <a:endParaRPr lang="en-US" sz="2000" dirty="0">
              <a:solidFill>
                <a:srgbClr val="383838"/>
              </a:solidFill>
              <a:latin typeface="Patrick Hand" pitchFamily="34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602297" y="1945455"/>
            <a:ext cx="6808128" cy="23306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rtl="0">
              <a:lnSpc>
                <a:spcPct val="150000"/>
              </a:lnSpc>
            </a:pPr>
            <a:r>
              <a:rPr lang="en-IL" altLang="en-IL" sz="2400" b="1" u="sng" dirty="0">
                <a:solidFill>
                  <a:srgbClr val="383838"/>
                </a:solidFill>
                <a:latin typeface="Patrick Hand" pitchFamily="34" charset="0"/>
              </a:rPr>
              <a:t>Data type and labels</a:t>
            </a:r>
            <a:r>
              <a:rPr lang="en-US" altLang="en-IL" sz="2400" b="1" u="sng" dirty="0">
                <a:solidFill>
                  <a:srgbClr val="383838"/>
                </a:solidFill>
                <a:latin typeface="Patrick Hand" pitchFamily="34" charset="0"/>
              </a:rPr>
              <a:t>:</a:t>
            </a:r>
            <a:endParaRPr lang="en-US" sz="2400" b="1" u="sng" dirty="0">
              <a:solidFill>
                <a:srgbClr val="383838"/>
              </a:solidFill>
              <a:latin typeface="Patrick Hand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L" altLang="en-IL" sz="2000" dirty="0">
                <a:solidFill>
                  <a:srgbClr val="383838"/>
                </a:solidFill>
                <a:latin typeface="Patrick Hand" pitchFamily="34" charset="0"/>
              </a:rPr>
              <a:t>Labeled medication questions from the publicly available</a:t>
            </a:r>
            <a:r>
              <a:rPr lang="he-IL" altLang="en-IL" sz="2000" dirty="0">
                <a:solidFill>
                  <a:srgbClr val="383838"/>
                </a:solidFill>
                <a:latin typeface="Patrick Hand" pitchFamily="34" charset="0"/>
              </a:rPr>
              <a:t> </a:t>
            </a:r>
            <a:br>
              <a:rPr lang="en-US" altLang="en-IL" sz="2000" dirty="0">
                <a:solidFill>
                  <a:srgbClr val="383838"/>
                </a:solidFill>
                <a:latin typeface="Patrick Hand" pitchFamily="34" charset="0"/>
              </a:rPr>
            </a:br>
            <a:r>
              <a:rPr lang="en-IL" altLang="en-IL" sz="2000" b="1" dirty="0">
                <a:solidFill>
                  <a:srgbClr val="383838"/>
                </a:solidFill>
                <a:latin typeface="Patrick Hand" pitchFamily="34" charset="0"/>
              </a:rPr>
              <a:t>MedInfo2019-QA-Medications dataset</a:t>
            </a:r>
            <a:r>
              <a:rPr lang="en-IL" altLang="en-IL" sz="2000" dirty="0">
                <a:solidFill>
                  <a:srgbClr val="383838"/>
                </a:solidFill>
                <a:latin typeface="Patrick Hand" pitchFamily="34" charset="0"/>
              </a:rPr>
              <a:t>.</a:t>
            </a: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We manually add a new annotation layer with:</a:t>
            </a:r>
          </a:p>
          <a:p>
            <a:pPr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IL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IL" altLang="en-IL" sz="2000" dirty="0">
                <a:solidFill>
                  <a:srgbClr val="383838"/>
                </a:solidFill>
                <a:latin typeface="Patrick Hand" pitchFamily="34" charset="0"/>
              </a:rPr>
              <a:t>Risk</a:t>
            </a:r>
            <a:r>
              <a:rPr lang="en-US" altLang="en-IL" sz="2000" dirty="0">
                <a:solidFill>
                  <a:srgbClr val="383838"/>
                </a:solidFill>
                <a:latin typeface="Patrick Hand" pitchFamily="34" charset="0"/>
              </a:rPr>
              <a:t> </a:t>
            </a:r>
            <a:r>
              <a:rPr lang="en-IL" altLang="en-IL" sz="2000" dirty="0">
                <a:solidFill>
                  <a:srgbClr val="383838"/>
                </a:solidFill>
                <a:latin typeface="Patrick Hand" pitchFamily="34" charset="0"/>
              </a:rPr>
              <a:t>Level: General</a:t>
            </a:r>
            <a:r>
              <a:rPr lang="en-US" altLang="en-IL" sz="2000" dirty="0">
                <a:solidFill>
                  <a:srgbClr val="383838"/>
                </a:solidFill>
                <a:latin typeface="Patrick Hand" pitchFamily="34" charset="0"/>
              </a:rPr>
              <a:t> (</a:t>
            </a: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Safe)</a:t>
            </a:r>
            <a:r>
              <a:rPr lang="en-IL" altLang="en-IL" sz="2000" dirty="0">
                <a:solidFill>
                  <a:srgbClr val="383838"/>
                </a:solidFill>
                <a:latin typeface="Patrick Hand" pitchFamily="34" charset="0"/>
              </a:rPr>
              <a:t> / Personal / Critical</a:t>
            </a:r>
            <a:r>
              <a:rPr lang="en-US" altLang="en-IL" sz="2000" dirty="0">
                <a:solidFill>
                  <a:srgbClr val="383838"/>
                </a:solidFill>
                <a:latin typeface="Patrick Hand" pitchFamily="34" charset="0"/>
              </a:rPr>
              <a:t> (</a:t>
            </a: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Dangerous</a:t>
            </a:r>
            <a:r>
              <a:rPr lang="en-US" altLang="en-IL" sz="2000" dirty="0">
                <a:solidFill>
                  <a:srgbClr val="383838"/>
                </a:solidFill>
                <a:latin typeface="Patrick Hand" pitchFamily="34" charset="0"/>
              </a:rPr>
              <a:t>)</a:t>
            </a:r>
            <a:endParaRPr lang="en-IL" altLang="en-IL" sz="2000" dirty="0">
              <a:solidFill>
                <a:srgbClr val="383838"/>
              </a:solidFill>
              <a:latin typeface="Patrick Hand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he-IL" sz="2000" dirty="0">
              <a:solidFill>
                <a:srgbClr val="383838"/>
              </a:solidFill>
              <a:latin typeface="Patrick Hand" pitchFamily="34" charset="0"/>
            </a:endParaRPr>
          </a:p>
          <a:p>
            <a:pPr algn="l">
              <a:lnSpc>
                <a:spcPts val="2400"/>
              </a:lnSpc>
            </a:pPr>
            <a:endParaRPr lang="he-IL" sz="2400" dirty="0">
              <a:solidFill>
                <a:srgbClr val="383838"/>
              </a:solidFill>
              <a:latin typeface="Patrick Hand" pitchFamily="34" charset="0"/>
            </a:endParaRPr>
          </a:p>
          <a:p>
            <a:pPr algn="l">
              <a:lnSpc>
                <a:spcPts val="2400"/>
              </a:lnSpc>
            </a:pPr>
            <a:endParaRPr lang="en-US" sz="2400" dirty="0"/>
          </a:p>
          <a:p>
            <a:pPr marL="0" indent="0" algn="l">
              <a:lnSpc>
                <a:spcPts val="2400"/>
              </a:lnSpc>
              <a:buNone/>
            </a:pPr>
            <a:endParaRPr lang="he-IL" sz="2400" dirty="0">
              <a:solidFill>
                <a:srgbClr val="383838"/>
              </a:solidFill>
              <a:latin typeface="Patrick Hand" pitchFamily="34" charset="0"/>
            </a:endParaRPr>
          </a:p>
          <a:p>
            <a:pPr marL="0" indent="0" algn="l">
              <a:lnSpc>
                <a:spcPts val="2400"/>
              </a:lnSpc>
              <a:buNone/>
            </a:pPr>
            <a:endParaRPr lang="en-US" sz="2400" dirty="0">
              <a:solidFill>
                <a:srgbClr val="383838"/>
              </a:solidFill>
              <a:latin typeface="Patrick Hand" pitchFamily="34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7623929" y="3781425"/>
            <a:ext cx="6150054" cy="13284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endParaRPr lang="en-US" sz="2400" dirty="0"/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A6C8A103-4CF7-8266-6209-192035F2A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1186" y="7638968"/>
            <a:ext cx="2429214" cy="590632"/>
          </a:xfrm>
          <a:prstGeom prst="rect">
            <a:avLst/>
          </a:prstGeom>
        </p:spPr>
      </p:pic>
      <p:pic>
        <p:nvPicPr>
          <p:cNvPr id="14" name="תמונה 13">
            <a:extLst>
              <a:ext uri="{FF2B5EF4-FFF2-40B4-BE49-F238E27FC236}">
                <a16:creationId xmlns:a16="http://schemas.microsoft.com/office/drawing/2014/main" id="{C07AA828-45B2-751D-419A-443D172A04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6056" y="5772932"/>
            <a:ext cx="7940752" cy="1815259"/>
          </a:xfrm>
          <a:prstGeom prst="rect">
            <a:avLst/>
          </a:prstGeom>
        </p:spPr>
      </p:pic>
      <p:sp>
        <p:nvSpPr>
          <p:cNvPr id="10" name="Text 0">
            <a:extLst>
              <a:ext uri="{FF2B5EF4-FFF2-40B4-BE49-F238E27FC236}">
                <a16:creationId xmlns:a16="http://schemas.microsoft.com/office/drawing/2014/main" id="{50E2FA5F-08C5-EE4D-F09F-A00E6A96B09B}"/>
              </a:ext>
            </a:extLst>
          </p:cNvPr>
          <p:cNvSpPr/>
          <p:nvPr/>
        </p:nvSpPr>
        <p:spPr>
          <a:xfrm>
            <a:off x="184209" y="261058"/>
            <a:ext cx="4650790" cy="6239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4400" dirty="0">
                <a:solidFill>
                  <a:srgbClr val="383838"/>
                </a:solidFill>
                <a:latin typeface="Patrick Hand" pitchFamily="34" charset="0"/>
              </a:rPr>
              <a:t>Training and test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C9AAB6-7240-B599-3F06-78F39D1499F5}"/>
              </a:ext>
            </a:extLst>
          </p:cNvPr>
          <p:cNvSpPr txBox="1"/>
          <p:nvPr/>
        </p:nvSpPr>
        <p:spPr>
          <a:xfrm>
            <a:off x="1284285" y="6265062"/>
            <a:ext cx="18517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IL" sz="2400" b="1" u="sng" dirty="0">
                <a:solidFill>
                  <a:srgbClr val="383838"/>
                </a:solidFill>
                <a:latin typeface="Patrick Hand" pitchFamily="34" charset="0"/>
              </a:rPr>
              <a:t>Realistic examples</a:t>
            </a:r>
            <a:r>
              <a:rPr lang="en-US" sz="2400" b="1" u="sng" dirty="0">
                <a:solidFill>
                  <a:srgbClr val="383838"/>
                </a:solidFill>
                <a:latin typeface="Patrick Hand" pitchFamily="34" charset="0"/>
              </a:rPr>
              <a:t>:</a:t>
            </a:r>
            <a:endParaRPr lang="en-IL" sz="2400" b="1" u="sng" dirty="0">
              <a:solidFill>
                <a:srgbClr val="383838"/>
              </a:solidFill>
              <a:latin typeface="Patrick Hand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64355" y="80827"/>
            <a:ext cx="4937760" cy="6171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44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Evaluation Metrics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164355" y="756159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he-IL" sz="2400"/>
          </a:p>
        </p:txBody>
      </p:sp>
      <p:sp>
        <p:nvSpPr>
          <p:cNvPr id="5" name="Text 2"/>
          <p:cNvSpPr/>
          <p:nvPr/>
        </p:nvSpPr>
        <p:spPr>
          <a:xfrm>
            <a:off x="978355" y="917682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400" b="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Metrics</a:t>
            </a:r>
            <a:endParaRPr lang="en-US" sz="2400" b="1" dirty="0"/>
          </a:p>
        </p:txBody>
      </p:sp>
      <p:sp>
        <p:nvSpPr>
          <p:cNvPr id="6" name="Text 3"/>
          <p:cNvSpPr/>
          <p:nvPr/>
        </p:nvSpPr>
        <p:spPr>
          <a:xfrm>
            <a:off x="820978" y="1115997"/>
            <a:ext cx="3916702" cy="2785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Accuracy, precision, recall</a:t>
            </a: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F1-score</a:t>
            </a: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Confusion Matrix – to measure classification quality</a:t>
            </a:r>
            <a:r>
              <a:rPr lang="he-IL" sz="2000" dirty="0">
                <a:solidFill>
                  <a:srgbClr val="383838"/>
                </a:solidFill>
                <a:latin typeface="Patrick Hand" pitchFamily="34" charset="0"/>
              </a:rPr>
              <a:t>.</a:t>
            </a:r>
            <a:endParaRPr lang="en-US" sz="2000" dirty="0">
              <a:solidFill>
                <a:srgbClr val="383838"/>
              </a:solidFill>
              <a:latin typeface="Patrick Hand" pitchFamily="34" charset="0"/>
            </a:endParaRP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Per-class performance (especially for Critical risk level)</a:t>
            </a:r>
            <a:r>
              <a:rPr lang="he-IL" sz="2000" dirty="0">
                <a:solidFill>
                  <a:srgbClr val="383838"/>
                </a:solidFill>
                <a:latin typeface="Patrick Hand" pitchFamily="34" charset="0"/>
              </a:rPr>
              <a:t>.</a:t>
            </a:r>
            <a:endParaRPr lang="en-US" sz="2000" dirty="0">
              <a:solidFill>
                <a:srgbClr val="383838"/>
              </a:solidFill>
              <a:latin typeface="Patrick Hand" pitchFamily="34" charset="0"/>
            </a:endParaRPr>
          </a:p>
          <a:p>
            <a:pPr marL="0" indent="0" algn="r" rtl="0">
              <a:lnSpc>
                <a:spcPts val="3100"/>
              </a:lnSpc>
              <a:buNone/>
            </a:pPr>
            <a:endParaRPr lang="en-US" sz="2400" dirty="0"/>
          </a:p>
        </p:txBody>
      </p:sp>
      <p:sp>
        <p:nvSpPr>
          <p:cNvPr id="7" name="Shape 4"/>
          <p:cNvSpPr/>
          <p:nvPr/>
        </p:nvSpPr>
        <p:spPr>
          <a:xfrm>
            <a:off x="4330384" y="794273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he-IL" sz="2400"/>
          </a:p>
        </p:txBody>
      </p:sp>
      <p:sp>
        <p:nvSpPr>
          <p:cNvPr id="8" name="Text 5"/>
          <p:cNvSpPr/>
          <p:nvPr/>
        </p:nvSpPr>
        <p:spPr>
          <a:xfrm>
            <a:off x="5102115" y="923508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400" b="1" dirty="0">
                <a:solidFill>
                  <a:srgbClr val="383838"/>
                </a:solidFill>
                <a:latin typeface="Patrick Hand" pitchFamily="34" charset="0"/>
              </a:rPr>
              <a:t>Evaluation Method</a:t>
            </a:r>
          </a:p>
        </p:txBody>
      </p:sp>
      <p:sp>
        <p:nvSpPr>
          <p:cNvPr id="9" name="Text 6"/>
          <p:cNvSpPr/>
          <p:nvPr/>
        </p:nvSpPr>
        <p:spPr>
          <a:xfrm>
            <a:off x="4847872" y="1136935"/>
            <a:ext cx="3821147" cy="2785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Manual labeling of ~700 examples</a:t>
            </a:r>
            <a:r>
              <a:rPr lang="he-IL" sz="2000" dirty="0">
                <a:solidFill>
                  <a:srgbClr val="383838"/>
                </a:solidFill>
                <a:latin typeface="Patrick Hand" pitchFamily="34" charset="0"/>
              </a:rPr>
              <a:t>.</a:t>
            </a:r>
            <a:endParaRPr lang="en-US" sz="2000" dirty="0">
              <a:solidFill>
                <a:srgbClr val="383838"/>
              </a:solidFill>
              <a:latin typeface="Patrick Hand" pitchFamily="34" charset="0"/>
            </a:endParaRP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Train/Test split: 80/20</a:t>
            </a:r>
            <a:r>
              <a:rPr lang="he-IL" sz="2000" dirty="0">
                <a:solidFill>
                  <a:srgbClr val="383838"/>
                </a:solidFill>
                <a:latin typeface="Patrick Hand" pitchFamily="34" charset="0"/>
              </a:rPr>
              <a:t>.</a:t>
            </a:r>
            <a:endParaRPr lang="en-US" sz="2000" dirty="0">
              <a:solidFill>
                <a:srgbClr val="383838"/>
              </a:solidFill>
              <a:latin typeface="Patrick Hand" pitchFamily="34" charset="0"/>
            </a:endParaRP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k-fold cross-validation to improve robustness due to small dataset</a:t>
            </a:r>
            <a:r>
              <a:rPr lang="he-IL" sz="2000" dirty="0">
                <a:solidFill>
                  <a:srgbClr val="383838"/>
                </a:solidFill>
                <a:latin typeface="Patrick Hand" pitchFamily="34" charset="0"/>
              </a:rPr>
              <a:t>.</a:t>
            </a:r>
            <a:endParaRPr lang="en-US" sz="2000" dirty="0">
              <a:solidFill>
                <a:srgbClr val="383838"/>
              </a:solidFill>
              <a:latin typeface="Patrick Hand" pitchFamily="34" charset="0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125411" y="3898350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he-IL" sz="2400"/>
          </a:p>
        </p:txBody>
      </p:sp>
      <p:sp>
        <p:nvSpPr>
          <p:cNvPr id="11" name="Text 8"/>
          <p:cNvSpPr/>
          <p:nvPr/>
        </p:nvSpPr>
        <p:spPr>
          <a:xfrm>
            <a:off x="819120" y="4059892"/>
            <a:ext cx="2980940" cy="279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400" b="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Baseline and Comparison</a:t>
            </a:r>
            <a:endParaRPr lang="en-US" sz="2400" b="1" dirty="0"/>
          </a:p>
        </p:txBody>
      </p:sp>
      <p:sp>
        <p:nvSpPr>
          <p:cNvPr id="12" name="Text 9"/>
          <p:cNvSpPr/>
          <p:nvPr/>
        </p:nvSpPr>
        <p:spPr>
          <a:xfrm>
            <a:off x="719782" y="4243782"/>
            <a:ext cx="8059429" cy="37180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rtl="0">
              <a:lnSpc>
                <a:spcPct val="150000"/>
              </a:lnSpc>
            </a:pPr>
            <a:r>
              <a:rPr lang="en-US" sz="2000" u="sng" dirty="0">
                <a:solidFill>
                  <a:srgbClr val="383838"/>
                </a:solidFill>
                <a:latin typeface="Patrick Hand" pitchFamily="34" charset="0"/>
              </a:rPr>
              <a:t>Baseline</a:t>
            </a: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:</a:t>
            </a:r>
            <a:br>
              <a:rPr lang="en-US" sz="2000" dirty="0">
                <a:solidFill>
                  <a:srgbClr val="383838"/>
                </a:solidFill>
                <a:latin typeface="Patrick Hand" pitchFamily="34" charset="0"/>
              </a:rPr>
            </a:br>
            <a:r>
              <a:rPr lang="en-US" sz="2000" b="1" dirty="0">
                <a:solidFill>
                  <a:srgbClr val="383838"/>
                </a:solidFill>
                <a:latin typeface="Patrick Hand" pitchFamily="34" charset="0"/>
              </a:rPr>
              <a:t>Traditional classifier </a:t>
            </a: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(e.g., Naïve Bayes or Logistic Regression) </a:t>
            </a:r>
            <a:r>
              <a:rPr lang="en-US" sz="2000" b="1" dirty="0">
                <a:solidFill>
                  <a:srgbClr val="383838"/>
                </a:solidFill>
                <a:latin typeface="Patrick Hand" pitchFamily="34" charset="0"/>
              </a:rPr>
              <a:t>using TF-IDF</a:t>
            </a: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.</a:t>
            </a: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Purpose: </a:t>
            </a:r>
            <a:r>
              <a:rPr lang="en-IL" altLang="en-IL" sz="2000" dirty="0">
                <a:solidFill>
                  <a:srgbClr val="383838"/>
                </a:solidFill>
                <a:latin typeface="Patrick Hand" pitchFamily="34" charset="0"/>
              </a:rPr>
              <a:t>compare against a simple method</a:t>
            </a:r>
            <a:r>
              <a:rPr lang="en-US" altLang="en-IL" sz="2000" dirty="0">
                <a:solidFill>
                  <a:srgbClr val="383838"/>
                </a:solidFill>
                <a:latin typeface="Patrick Hand" pitchFamily="34" charset="0"/>
              </a:rPr>
              <a:t>.</a:t>
            </a:r>
            <a:endParaRPr lang="en-US" sz="2000" dirty="0">
              <a:solidFill>
                <a:srgbClr val="383838"/>
              </a:solidFill>
              <a:latin typeface="Patrick Hand" pitchFamily="34" charset="0"/>
            </a:endParaRPr>
          </a:p>
          <a:p>
            <a:pPr algn="l" rtl="0">
              <a:buNone/>
            </a:pPr>
            <a:r>
              <a:rPr lang="en-US" sz="2000" u="sng" dirty="0">
                <a:solidFill>
                  <a:srgbClr val="383838"/>
                </a:solidFill>
                <a:latin typeface="Patrick Hand" pitchFamily="34" charset="0"/>
              </a:rPr>
              <a:t>LLM-based classifier</a:t>
            </a: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:</a:t>
            </a:r>
            <a:endParaRPr lang="he-IL" sz="2000" dirty="0">
              <a:solidFill>
                <a:srgbClr val="383838"/>
              </a:solidFill>
              <a:latin typeface="Patrick Hand" pitchFamily="34" charset="0"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83838"/>
                </a:solidFill>
                <a:latin typeface="Patrick Hand" pitchFamily="34" charset="0"/>
              </a:rPr>
              <a:t>Fine-tuned </a:t>
            </a:r>
            <a:r>
              <a:rPr lang="en-US" sz="2000" b="1" dirty="0" err="1">
                <a:solidFill>
                  <a:srgbClr val="383838"/>
                </a:solidFill>
                <a:latin typeface="Patrick Hand" pitchFamily="34" charset="0"/>
              </a:rPr>
              <a:t>DistilBERT</a:t>
            </a:r>
            <a:r>
              <a:rPr lang="en-US" sz="2000" b="1" dirty="0">
                <a:solidFill>
                  <a:srgbClr val="383838"/>
                </a:solidFill>
                <a:latin typeface="Patrick Hand" pitchFamily="34" charset="0"/>
              </a:rPr>
              <a:t> model </a:t>
            </a: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(efficient BERT variant) </a:t>
            </a:r>
            <a:r>
              <a:rPr lang="en-US" sz="2000" b="1" dirty="0">
                <a:solidFill>
                  <a:srgbClr val="383838"/>
                </a:solidFill>
                <a:latin typeface="Patrick Hand" pitchFamily="34" charset="0"/>
              </a:rPr>
              <a:t>or prompted LLM</a:t>
            </a: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 (e.g., GPT) </a:t>
            </a:r>
            <a:br>
              <a:rPr lang="en-US" sz="2000" dirty="0">
                <a:solidFill>
                  <a:srgbClr val="383838"/>
                </a:solidFill>
                <a:latin typeface="Patrick Hand" pitchFamily="34" charset="0"/>
              </a:rPr>
            </a:b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for comparison.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Purpose:</a:t>
            </a:r>
            <a:r>
              <a:rPr lang="he-IL" sz="2000" dirty="0">
                <a:solidFill>
                  <a:srgbClr val="383838"/>
                </a:solidFill>
                <a:latin typeface="Patrick Hand" pitchFamily="34" charset="0"/>
              </a:rPr>
              <a:t> </a:t>
            </a: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Test whether LLM-based methods improve classification performance over</a:t>
            </a:r>
            <a:br>
              <a:rPr lang="en-US" sz="2000" dirty="0">
                <a:solidFill>
                  <a:srgbClr val="383838"/>
                </a:solidFill>
                <a:latin typeface="Patrick Hand" pitchFamily="34" charset="0"/>
              </a:rPr>
            </a:b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 traditional baselines.</a:t>
            </a: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Comparison of results across models using same split and metrics.</a:t>
            </a: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Purpose: ensure consistent evaluation conditions.</a:t>
            </a: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83838"/>
              </a:solidFill>
              <a:latin typeface="Patrick Hand" pitchFamily="34" charset="0"/>
            </a:endParaRPr>
          </a:p>
        </p:txBody>
      </p:sp>
      <p:pic>
        <p:nvPicPr>
          <p:cNvPr id="14" name="תמונה 13">
            <a:extLst>
              <a:ext uri="{FF2B5EF4-FFF2-40B4-BE49-F238E27FC236}">
                <a16:creationId xmlns:a16="http://schemas.microsoft.com/office/drawing/2014/main" id="{A69D8694-5526-9C83-FBB8-24ACBBEB0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1186" y="7638968"/>
            <a:ext cx="2429214" cy="590632"/>
          </a:xfrm>
          <a:prstGeom prst="rect">
            <a:avLst/>
          </a:prstGeom>
        </p:spPr>
      </p:pic>
      <p:pic>
        <p:nvPicPr>
          <p:cNvPr id="18" name="תמונה 17">
            <a:extLst>
              <a:ext uri="{FF2B5EF4-FFF2-40B4-BE49-F238E27FC236}">
                <a16:creationId xmlns:a16="http://schemas.microsoft.com/office/drawing/2014/main" id="{A7B599E5-0354-8F7C-9510-FA5DA605A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9211" y="0"/>
            <a:ext cx="5851189" cy="8229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82225BC-EEA9-ABEC-2272-3D9FBDAFE6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30268" y="135875"/>
            <a:ext cx="1019317" cy="56205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480</Words>
  <Application>Microsoft Office PowerPoint</Application>
  <PresentationFormat>Custom</PresentationFormat>
  <Paragraphs>63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Patrick Hand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dvora goncharok</cp:lastModifiedBy>
  <cp:revision>13</cp:revision>
  <dcterms:created xsi:type="dcterms:W3CDTF">2025-03-23T12:38:01Z</dcterms:created>
  <dcterms:modified xsi:type="dcterms:W3CDTF">2025-03-27T09:12:06Z</dcterms:modified>
</cp:coreProperties>
</file>