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511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5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03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843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751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141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10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4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3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91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506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2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495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0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72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0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2">
                <a:tint val="97000"/>
                <a:hueMod val="142000"/>
                <a:satMod val="200000"/>
                <a:lumMod val="118000"/>
              </a:schemeClr>
            </a:gs>
            <a:gs pos="74000">
              <a:srgbClr val="F0BCA8"/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15EA-8E17-49CF-9EE7-8B7EEE7C2D0B}" type="datetimeFigureOut">
              <a:rPr lang="he-IL" smtClean="0"/>
              <a:t>ל'/סיון/תשפ"ג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68C052-B605-447F-9C96-502FDBD2F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884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148153-48DE-4516-BF20-6A4E4DDA9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9618" y="381741"/>
            <a:ext cx="8478175" cy="5122416"/>
          </a:xfrm>
        </p:spPr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</a:rPr>
              <a:t>בס"ד</a:t>
            </a:r>
          </a:p>
          <a:p>
            <a:pPr algn="r"/>
            <a:endParaRPr lang="he-IL" b="1" dirty="0">
              <a:solidFill>
                <a:schemeClr val="tx1"/>
              </a:solidFill>
            </a:endParaRPr>
          </a:p>
          <a:p>
            <a:pPr algn="ctr"/>
            <a:r>
              <a:rPr lang="he-IL" b="1" dirty="0">
                <a:solidFill>
                  <a:srgbClr val="C00000"/>
                </a:solidFill>
              </a:rPr>
              <a:t>     </a:t>
            </a:r>
            <a:r>
              <a:rPr lang="he-IL" sz="2400" b="1" dirty="0">
                <a:solidFill>
                  <a:srgbClr val="C00000"/>
                </a:solidFill>
              </a:rPr>
              <a:t>תיאור הפרויקט</a:t>
            </a:r>
            <a:endParaRPr lang="he-IL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he-IL" b="1" dirty="0">
                <a:solidFill>
                  <a:schemeClr val="tx1"/>
                </a:solidFill>
              </a:rPr>
              <a:t>פרויקט זה מאפשר חיפוש אובייקט בהקלטות המצלמה באופן מהיר ויעיל.</a:t>
            </a:r>
          </a:p>
          <a:p>
            <a:pPr algn="r">
              <a:lnSpc>
                <a:spcPct val="150000"/>
              </a:lnSpc>
            </a:pPr>
            <a:r>
              <a:rPr lang="he-IL" b="1" dirty="0">
                <a:solidFill>
                  <a:schemeClr val="tx1"/>
                </a:solidFill>
              </a:rPr>
              <a:t>המשתמש מכניס פרטים לחיפוש ובסופו של דבר יקבל כתוצאה סרטון המכיל את תזוזות האובייקט שחיפש.     </a:t>
            </a:r>
          </a:p>
          <a:p>
            <a:pPr algn="r">
              <a:lnSpc>
                <a:spcPct val="150000"/>
              </a:lnSpc>
            </a:pPr>
            <a:endParaRPr lang="he-IL" b="1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he-IL" b="1" dirty="0">
                <a:solidFill>
                  <a:schemeClr val="tx1"/>
                </a:solidFill>
              </a:rPr>
              <a:t>* חובה למלא את כל הפרטים</a:t>
            </a:r>
          </a:p>
          <a:p>
            <a:pPr algn="r"/>
            <a:endParaRPr lang="he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2F8A47-AB30-4646-8E56-6A34BA04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970625"/>
            <a:ext cx="8915400" cy="3716786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בס"ד</a:t>
            </a:r>
          </a:p>
          <a:p>
            <a:pPr marL="0" indent="0" algn="ctr">
              <a:buNone/>
            </a:pPr>
            <a:r>
              <a:rPr lang="he-IL" sz="2400" b="1" dirty="0">
                <a:solidFill>
                  <a:srgbClr val="C00000"/>
                </a:solidFill>
              </a:rPr>
              <a:t>זיהוי האובייקט</a:t>
            </a:r>
          </a:p>
          <a:p>
            <a:pPr marL="0" indent="0">
              <a:buNone/>
            </a:pPr>
            <a:r>
              <a:rPr lang="he-IL" b="1" dirty="0"/>
              <a:t>דבר ראשון המערכת מזהה איזה אובייקט המשתמש רוצה לחפש </a:t>
            </a:r>
          </a:p>
          <a:p>
            <a:pPr marL="0" indent="0">
              <a:buNone/>
            </a:pPr>
            <a:r>
              <a:rPr lang="he-IL" b="1" dirty="0"/>
              <a:t>זה נעשה ע"י הפעלת המודל על התמונה שהמשתמש העלה</a:t>
            </a:r>
          </a:p>
          <a:p>
            <a:pPr marL="0" indent="0">
              <a:buNone/>
            </a:pPr>
            <a:r>
              <a:rPr lang="he-IL" b="1" dirty="0"/>
              <a:t>התמונה מכילה אובייקט אחד בלבד</a:t>
            </a:r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r>
              <a:rPr lang="he-IL" b="1" dirty="0"/>
              <a:t>* המרת התמונה לגווני אפור</a:t>
            </a:r>
          </a:p>
          <a:p>
            <a:pPr marL="0" indent="0">
              <a:buNone/>
            </a:pPr>
            <a:r>
              <a:rPr lang="he-IL" b="1" dirty="0"/>
              <a:t>* סינון התיבות המיותרות</a:t>
            </a:r>
          </a:p>
          <a:p>
            <a:pPr marL="0" indent="0">
              <a:buNone/>
            </a:pPr>
            <a:endParaRPr lang="he-IL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F52CBFA-2B4F-4065-852A-8B84B49778FC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13256" t="7851" r="16464"/>
          <a:stretch/>
        </p:blipFill>
        <p:spPr>
          <a:xfrm rot="10800000" flipH="1" flipV="1">
            <a:off x="1491446" y="3013295"/>
            <a:ext cx="5362114" cy="334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BEAA07-4B4F-4F32-B184-C0926884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796" y="92623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he-IL" b="1" dirty="0">
                <a:cs typeface="+mj-cs"/>
              </a:rPr>
              <a:t>בס"ד</a:t>
            </a:r>
          </a:p>
          <a:p>
            <a:pPr marL="0" indent="0" algn="ctr">
              <a:buNone/>
            </a:pPr>
            <a:r>
              <a:rPr lang="he-IL" sz="2400" b="1" dirty="0">
                <a:solidFill>
                  <a:srgbClr val="C00000"/>
                </a:solidFill>
                <a:cs typeface="+mj-cs"/>
              </a:rPr>
              <a:t>עץ אינדקס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>
                <a:cs typeface="+mj-cs"/>
              </a:rPr>
              <a:t>כדי לחסוך בחיפוש אחר אובייקטים מאותה קטגוריה באותם הסרטות מספר פעמים, ולייעל את מהירות תגובת המערכת יצרתי קובץ המכיל כביכול </a:t>
            </a:r>
            <a:r>
              <a:rPr lang="en-US" b="1" dirty="0">
                <a:cs typeface="+mj-cs"/>
              </a:rPr>
              <a:t>TST TREE</a:t>
            </a:r>
            <a:r>
              <a:rPr lang="he-IL" b="1" dirty="0">
                <a:cs typeface="+mj-cs"/>
              </a:rPr>
              <a:t>  הכולל את כל הקטגוריות שכבר ערכו עבורם חיפוש וכן מידע על האובייקטים שזוהו בהסרטות באותם חיפושים.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>
                <a:cs typeface="+mj-cs"/>
              </a:rPr>
              <a:t>המידע על האובייקט הנשמר בעץ: הזמן, הסרטון בו מופיע, מס' הפריים ומיקומו על הפריים.</a:t>
            </a:r>
          </a:p>
          <a:p>
            <a:pPr marL="0" indent="0">
              <a:lnSpc>
                <a:spcPct val="150000"/>
              </a:lnSpc>
              <a:buNone/>
            </a:pPr>
            <a:endParaRPr lang="he-IL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77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84B41C-EBDA-4B4B-AE25-90312E7C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952870"/>
            <a:ext cx="10955045" cy="5545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/>
              <a:t>בס"ד </a:t>
            </a:r>
          </a:p>
          <a:p>
            <a:pPr marL="0" indent="0" algn="ctr">
              <a:buNone/>
            </a:pPr>
            <a:r>
              <a:rPr lang="he-IL" sz="2400" b="1" dirty="0">
                <a:solidFill>
                  <a:srgbClr val="C00000"/>
                </a:solidFill>
              </a:rPr>
              <a:t>תהליך החיפוש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/>
              <a:t>תחילה – בדיקה אם הקטגוריה אליה שייך האובייקט כבר קיימת בעץ.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/>
              <a:t>אם כן,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/>
              <a:t>מעבר על הרשימה מקושרת השייכת לקטגוריה והצגת רק האובייקטים בטווח התאריכים הרצוי לחיפוש.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/>
              <a:t>לולאת המעבר פועלת עד שאחד האובייקטים נמצא הרצוי או עד שמגיעים לתאריך שלא בטווח התאריכים לחיפוש.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/>
              <a:t>אם הקטגוריה אינה מופיעה בעץ,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b="1" dirty="0"/>
              <a:t>נוסיף אותה לעץ, והמערכת תתחיל במעבר על עץ ההסרטות</a:t>
            </a:r>
          </a:p>
        </p:txBody>
      </p:sp>
    </p:spTree>
    <p:extLst>
      <p:ext uri="{BB962C8B-B14F-4D97-AF65-F5344CB8AC3E}">
        <p14:creationId xmlns:p14="http://schemas.microsoft.com/office/powerpoint/2010/main" val="3175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30B6DA-5E6C-4A2A-89E8-328908352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943991"/>
            <a:ext cx="9325622" cy="4888637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בס"ד</a:t>
            </a:r>
          </a:p>
          <a:p>
            <a:pPr marL="0" indent="0" algn="ctr">
              <a:buNone/>
            </a:pPr>
            <a:r>
              <a:rPr lang="he-IL" sz="2400" b="1" dirty="0">
                <a:solidFill>
                  <a:srgbClr val="C00000"/>
                </a:solidFill>
              </a:rPr>
              <a:t>מעבר על עץ ההסרטות</a:t>
            </a:r>
          </a:p>
          <a:p>
            <a:pPr marL="0" indent="0">
              <a:buNone/>
            </a:pPr>
            <a:r>
              <a:rPr lang="he-IL" b="1" dirty="0"/>
              <a:t>אחד הפרמטרים שהפעולה מקבלת זה מערך המכיל מידע על אובייקטים הקיימים ברשימה בעץ </a:t>
            </a:r>
          </a:p>
          <a:p>
            <a:pPr marL="0" indent="0">
              <a:buNone/>
            </a:pPr>
            <a:r>
              <a:rPr lang="he-IL" b="1" dirty="0"/>
              <a:t>אם הערך המתקבל הוא </a:t>
            </a:r>
            <a:r>
              <a:rPr lang="en-US" b="1" dirty="0"/>
              <a:t>NULL</a:t>
            </a:r>
            <a:r>
              <a:rPr lang="he-IL" b="1" dirty="0"/>
              <a:t> זה אומר שלא נערך עדיין חיפוש של הקטגוריה בטווח התאריכים הרצוי</a:t>
            </a:r>
          </a:p>
          <a:p>
            <a:pPr marL="0" indent="0">
              <a:buNone/>
            </a:pPr>
            <a:r>
              <a:rPr lang="he-IL" b="1" dirty="0"/>
              <a:t>ועל כן המעבר יהיה על כל ההסרטות עד מציאת האובייקט המבוקש.</a:t>
            </a:r>
          </a:p>
          <a:p>
            <a:pPr marL="0" indent="0">
              <a:buNone/>
            </a:pPr>
            <a:r>
              <a:rPr lang="he-IL" b="1" dirty="0"/>
              <a:t>אם התקבל מערך-</a:t>
            </a:r>
          </a:p>
          <a:p>
            <a:pPr marL="0" indent="0">
              <a:buNone/>
            </a:pPr>
            <a:r>
              <a:rPr lang="he-IL" b="1" dirty="0"/>
              <a:t>המעבר יהיה בהתאם לנתונים שהתקבלו.</a:t>
            </a:r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r>
              <a:rPr lang="he-IL" b="1" dirty="0"/>
              <a:t>* מעבר על העלים, על כל שעות היממה</a:t>
            </a:r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9313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E9E8E2-3077-424B-AF6D-23322FDA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95287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בס"ד</a:t>
            </a:r>
          </a:p>
          <a:p>
            <a:pPr marL="0" indent="0" algn="ctr">
              <a:buNone/>
            </a:pPr>
            <a:r>
              <a:rPr lang="he-IL" sz="2400" b="1" dirty="0">
                <a:solidFill>
                  <a:srgbClr val="C00000"/>
                </a:solidFill>
              </a:rPr>
              <a:t>זיהוי אובייקטים בהסרטות</a:t>
            </a:r>
          </a:p>
          <a:p>
            <a:pPr marL="0" indent="0" algn="ctr">
              <a:buNone/>
            </a:pPr>
            <a:endParaRPr lang="he-IL" b="1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המרת הפריים לגווני אפור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הפעלת המודל על הפריים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מעבר על כל פריים שישי לחיסכון בפעולות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מספר פריימים שאובייקט יכול להיעלם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אינדוקס אובייקטים חדשים בעץ</a:t>
            </a:r>
          </a:p>
          <a:p>
            <a:pPr marL="0" indent="0">
              <a:buNone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91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B35755-A7C9-40EE-8047-4480AD62F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956" y="95287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בס"ד</a:t>
            </a:r>
          </a:p>
          <a:p>
            <a:pPr marL="0" indent="0" algn="ctr">
              <a:buNone/>
            </a:pPr>
            <a:r>
              <a:rPr lang="he-IL" sz="2400" b="1" dirty="0">
                <a:solidFill>
                  <a:srgbClr val="C00000"/>
                </a:solidFill>
              </a:rPr>
              <a:t>מעקב אחר האובייקט</a:t>
            </a:r>
          </a:p>
          <a:p>
            <a:pPr marL="0" indent="0">
              <a:buNone/>
            </a:pPr>
            <a:endParaRPr lang="he-IL" b="1" dirty="0"/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מעקב אופטיקלי</a:t>
            </a:r>
            <a:r>
              <a:rPr lang="en-US" b="1" dirty="0"/>
              <a:t> </a:t>
            </a:r>
            <a:r>
              <a:rPr lang="he-IL" b="1" dirty="0"/>
              <a:t>של </a:t>
            </a:r>
            <a:r>
              <a:rPr lang="en-US" b="1" dirty="0"/>
              <a:t>OpenCV</a:t>
            </a:r>
            <a:endParaRPr lang="he-IL" b="1" dirty="0"/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בדיקה מתי האובייקט מתחיל לזוז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בדיקה אם יצא מגבולות התצוגה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חיתוך הקטע המתאים</a:t>
            </a:r>
          </a:p>
          <a:p>
            <a:pPr>
              <a:buFont typeface="Arial" panose="020B0604020202020204" pitchFamily="34" charset="0"/>
              <a:buChar char="•"/>
            </a:pPr>
            <a:endParaRPr lang="he-IL" b="1" dirty="0"/>
          </a:p>
          <a:p>
            <a:pPr marL="0" indent="0">
              <a:buNone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40176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138EA9-EFDD-460C-A2BB-ED986D09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95287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בס"ד</a:t>
            </a:r>
          </a:p>
          <a:p>
            <a:pPr marL="0" indent="0" algn="ctr">
              <a:buNone/>
            </a:pPr>
            <a:r>
              <a:rPr lang="he-IL" sz="2400" b="1" dirty="0">
                <a:solidFill>
                  <a:srgbClr val="C00000"/>
                </a:solidFill>
              </a:rPr>
              <a:t>תוצאות החיפוש</a:t>
            </a:r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r>
              <a:rPr lang="he-IL" b="1" dirty="0"/>
              <a:t>הצגה למשתמש – זמן תזוזות האובייקט וסרטון המכיל זאת</a:t>
            </a:r>
          </a:p>
          <a:p>
            <a:pPr marL="0" indent="0">
              <a:buNone/>
            </a:pPr>
            <a:r>
              <a:rPr lang="he-IL" b="1" dirty="0"/>
              <a:t>שמירת התוצאות או המשך החיפוש</a:t>
            </a:r>
          </a:p>
        </p:txBody>
      </p:sp>
    </p:spTree>
    <p:extLst>
      <p:ext uri="{BB962C8B-B14F-4D97-AF65-F5344CB8AC3E}">
        <p14:creationId xmlns:p14="http://schemas.microsoft.com/office/powerpoint/2010/main" val="3597787078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329</Words>
  <Application>Microsoft Office PowerPoint</Application>
  <PresentationFormat>מסך רחב</PresentationFormat>
  <Paragraphs>57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משפחת מונטג</dc:creator>
  <cp:lastModifiedBy>משפחת מונטג</cp:lastModifiedBy>
  <cp:revision>15</cp:revision>
  <dcterms:created xsi:type="dcterms:W3CDTF">2023-06-18T23:32:33Z</dcterms:created>
  <dcterms:modified xsi:type="dcterms:W3CDTF">2023-06-19T11:12:12Z</dcterms:modified>
</cp:coreProperties>
</file>