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53"/>
  </p:notesMasterIdLst>
  <p:sldIdLst>
    <p:sldId id="334" r:id="rId2"/>
    <p:sldId id="327" r:id="rId3"/>
    <p:sldId id="275" r:id="rId4"/>
    <p:sldId id="276" r:id="rId5"/>
    <p:sldId id="279" r:id="rId6"/>
    <p:sldId id="290" r:id="rId7"/>
    <p:sldId id="322" r:id="rId8"/>
    <p:sldId id="302" r:id="rId9"/>
    <p:sldId id="304" r:id="rId10"/>
    <p:sldId id="319" r:id="rId11"/>
    <p:sldId id="281" r:id="rId12"/>
    <p:sldId id="305" r:id="rId13"/>
    <p:sldId id="306" r:id="rId14"/>
    <p:sldId id="307" r:id="rId15"/>
    <p:sldId id="308" r:id="rId16"/>
    <p:sldId id="287" r:id="rId17"/>
    <p:sldId id="318" r:id="rId18"/>
    <p:sldId id="333" r:id="rId19"/>
    <p:sldId id="332" r:id="rId20"/>
    <p:sldId id="331" r:id="rId21"/>
    <p:sldId id="309" r:id="rId22"/>
    <p:sldId id="282" r:id="rId23"/>
    <p:sldId id="324" r:id="rId24"/>
    <p:sldId id="323" r:id="rId25"/>
    <p:sldId id="326" r:id="rId26"/>
    <p:sldId id="311" r:id="rId27"/>
    <p:sldId id="312" r:id="rId28"/>
    <p:sldId id="283" r:id="rId29"/>
    <p:sldId id="293" r:id="rId30"/>
    <p:sldId id="314" r:id="rId31"/>
    <p:sldId id="284" r:id="rId32"/>
    <p:sldId id="294" r:id="rId33"/>
    <p:sldId id="313" r:id="rId34"/>
    <p:sldId id="285" r:id="rId35"/>
    <p:sldId id="296" r:id="rId36"/>
    <p:sldId id="335" r:id="rId37"/>
    <p:sldId id="336" r:id="rId38"/>
    <p:sldId id="338" r:id="rId39"/>
    <p:sldId id="339" r:id="rId40"/>
    <p:sldId id="341" r:id="rId41"/>
    <p:sldId id="342" r:id="rId42"/>
    <p:sldId id="343" r:id="rId43"/>
    <p:sldId id="344" r:id="rId44"/>
    <p:sldId id="340" r:id="rId45"/>
    <p:sldId id="345" r:id="rId46"/>
    <p:sldId id="346" r:id="rId47"/>
    <p:sldId id="347" r:id="rId48"/>
    <p:sldId id="348" r:id="rId49"/>
    <p:sldId id="349" r:id="rId50"/>
    <p:sldId id="350" r:id="rId51"/>
    <p:sldId id="33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8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hp\Desktop\avalache22tests.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hp\Desktop\avalache22tests.xlsx" TargetMode="External" /></Relationships>
</file>

<file path=ppt/charts/_rels/chart3.xml.rels><?xml version="1.0" encoding="UTF-8" standalone="yes"?>
<Relationships xmlns="http://schemas.openxmlformats.org/package/2006/relationships"><Relationship Id="rId1" Type="http://schemas.openxmlformats.org/officeDocument/2006/relationships/oleObject" Target="file:///C:\Users\hp\Desktop\test4\performance.xlsx" TargetMode="External" /></Relationships>
</file>

<file path=ppt/charts/_rels/chart4.xml.rels><?xml version="1.0" encoding="UTF-8" standalone="yes"?>
<Relationships xmlns="http://schemas.openxmlformats.org/package/2006/relationships"><Relationship Id="rId1" Type="http://schemas.openxmlformats.org/officeDocument/2006/relationships/oleObject" Target="file:///C:\Users\hp\Desktop\test4\performanc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a:t>Avalanche</a:t>
            </a:r>
            <a:r>
              <a:rPr lang="en-US" sz="1600" baseline="0"/>
              <a:t>  Effect for 1bit change in plaintext</a:t>
            </a:r>
            <a:endParaRPr lang="en-US" sz="1600"/>
          </a:p>
        </c:rich>
      </c:tx>
      <c:layout>
        <c:manualLayout>
          <c:xMode val="edge"/>
          <c:yMode val="edge"/>
          <c:x val="0.17425699912510936"/>
          <c:y val="4.6296296296296294E-2"/>
        </c:manualLayout>
      </c:layout>
      <c:overlay val="0"/>
    </c:title>
    <c:autoTitleDeleted val="0"/>
    <c:plotArea>
      <c:layout/>
      <c:lineChart>
        <c:grouping val="standard"/>
        <c:varyColors val="0"/>
        <c:ser>
          <c:idx val="0"/>
          <c:order val="0"/>
          <c:tx>
            <c:v>ORIGINAL AES</c:v>
          </c:tx>
          <c:spPr>
            <a:ln>
              <a:solidFill>
                <a:srgbClr val="0070C0"/>
              </a:solidFill>
            </a:ln>
          </c:spPr>
          <c:marker>
            <c:symbol val="none"/>
          </c:marker>
          <c:val>
            <c:numRef>
              <c:f>Sheet1!$H$31:$H$52</c:f>
              <c:numCache>
                <c:formatCode>General</c:formatCode>
                <c:ptCount val="22"/>
                <c:pt idx="0">
                  <c:v>48.4375</c:v>
                </c:pt>
                <c:pt idx="1">
                  <c:v>39.0625</c:v>
                </c:pt>
                <c:pt idx="2">
                  <c:v>53.125</c:v>
                </c:pt>
                <c:pt idx="3">
                  <c:v>43.75</c:v>
                </c:pt>
                <c:pt idx="4">
                  <c:v>42.96875</c:v>
                </c:pt>
                <c:pt idx="5">
                  <c:v>52.34375</c:v>
                </c:pt>
                <c:pt idx="6">
                  <c:v>46.875</c:v>
                </c:pt>
                <c:pt idx="7">
                  <c:v>46.875</c:v>
                </c:pt>
                <c:pt idx="8">
                  <c:v>47.65625</c:v>
                </c:pt>
                <c:pt idx="9">
                  <c:v>44.53125</c:v>
                </c:pt>
                <c:pt idx="10">
                  <c:v>50</c:v>
                </c:pt>
                <c:pt idx="11">
                  <c:v>43.75</c:v>
                </c:pt>
                <c:pt idx="12">
                  <c:v>45.3125</c:v>
                </c:pt>
                <c:pt idx="13">
                  <c:v>48.4375</c:v>
                </c:pt>
                <c:pt idx="14">
                  <c:v>51.5625</c:v>
                </c:pt>
                <c:pt idx="15">
                  <c:v>49.21875</c:v>
                </c:pt>
                <c:pt idx="16">
                  <c:v>52.34375</c:v>
                </c:pt>
                <c:pt idx="17">
                  <c:v>49.21875</c:v>
                </c:pt>
                <c:pt idx="18">
                  <c:v>41.40625</c:v>
                </c:pt>
                <c:pt idx="19">
                  <c:v>48.4375</c:v>
                </c:pt>
                <c:pt idx="20">
                  <c:v>53.125</c:v>
                </c:pt>
                <c:pt idx="21">
                  <c:v>40.625</c:v>
                </c:pt>
              </c:numCache>
            </c:numRef>
          </c:val>
          <c:smooth val="0"/>
          <c:extLst>
            <c:ext xmlns:c16="http://schemas.microsoft.com/office/drawing/2014/chart" uri="{C3380CC4-5D6E-409C-BE32-E72D297353CC}">
              <c16:uniqueId val="{00000000-432F-4F91-B6CC-773D985E7338}"/>
            </c:ext>
          </c:extLst>
        </c:ser>
        <c:ser>
          <c:idx val="1"/>
          <c:order val="1"/>
          <c:tx>
            <c:v>MODIFIED AES</c:v>
          </c:tx>
          <c:spPr>
            <a:ln>
              <a:solidFill>
                <a:srgbClr val="FF0000"/>
              </a:solidFill>
            </a:ln>
          </c:spPr>
          <c:marker>
            <c:symbol val="none"/>
          </c:marker>
          <c:val>
            <c:numRef>
              <c:f>Sheet1!$M$31:$M$52</c:f>
              <c:numCache>
                <c:formatCode>General</c:formatCode>
                <c:ptCount val="22"/>
                <c:pt idx="0">
                  <c:v>52.34375</c:v>
                </c:pt>
                <c:pt idx="1">
                  <c:v>50.78125</c:v>
                </c:pt>
                <c:pt idx="2">
                  <c:v>54.6875</c:v>
                </c:pt>
                <c:pt idx="3">
                  <c:v>46.875</c:v>
                </c:pt>
                <c:pt idx="4">
                  <c:v>51.5625</c:v>
                </c:pt>
                <c:pt idx="5">
                  <c:v>60.15625</c:v>
                </c:pt>
                <c:pt idx="6">
                  <c:v>49.21875</c:v>
                </c:pt>
                <c:pt idx="7">
                  <c:v>48.4375</c:v>
                </c:pt>
                <c:pt idx="8">
                  <c:v>53.90625</c:v>
                </c:pt>
                <c:pt idx="9">
                  <c:v>60.9375</c:v>
                </c:pt>
                <c:pt idx="10">
                  <c:v>53.90625</c:v>
                </c:pt>
                <c:pt idx="11">
                  <c:v>54.6875</c:v>
                </c:pt>
                <c:pt idx="12">
                  <c:v>49.21875</c:v>
                </c:pt>
                <c:pt idx="13">
                  <c:v>51.5625</c:v>
                </c:pt>
                <c:pt idx="14">
                  <c:v>56.25</c:v>
                </c:pt>
                <c:pt idx="15">
                  <c:v>52.34375</c:v>
                </c:pt>
                <c:pt idx="16">
                  <c:v>57.03125</c:v>
                </c:pt>
                <c:pt idx="17">
                  <c:v>50</c:v>
                </c:pt>
                <c:pt idx="18">
                  <c:v>48.4375</c:v>
                </c:pt>
                <c:pt idx="19">
                  <c:v>50</c:v>
                </c:pt>
                <c:pt idx="20">
                  <c:v>56.25</c:v>
                </c:pt>
                <c:pt idx="21">
                  <c:v>54.6875</c:v>
                </c:pt>
              </c:numCache>
            </c:numRef>
          </c:val>
          <c:smooth val="0"/>
          <c:extLst>
            <c:ext xmlns:c16="http://schemas.microsoft.com/office/drawing/2014/chart" uri="{C3380CC4-5D6E-409C-BE32-E72D297353CC}">
              <c16:uniqueId val="{00000001-432F-4F91-B6CC-773D985E7338}"/>
            </c:ext>
          </c:extLst>
        </c:ser>
        <c:dLbls>
          <c:showLegendKey val="0"/>
          <c:showVal val="0"/>
          <c:showCatName val="0"/>
          <c:showSerName val="0"/>
          <c:showPercent val="0"/>
          <c:showBubbleSize val="0"/>
        </c:dLbls>
        <c:smooth val="0"/>
        <c:axId val="138820992"/>
        <c:axId val="139306112"/>
      </c:lineChart>
      <c:catAx>
        <c:axId val="138820992"/>
        <c:scaling>
          <c:orientation val="minMax"/>
        </c:scaling>
        <c:delete val="0"/>
        <c:axPos val="b"/>
        <c:majorTickMark val="none"/>
        <c:minorTickMark val="none"/>
        <c:tickLblPos val="nextTo"/>
        <c:crossAx val="139306112"/>
        <c:crosses val="autoZero"/>
        <c:auto val="1"/>
        <c:lblAlgn val="ctr"/>
        <c:lblOffset val="100"/>
        <c:noMultiLvlLbl val="0"/>
      </c:catAx>
      <c:valAx>
        <c:axId val="139306112"/>
        <c:scaling>
          <c:orientation val="minMax"/>
        </c:scaling>
        <c:delete val="0"/>
        <c:axPos val="l"/>
        <c:title>
          <c:tx>
            <c:rich>
              <a:bodyPr rot="-5400000" vert="horz"/>
              <a:lstStyle/>
              <a:p>
                <a:pPr>
                  <a:defRPr/>
                </a:pPr>
                <a:r>
                  <a:rPr lang="en-US"/>
                  <a:t>AVALANCHE</a:t>
                </a:r>
                <a:r>
                  <a:rPr lang="en-US" baseline="0"/>
                  <a:t>  EFFECT %</a:t>
                </a:r>
                <a:endParaRPr lang="en-US"/>
              </a:p>
            </c:rich>
          </c:tx>
          <c:overlay val="0"/>
        </c:title>
        <c:numFmt formatCode="General" sourceLinked="1"/>
        <c:majorTickMark val="none"/>
        <c:minorTickMark val="none"/>
        <c:tickLblPos val="nextTo"/>
        <c:crossAx val="138820992"/>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a:t>Avalanche</a:t>
            </a:r>
            <a:r>
              <a:rPr lang="en-US" sz="1600" baseline="0"/>
              <a:t>  Effect for 1bit change in key</a:t>
            </a:r>
            <a:endParaRPr lang="en-US" sz="1600"/>
          </a:p>
        </c:rich>
      </c:tx>
      <c:overlay val="0"/>
    </c:title>
    <c:autoTitleDeleted val="0"/>
    <c:plotArea>
      <c:layout/>
      <c:lineChart>
        <c:grouping val="standard"/>
        <c:varyColors val="0"/>
        <c:ser>
          <c:idx val="0"/>
          <c:order val="0"/>
          <c:tx>
            <c:v>ORIGINAL AES</c:v>
          </c:tx>
          <c:spPr>
            <a:ln>
              <a:solidFill>
                <a:srgbClr val="0070C0"/>
              </a:solidFill>
            </a:ln>
          </c:spPr>
          <c:marker>
            <c:symbol val="none"/>
          </c:marker>
          <c:val>
            <c:numRef>
              <c:f>Sheet1!$H$3:$H$24</c:f>
              <c:numCache>
                <c:formatCode>General</c:formatCode>
                <c:ptCount val="22"/>
                <c:pt idx="0">
                  <c:v>48.4375</c:v>
                </c:pt>
                <c:pt idx="1">
                  <c:v>49.21875</c:v>
                </c:pt>
                <c:pt idx="2">
                  <c:v>52.34375</c:v>
                </c:pt>
                <c:pt idx="3">
                  <c:v>53.125</c:v>
                </c:pt>
                <c:pt idx="4">
                  <c:v>45.3125</c:v>
                </c:pt>
                <c:pt idx="5">
                  <c:v>45.3125</c:v>
                </c:pt>
                <c:pt idx="6">
                  <c:v>50</c:v>
                </c:pt>
                <c:pt idx="7">
                  <c:v>53.90625</c:v>
                </c:pt>
                <c:pt idx="8">
                  <c:v>56.25</c:v>
                </c:pt>
                <c:pt idx="9">
                  <c:v>49.21875</c:v>
                </c:pt>
                <c:pt idx="10">
                  <c:v>48.4375</c:v>
                </c:pt>
                <c:pt idx="11">
                  <c:v>43.75</c:v>
                </c:pt>
                <c:pt idx="12">
                  <c:v>43.75</c:v>
                </c:pt>
                <c:pt idx="13">
                  <c:v>45.3125</c:v>
                </c:pt>
                <c:pt idx="14">
                  <c:v>50.78125</c:v>
                </c:pt>
                <c:pt idx="15">
                  <c:v>46.09375</c:v>
                </c:pt>
                <c:pt idx="16">
                  <c:v>50.78125</c:v>
                </c:pt>
                <c:pt idx="17">
                  <c:v>47.65625</c:v>
                </c:pt>
                <c:pt idx="18">
                  <c:v>46.875</c:v>
                </c:pt>
                <c:pt idx="19">
                  <c:v>46.09375</c:v>
                </c:pt>
                <c:pt idx="20">
                  <c:v>53.90625</c:v>
                </c:pt>
                <c:pt idx="21">
                  <c:v>47.65625</c:v>
                </c:pt>
              </c:numCache>
            </c:numRef>
          </c:val>
          <c:smooth val="0"/>
          <c:extLst>
            <c:ext xmlns:c16="http://schemas.microsoft.com/office/drawing/2014/chart" uri="{C3380CC4-5D6E-409C-BE32-E72D297353CC}">
              <c16:uniqueId val="{00000000-31FB-406C-96B8-05030FF1EB40}"/>
            </c:ext>
          </c:extLst>
        </c:ser>
        <c:ser>
          <c:idx val="1"/>
          <c:order val="1"/>
          <c:tx>
            <c:v>MODIFIED AES</c:v>
          </c:tx>
          <c:spPr>
            <a:ln>
              <a:solidFill>
                <a:srgbClr val="FF0000"/>
              </a:solidFill>
            </a:ln>
          </c:spPr>
          <c:marker>
            <c:symbol val="none"/>
          </c:marker>
          <c:val>
            <c:numRef>
              <c:f>Sheet1!$M$3:$M$24</c:f>
              <c:numCache>
                <c:formatCode>General</c:formatCode>
                <c:ptCount val="22"/>
                <c:pt idx="0">
                  <c:v>53.90625</c:v>
                </c:pt>
                <c:pt idx="1">
                  <c:v>51.5625</c:v>
                </c:pt>
                <c:pt idx="2">
                  <c:v>53.125</c:v>
                </c:pt>
                <c:pt idx="3">
                  <c:v>57.8125</c:v>
                </c:pt>
                <c:pt idx="4">
                  <c:v>53.125</c:v>
                </c:pt>
                <c:pt idx="5">
                  <c:v>49.21875</c:v>
                </c:pt>
                <c:pt idx="6">
                  <c:v>51.5625</c:v>
                </c:pt>
                <c:pt idx="7">
                  <c:v>55.46875</c:v>
                </c:pt>
                <c:pt idx="8">
                  <c:v>57.8125</c:v>
                </c:pt>
                <c:pt idx="9">
                  <c:v>57.03125</c:v>
                </c:pt>
                <c:pt idx="10">
                  <c:v>56.25</c:v>
                </c:pt>
                <c:pt idx="11">
                  <c:v>53.125</c:v>
                </c:pt>
                <c:pt idx="12">
                  <c:v>46.09375</c:v>
                </c:pt>
                <c:pt idx="13">
                  <c:v>49.21875</c:v>
                </c:pt>
                <c:pt idx="14">
                  <c:v>60.15625</c:v>
                </c:pt>
                <c:pt idx="15">
                  <c:v>58.59375</c:v>
                </c:pt>
                <c:pt idx="16">
                  <c:v>53.125</c:v>
                </c:pt>
                <c:pt idx="17">
                  <c:v>52.34375</c:v>
                </c:pt>
                <c:pt idx="18">
                  <c:v>50.78125</c:v>
                </c:pt>
                <c:pt idx="19">
                  <c:v>52.34375</c:v>
                </c:pt>
                <c:pt idx="20">
                  <c:v>60.15625</c:v>
                </c:pt>
                <c:pt idx="21">
                  <c:v>49.21875</c:v>
                </c:pt>
              </c:numCache>
            </c:numRef>
          </c:val>
          <c:smooth val="0"/>
          <c:extLst>
            <c:ext xmlns:c16="http://schemas.microsoft.com/office/drawing/2014/chart" uri="{C3380CC4-5D6E-409C-BE32-E72D297353CC}">
              <c16:uniqueId val="{00000001-31FB-406C-96B8-05030FF1EB40}"/>
            </c:ext>
          </c:extLst>
        </c:ser>
        <c:dLbls>
          <c:showLegendKey val="0"/>
          <c:showVal val="0"/>
          <c:showCatName val="0"/>
          <c:showSerName val="0"/>
          <c:showPercent val="0"/>
          <c:showBubbleSize val="0"/>
        </c:dLbls>
        <c:smooth val="0"/>
        <c:axId val="165099392"/>
        <c:axId val="165100928"/>
      </c:lineChart>
      <c:catAx>
        <c:axId val="165099392"/>
        <c:scaling>
          <c:orientation val="minMax"/>
        </c:scaling>
        <c:delete val="0"/>
        <c:axPos val="b"/>
        <c:majorTickMark val="none"/>
        <c:minorTickMark val="none"/>
        <c:tickLblPos val="nextTo"/>
        <c:crossAx val="165100928"/>
        <c:crosses val="autoZero"/>
        <c:auto val="1"/>
        <c:lblAlgn val="ctr"/>
        <c:lblOffset val="100"/>
        <c:noMultiLvlLbl val="0"/>
      </c:catAx>
      <c:valAx>
        <c:axId val="165100928"/>
        <c:scaling>
          <c:orientation val="minMax"/>
        </c:scaling>
        <c:delete val="0"/>
        <c:axPos val="l"/>
        <c:title>
          <c:tx>
            <c:rich>
              <a:bodyPr rot="-5400000" vert="horz"/>
              <a:lstStyle/>
              <a:p>
                <a:pPr>
                  <a:defRPr/>
                </a:pPr>
                <a:r>
                  <a:rPr lang="en-US"/>
                  <a:t>AVALANCHE</a:t>
                </a:r>
                <a:r>
                  <a:rPr lang="en-US" baseline="0"/>
                  <a:t>  EFFECT %</a:t>
                </a:r>
                <a:endParaRPr lang="en-US"/>
              </a:p>
            </c:rich>
          </c:tx>
          <c:overlay val="0"/>
        </c:title>
        <c:numFmt formatCode="General" sourceLinked="1"/>
        <c:majorTickMark val="none"/>
        <c:minorTickMark val="none"/>
        <c:tickLblPos val="nextTo"/>
        <c:crossAx val="165099392"/>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ENCRYPTION</a:t>
            </a:r>
            <a:r>
              <a:rPr lang="en-US" baseline="0"/>
              <a:t> TIME</a:t>
            </a:r>
            <a:endParaRPr lang="en-US"/>
          </a:p>
        </c:rich>
      </c:tx>
      <c:overlay val="0"/>
    </c:title>
    <c:autoTitleDeleted val="0"/>
    <c:plotArea>
      <c:layout/>
      <c:lineChart>
        <c:grouping val="standard"/>
        <c:varyColors val="0"/>
        <c:ser>
          <c:idx val="0"/>
          <c:order val="0"/>
          <c:tx>
            <c:v>OAES ENC</c:v>
          </c:tx>
          <c:spPr>
            <a:ln>
              <a:solidFill>
                <a:srgbClr val="0070C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Sheet1!$C$2:$C$26</c:f>
              <c:numCache>
                <c:formatCode>General</c:formatCode>
                <c:ptCount val="25"/>
                <c:pt idx="0">
                  <c:v>3.7999868392944343E-2</c:v>
                </c:pt>
                <c:pt idx="1">
                  <c:v>8.9905977249145508E-2</c:v>
                </c:pt>
                <c:pt idx="2">
                  <c:v>0.1193954944610596</c:v>
                </c:pt>
                <c:pt idx="3">
                  <c:v>0.14109683036804199</c:v>
                </c:pt>
                <c:pt idx="4">
                  <c:v>0.18266463279724121</c:v>
                </c:pt>
                <c:pt idx="5">
                  <c:v>0.20021963119506839</c:v>
                </c:pt>
                <c:pt idx="6">
                  <c:v>0.24616098403930661</c:v>
                </c:pt>
                <c:pt idx="7">
                  <c:v>0.27888703346252441</c:v>
                </c:pt>
                <c:pt idx="8">
                  <c:v>0.32111573219299322</c:v>
                </c:pt>
                <c:pt idx="9">
                  <c:v>0.34705042839050287</c:v>
                </c:pt>
                <c:pt idx="10">
                  <c:v>0.38916707038879389</c:v>
                </c:pt>
                <c:pt idx="11">
                  <c:v>0.41831111907958979</c:v>
                </c:pt>
                <c:pt idx="12">
                  <c:v>0.4562993049621582</c:v>
                </c:pt>
                <c:pt idx="13">
                  <c:v>0.50716018676757812</c:v>
                </c:pt>
                <c:pt idx="14">
                  <c:v>0.53955626487731934</c:v>
                </c:pt>
                <c:pt idx="15">
                  <c:v>0.5758967399597168</c:v>
                </c:pt>
                <c:pt idx="16">
                  <c:v>0.59569859504699707</c:v>
                </c:pt>
                <c:pt idx="17">
                  <c:v>0.64300942420959473</c:v>
                </c:pt>
                <c:pt idx="18">
                  <c:v>0.6790010929107666</c:v>
                </c:pt>
                <c:pt idx="19">
                  <c:v>0.72349429130554199</c:v>
                </c:pt>
                <c:pt idx="20">
                  <c:v>0.77745532989501953</c:v>
                </c:pt>
                <c:pt idx="21">
                  <c:v>0.7866675853729248</c:v>
                </c:pt>
                <c:pt idx="22">
                  <c:v>0.84577655792236328</c:v>
                </c:pt>
                <c:pt idx="23">
                  <c:v>0.88202857971191406</c:v>
                </c:pt>
                <c:pt idx="24">
                  <c:v>0.91268777847290039</c:v>
                </c:pt>
              </c:numCache>
            </c:numRef>
          </c:val>
          <c:smooth val="0"/>
          <c:extLst>
            <c:ext xmlns:c16="http://schemas.microsoft.com/office/drawing/2014/chart" uri="{C3380CC4-5D6E-409C-BE32-E72D297353CC}">
              <c16:uniqueId val="{00000000-D29E-4A03-B099-4A08D4B84FC5}"/>
            </c:ext>
          </c:extLst>
        </c:ser>
        <c:ser>
          <c:idx val="1"/>
          <c:order val="1"/>
          <c:tx>
            <c:v>MAES ENC</c:v>
          </c:tx>
          <c:spPr>
            <a:ln>
              <a:solidFill>
                <a:srgbClr val="FF000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Sheet1!$E$2:$E$26</c:f>
              <c:numCache>
                <c:formatCode>General</c:formatCode>
                <c:ptCount val="25"/>
                <c:pt idx="0">
                  <c:v>4.1017770767211907E-2</c:v>
                </c:pt>
                <c:pt idx="1">
                  <c:v>7.9507827758789062E-2</c:v>
                </c:pt>
                <c:pt idx="2">
                  <c:v>0.12567234039306641</c:v>
                </c:pt>
                <c:pt idx="3">
                  <c:v>0.1588699817657471</c:v>
                </c:pt>
                <c:pt idx="4">
                  <c:v>0.18629312515258789</c:v>
                </c:pt>
                <c:pt idx="5">
                  <c:v>0.21906304359436041</c:v>
                </c:pt>
                <c:pt idx="6">
                  <c:v>0.28173446655273438</c:v>
                </c:pt>
                <c:pt idx="7">
                  <c:v>0.29517674446105963</c:v>
                </c:pt>
                <c:pt idx="8">
                  <c:v>0.34243631362915039</c:v>
                </c:pt>
                <c:pt idx="9">
                  <c:v>0.37366175651550287</c:v>
                </c:pt>
                <c:pt idx="10">
                  <c:v>0.40738677978515619</c:v>
                </c:pt>
                <c:pt idx="11">
                  <c:v>0.45269560813903809</c:v>
                </c:pt>
                <c:pt idx="12">
                  <c:v>0.51852774620056152</c:v>
                </c:pt>
                <c:pt idx="13">
                  <c:v>0.54555583000183105</c:v>
                </c:pt>
                <c:pt idx="14">
                  <c:v>0.58719706535339355</c:v>
                </c:pt>
                <c:pt idx="15">
                  <c:v>0.61285734176635742</c:v>
                </c:pt>
                <c:pt idx="16">
                  <c:v>0.66002655029296875</c:v>
                </c:pt>
                <c:pt idx="17">
                  <c:v>0.70347738265991211</c:v>
                </c:pt>
                <c:pt idx="18">
                  <c:v>0.72456741333007812</c:v>
                </c:pt>
                <c:pt idx="19">
                  <c:v>0.77062416076660156</c:v>
                </c:pt>
                <c:pt idx="20">
                  <c:v>0.83283615112304688</c:v>
                </c:pt>
                <c:pt idx="21">
                  <c:v>0.85348892211914062</c:v>
                </c:pt>
                <c:pt idx="22">
                  <c:v>0.89352583885192871</c:v>
                </c:pt>
                <c:pt idx="23">
                  <c:v>0.93465256690979004</c:v>
                </c:pt>
                <c:pt idx="24">
                  <c:v>0.98789167404174805</c:v>
                </c:pt>
              </c:numCache>
            </c:numRef>
          </c:val>
          <c:smooth val="0"/>
          <c:extLst>
            <c:ext xmlns:c16="http://schemas.microsoft.com/office/drawing/2014/chart" uri="{C3380CC4-5D6E-409C-BE32-E72D297353CC}">
              <c16:uniqueId val="{00000001-D29E-4A03-B099-4A08D4B84FC5}"/>
            </c:ext>
          </c:extLst>
        </c:ser>
        <c:dLbls>
          <c:showLegendKey val="0"/>
          <c:showVal val="0"/>
          <c:showCatName val="0"/>
          <c:showSerName val="0"/>
          <c:showPercent val="0"/>
          <c:showBubbleSize val="0"/>
        </c:dLbls>
        <c:smooth val="0"/>
        <c:axId val="139033600"/>
        <c:axId val="139035392"/>
      </c:lineChart>
      <c:catAx>
        <c:axId val="139033600"/>
        <c:scaling>
          <c:orientation val="minMax"/>
        </c:scaling>
        <c:delete val="0"/>
        <c:axPos val="b"/>
        <c:title>
          <c:tx>
            <c:rich>
              <a:bodyPr/>
              <a:lstStyle/>
              <a:p>
                <a:pPr>
                  <a:defRPr/>
                </a:pPr>
                <a:r>
                  <a:rPr lang="en-US"/>
                  <a:t>Block</a:t>
                </a:r>
                <a:r>
                  <a:rPr lang="en-US" baseline="0"/>
                  <a:t> Size(1block=16bytes)</a:t>
                </a:r>
                <a:endParaRPr lang="en-US"/>
              </a:p>
            </c:rich>
          </c:tx>
          <c:overlay val="0"/>
        </c:title>
        <c:numFmt formatCode="General" sourceLinked="1"/>
        <c:majorTickMark val="out"/>
        <c:minorTickMark val="none"/>
        <c:tickLblPos val="nextTo"/>
        <c:crossAx val="139035392"/>
        <c:crosses val="autoZero"/>
        <c:auto val="1"/>
        <c:lblAlgn val="ctr"/>
        <c:lblOffset val="100"/>
        <c:noMultiLvlLbl val="0"/>
      </c:catAx>
      <c:valAx>
        <c:axId val="139035392"/>
        <c:scaling>
          <c:orientation val="minMax"/>
        </c:scaling>
        <c:delete val="0"/>
        <c:axPos val="l"/>
        <c:majorGridlines/>
        <c:title>
          <c:tx>
            <c:rich>
              <a:bodyPr rot="-5400000" vert="horz"/>
              <a:lstStyle/>
              <a:p>
                <a:pPr>
                  <a:defRPr/>
                </a:pPr>
                <a:r>
                  <a:rPr lang="en-US"/>
                  <a:t>Time</a:t>
                </a:r>
                <a:r>
                  <a:rPr lang="en-US" baseline="0"/>
                  <a:t> in Sec</a:t>
                </a:r>
                <a:endParaRPr lang="en-US"/>
              </a:p>
            </c:rich>
          </c:tx>
          <c:overlay val="0"/>
        </c:title>
        <c:numFmt formatCode="General" sourceLinked="1"/>
        <c:majorTickMark val="out"/>
        <c:minorTickMark val="none"/>
        <c:tickLblPos val="nextTo"/>
        <c:crossAx val="139033600"/>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a:t>DECRYPTION TIME</a:t>
            </a:r>
            <a:endParaRPr lang="en-US"/>
          </a:p>
        </c:rich>
      </c:tx>
      <c:overlay val="0"/>
    </c:title>
    <c:autoTitleDeleted val="0"/>
    <c:plotArea>
      <c:layout/>
      <c:lineChart>
        <c:grouping val="standard"/>
        <c:varyColors val="0"/>
        <c:ser>
          <c:idx val="0"/>
          <c:order val="0"/>
          <c:tx>
            <c:v>OAES ENC</c:v>
          </c:tx>
          <c:spPr>
            <a:ln>
              <a:solidFill>
                <a:srgbClr val="0070C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Sheet1!$D$2:$D$26</c:f>
              <c:numCache>
                <c:formatCode>General</c:formatCode>
                <c:ptCount val="25"/>
                <c:pt idx="0">
                  <c:v>6.315922737121582E-2</c:v>
                </c:pt>
                <c:pt idx="1">
                  <c:v>0.1092445850372314</c:v>
                </c:pt>
                <c:pt idx="2">
                  <c:v>0.1742854118347168</c:v>
                </c:pt>
                <c:pt idx="3">
                  <c:v>0.22659158706665039</c:v>
                </c:pt>
                <c:pt idx="4">
                  <c:v>0.29668927192687988</c:v>
                </c:pt>
                <c:pt idx="5">
                  <c:v>0.34907770156860352</c:v>
                </c:pt>
                <c:pt idx="6">
                  <c:v>0.41543769836425781</c:v>
                </c:pt>
                <c:pt idx="7">
                  <c:v>0.47584176063537598</c:v>
                </c:pt>
                <c:pt idx="8">
                  <c:v>0.53378129005432129</c:v>
                </c:pt>
                <c:pt idx="9">
                  <c:v>0.5944974422454834</c:v>
                </c:pt>
                <c:pt idx="10">
                  <c:v>0.66094374656677246</c:v>
                </c:pt>
                <c:pt idx="11">
                  <c:v>0.7034449577331543</c:v>
                </c:pt>
                <c:pt idx="12">
                  <c:v>0.78104376792907715</c:v>
                </c:pt>
                <c:pt idx="13">
                  <c:v>0.85629391670227051</c:v>
                </c:pt>
                <c:pt idx="14">
                  <c:v>0.91511869430541992</c:v>
                </c:pt>
                <c:pt idx="15">
                  <c:v>0.97197127342224121</c:v>
                </c:pt>
                <c:pt idx="16">
                  <c:v>1.0459227561950679</c:v>
                </c:pt>
                <c:pt idx="17">
                  <c:v>1.0978174209594731</c:v>
                </c:pt>
                <c:pt idx="18">
                  <c:v>1.1528563499450679</c:v>
                </c:pt>
                <c:pt idx="19">
                  <c:v>1.234484195709229</c:v>
                </c:pt>
                <c:pt idx="20">
                  <c:v>1.3036050796508789</c:v>
                </c:pt>
                <c:pt idx="21">
                  <c:v>1.375729560852051</c:v>
                </c:pt>
                <c:pt idx="22">
                  <c:v>1.4184587001800539</c:v>
                </c:pt>
                <c:pt idx="23">
                  <c:v>1.488318204879761</c:v>
                </c:pt>
                <c:pt idx="24">
                  <c:v>1.554430484771729</c:v>
                </c:pt>
              </c:numCache>
            </c:numRef>
          </c:val>
          <c:smooth val="0"/>
          <c:extLst>
            <c:ext xmlns:c16="http://schemas.microsoft.com/office/drawing/2014/chart" uri="{C3380CC4-5D6E-409C-BE32-E72D297353CC}">
              <c16:uniqueId val="{00000000-5981-4C73-9645-BE5B4F1BE0F2}"/>
            </c:ext>
          </c:extLst>
        </c:ser>
        <c:ser>
          <c:idx val="1"/>
          <c:order val="1"/>
          <c:tx>
            <c:v>MAES ENC</c:v>
          </c:tx>
          <c:spPr>
            <a:ln>
              <a:solidFill>
                <a:srgbClr val="FF000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Sheet1!$F$2:$F$26</c:f>
              <c:numCache>
                <c:formatCode>General</c:formatCode>
                <c:ptCount val="25"/>
                <c:pt idx="0">
                  <c:v>6.6949844360351562E-2</c:v>
                </c:pt>
                <c:pt idx="1">
                  <c:v>0.1219997406005859</c:v>
                </c:pt>
                <c:pt idx="2">
                  <c:v>0.20768976211547849</c:v>
                </c:pt>
                <c:pt idx="3">
                  <c:v>0.25115466117858892</c:v>
                </c:pt>
                <c:pt idx="4">
                  <c:v>0.30939412117004389</c:v>
                </c:pt>
                <c:pt idx="5">
                  <c:v>0.38261246681213379</c:v>
                </c:pt>
                <c:pt idx="6">
                  <c:v>0.42584896087646479</c:v>
                </c:pt>
                <c:pt idx="7">
                  <c:v>0.50203323364257812</c:v>
                </c:pt>
                <c:pt idx="8">
                  <c:v>0.56413912773132324</c:v>
                </c:pt>
                <c:pt idx="9">
                  <c:v>0.62192153930664062</c:v>
                </c:pt>
                <c:pt idx="10">
                  <c:v>0.69215035438537598</c:v>
                </c:pt>
                <c:pt idx="11">
                  <c:v>0.80219244956970215</c:v>
                </c:pt>
                <c:pt idx="12">
                  <c:v>0.82988452911376953</c:v>
                </c:pt>
                <c:pt idx="13">
                  <c:v>0.86959075927734375</c:v>
                </c:pt>
                <c:pt idx="14">
                  <c:v>0.9646763801574707</c:v>
                </c:pt>
                <c:pt idx="15">
                  <c:v>1.0219202041625981</c:v>
                </c:pt>
                <c:pt idx="16">
                  <c:v>1.07371997833252</c:v>
                </c:pt>
                <c:pt idx="17">
                  <c:v>1.141682624816895</c:v>
                </c:pt>
                <c:pt idx="18">
                  <c:v>1.2306802272796631</c:v>
                </c:pt>
                <c:pt idx="19">
                  <c:v>1.291918277740479</c:v>
                </c:pt>
                <c:pt idx="20">
                  <c:v>1.353319406509399</c:v>
                </c:pt>
                <c:pt idx="21">
                  <c:v>1.451261043548584</c:v>
                </c:pt>
                <c:pt idx="22">
                  <c:v>1.5051965713500981</c:v>
                </c:pt>
                <c:pt idx="23">
                  <c:v>1.5650641918182371</c:v>
                </c:pt>
                <c:pt idx="24">
                  <c:v>1.6284201145172119</c:v>
                </c:pt>
              </c:numCache>
            </c:numRef>
          </c:val>
          <c:smooth val="0"/>
          <c:extLst>
            <c:ext xmlns:c16="http://schemas.microsoft.com/office/drawing/2014/chart" uri="{C3380CC4-5D6E-409C-BE32-E72D297353CC}">
              <c16:uniqueId val="{00000001-5981-4C73-9645-BE5B4F1BE0F2}"/>
            </c:ext>
          </c:extLst>
        </c:ser>
        <c:dLbls>
          <c:showLegendKey val="0"/>
          <c:showVal val="0"/>
          <c:showCatName val="0"/>
          <c:showSerName val="0"/>
          <c:showPercent val="0"/>
          <c:showBubbleSize val="0"/>
        </c:dLbls>
        <c:smooth val="0"/>
        <c:axId val="139033600"/>
        <c:axId val="139035392"/>
      </c:lineChart>
      <c:catAx>
        <c:axId val="139033600"/>
        <c:scaling>
          <c:orientation val="minMax"/>
        </c:scaling>
        <c:delete val="0"/>
        <c:axPos val="b"/>
        <c:title>
          <c:tx>
            <c:rich>
              <a:bodyPr/>
              <a:lstStyle/>
              <a:p>
                <a:pPr>
                  <a:defRPr/>
                </a:pPr>
                <a:r>
                  <a:rPr lang="en-US"/>
                  <a:t>Block</a:t>
                </a:r>
                <a:r>
                  <a:rPr lang="en-US" baseline="0"/>
                  <a:t> Size(1block=16bytes)</a:t>
                </a:r>
                <a:endParaRPr lang="en-US"/>
              </a:p>
            </c:rich>
          </c:tx>
          <c:overlay val="0"/>
        </c:title>
        <c:numFmt formatCode="General" sourceLinked="1"/>
        <c:majorTickMark val="out"/>
        <c:minorTickMark val="none"/>
        <c:tickLblPos val="nextTo"/>
        <c:crossAx val="139035392"/>
        <c:crosses val="autoZero"/>
        <c:auto val="1"/>
        <c:lblAlgn val="ctr"/>
        <c:lblOffset val="100"/>
        <c:noMultiLvlLbl val="0"/>
      </c:catAx>
      <c:valAx>
        <c:axId val="139035392"/>
        <c:scaling>
          <c:orientation val="minMax"/>
        </c:scaling>
        <c:delete val="0"/>
        <c:axPos val="l"/>
        <c:majorGridlines/>
        <c:title>
          <c:tx>
            <c:rich>
              <a:bodyPr rot="-5400000" vert="horz"/>
              <a:lstStyle/>
              <a:p>
                <a:pPr>
                  <a:defRPr/>
                </a:pPr>
                <a:r>
                  <a:rPr lang="en-US"/>
                  <a:t>Time</a:t>
                </a:r>
                <a:r>
                  <a:rPr lang="en-US" baseline="0"/>
                  <a:t> in Sec</a:t>
                </a:r>
                <a:endParaRPr lang="en-US"/>
              </a:p>
            </c:rich>
          </c:tx>
          <c:overlay val="0"/>
        </c:title>
        <c:numFmt formatCode="General" sourceLinked="1"/>
        <c:majorTickMark val="out"/>
        <c:minorTickMark val="none"/>
        <c:tickLblPos val="nextTo"/>
        <c:crossAx val="139033600"/>
        <c:crosses val="autoZero"/>
        <c:crossBetween val="between"/>
      </c:valAx>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E10F3-3ED5-4F47-ADC9-333CDFB22792}"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776DC763-D2AF-AA47-931A-D6239285C69D}">
      <dgm:prSet phldrT="[Text]" custT="1"/>
      <dgm:spPr/>
      <dgm:t>
        <a:bodyPr/>
        <a:lstStyle/>
        <a:p>
          <a:r>
            <a:rPr lang="en-US" sz="2800" dirty="0"/>
            <a:t>Key Expansion</a:t>
          </a:r>
          <a:endParaRPr lang="en-US" sz="3300" dirty="0"/>
        </a:p>
      </dgm:t>
    </dgm:pt>
    <dgm:pt modelId="{F21200CE-DD84-7D49-A3E0-B8DDF92BEF6C}" type="parTrans" cxnId="{0AF8AB9F-32D7-7E44-BAA3-E0DC05B37652}">
      <dgm:prSet/>
      <dgm:spPr/>
      <dgm:t>
        <a:bodyPr/>
        <a:lstStyle/>
        <a:p>
          <a:endParaRPr lang="en-US"/>
        </a:p>
      </dgm:t>
    </dgm:pt>
    <dgm:pt modelId="{5B9BFEE1-1CC0-1841-BFF2-84F6220946EE}" type="sibTrans" cxnId="{0AF8AB9F-32D7-7E44-BAA3-E0DC05B37652}">
      <dgm:prSet/>
      <dgm:spPr/>
      <dgm:t>
        <a:bodyPr/>
        <a:lstStyle/>
        <a:p>
          <a:endParaRPr lang="en-US"/>
        </a:p>
      </dgm:t>
    </dgm:pt>
    <dgm:pt modelId="{E659CE1B-BD00-2E4D-A3E7-33AC6A082320}">
      <dgm:prSet phldrT="[Text]" custT="1"/>
      <dgm:spPr/>
      <dgm:t>
        <a:bodyPr/>
        <a:lstStyle/>
        <a:p>
          <a:r>
            <a:rPr lang="en-US" sz="1800" dirty="0">
              <a:solidFill>
                <a:srgbClr val="404040"/>
              </a:solidFill>
              <a:latin typeface="Times New Roman" panose="02020603050405020304" pitchFamily="18" charset="0"/>
              <a:cs typeface="Times New Roman" panose="02020603050405020304" pitchFamily="18" charset="0"/>
            </a:rPr>
            <a:t>Round keys are derived from the cipher key using </a:t>
          </a:r>
          <a:r>
            <a:rPr lang="en-US" sz="1800" dirty="0" err="1">
              <a:solidFill>
                <a:srgbClr val="404040"/>
              </a:solidFill>
              <a:latin typeface="Times New Roman" panose="02020603050405020304" pitchFamily="18" charset="0"/>
              <a:cs typeface="Times New Roman" panose="02020603050405020304" pitchFamily="18" charset="0"/>
            </a:rPr>
            <a:t>Rijndael's</a:t>
          </a:r>
          <a:r>
            <a:rPr lang="en-US" sz="1800" dirty="0">
              <a:solidFill>
                <a:srgbClr val="404040"/>
              </a:solidFill>
              <a:latin typeface="Times New Roman" panose="02020603050405020304" pitchFamily="18" charset="0"/>
              <a:cs typeface="Times New Roman" panose="02020603050405020304" pitchFamily="18" charset="0"/>
            </a:rPr>
            <a:t> key schedule</a:t>
          </a:r>
          <a:endParaRPr lang="en-US" sz="1800" dirty="0">
            <a:latin typeface="Times New Roman" panose="02020603050405020304" pitchFamily="18" charset="0"/>
            <a:cs typeface="Times New Roman" panose="02020603050405020304" pitchFamily="18" charset="0"/>
          </a:endParaRPr>
        </a:p>
      </dgm:t>
    </dgm:pt>
    <dgm:pt modelId="{8C3802C1-DE94-724C-9198-6A7FCD817D78}" type="parTrans" cxnId="{8A09B685-43E2-CB4D-B763-DAB5B95A2859}">
      <dgm:prSet/>
      <dgm:spPr/>
      <dgm:t>
        <a:bodyPr/>
        <a:lstStyle/>
        <a:p>
          <a:endParaRPr lang="en-US"/>
        </a:p>
      </dgm:t>
    </dgm:pt>
    <dgm:pt modelId="{99AC88F4-0616-0A4F-A1A4-7A27E2074B05}" type="sibTrans" cxnId="{8A09B685-43E2-CB4D-B763-DAB5B95A2859}">
      <dgm:prSet/>
      <dgm:spPr/>
      <dgm:t>
        <a:bodyPr/>
        <a:lstStyle/>
        <a:p>
          <a:endParaRPr lang="en-US"/>
        </a:p>
      </dgm:t>
    </dgm:pt>
    <dgm:pt modelId="{3A052B4C-1E56-974D-B6DF-DF3933D88910}">
      <dgm:prSet phldrT="[Text]" custT="1"/>
      <dgm:spPr/>
      <dgm:t>
        <a:bodyPr/>
        <a:lstStyle/>
        <a:p>
          <a:r>
            <a:rPr lang="en-US" sz="2800" dirty="0"/>
            <a:t>Initial Round</a:t>
          </a:r>
        </a:p>
      </dgm:t>
    </dgm:pt>
    <dgm:pt modelId="{7E566721-1D77-5749-993F-3E1E734118DF}" type="parTrans" cxnId="{1A33C03C-30CA-4A45-A95A-3DBB21C46AD3}">
      <dgm:prSet/>
      <dgm:spPr/>
      <dgm:t>
        <a:bodyPr/>
        <a:lstStyle/>
        <a:p>
          <a:endParaRPr lang="en-US"/>
        </a:p>
      </dgm:t>
    </dgm:pt>
    <dgm:pt modelId="{C9F2C130-371A-6640-B39F-739C27663786}" type="sibTrans" cxnId="{1A33C03C-30CA-4A45-A95A-3DBB21C46AD3}">
      <dgm:prSet/>
      <dgm:spPr/>
      <dgm:t>
        <a:bodyPr/>
        <a:lstStyle/>
        <a:p>
          <a:endParaRPr lang="en-US"/>
        </a:p>
      </dgm:t>
    </dgm:pt>
    <dgm:pt modelId="{E2500FEB-452A-494A-9EB1-357E5A4F4AE6}">
      <dgm:prSet phldrT="[Tex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r>
            <a:rPr lang="en-US" sz="1800" dirty="0">
              <a:solidFill>
                <a:srgbClr val="404040"/>
              </a:solidFill>
              <a:latin typeface="Times New Roman" panose="02020603050405020304" pitchFamily="18" charset="0"/>
              <a:cs typeface="Times New Roman" panose="02020603050405020304" pitchFamily="18" charset="0"/>
            </a:rPr>
            <a:t>  : Each byte of the state is combined with the round key using bitwise </a:t>
          </a:r>
          <a:r>
            <a:rPr lang="en-US" sz="1800" dirty="0" err="1">
              <a:solidFill>
                <a:srgbClr val="404040"/>
              </a:solidFill>
              <a:latin typeface="Times New Roman" panose="02020603050405020304" pitchFamily="18" charset="0"/>
              <a:cs typeface="Times New Roman" panose="02020603050405020304" pitchFamily="18" charset="0"/>
            </a:rPr>
            <a:t>xor</a:t>
          </a:r>
          <a:endParaRPr lang="en-US" sz="1800" dirty="0">
            <a:latin typeface="Times New Roman" panose="02020603050405020304" pitchFamily="18" charset="0"/>
            <a:cs typeface="Times New Roman" panose="02020603050405020304" pitchFamily="18" charset="0"/>
          </a:endParaRPr>
        </a:p>
      </dgm:t>
    </dgm:pt>
    <dgm:pt modelId="{980F3664-768C-0B42-9374-64A72B393F34}" type="parTrans" cxnId="{3ED0240A-E5C1-7C47-BAF7-3E57A6F5EA73}">
      <dgm:prSet/>
      <dgm:spPr/>
      <dgm:t>
        <a:bodyPr/>
        <a:lstStyle/>
        <a:p>
          <a:endParaRPr lang="en-US"/>
        </a:p>
      </dgm:t>
    </dgm:pt>
    <dgm:pt modelId="{E66465B4-475B-B24A-826A-4FCA6763E628}" type="sibTrans" cxnId="{3ED0240A-E5C1-7C47-BAF7-3E57A6F5EA73}">
      <dgm:prSet/>
      <dgm:spPr/>
      <dgm:t>
        <a:bodyPr/>
        <a:lstStyle/>
        <a:p>
          <a:endParaRPr lang="en-US"/>
        </a:p>
      </dgm:t>
    </dgm:pt>
    <dgm:pt modelId="{43DA3420-9FF9-F946-9970-3B569FE2FA8B}">
      <dgm:prSet phldrT="[Text]" custT="1"/>
      <dgm:spPr/>
      <dgm:t>
        <a:bodyPr/>
        <a:lstStyle/>
        <a:p>
          <a:r>
            <a:rPr lang="en-US" sz="2800" dirty="0"/>
            <a:t>Rounds</a:t>
          </a:r>
        </a:p>
      </dgm:t>
    </dgm:pt>
    <dgm:pt modelId="{114EDB66-231E-CC46-B257-E2332ED7EC19}" type="parTrans" cxnId="{02247603-7270-A54D-8613-FEEA7D6B1D0D}">
      <dgm:prSet/>
      <dgm:spPr/>
      <dgm:t>
        <a:bodyPr/>
        <a:lstStyle/>
        <a:p>
          <a:endParaRPr lang="en-US"/>
        </a:p>
      </dgm:t>
    </dgm:pt>
    <dgm:pt modelId="{3BE61141-7304-8F46-9381-9BA56FCB31F6}" type="sibTrans" cxnId="{02247603-7270-A54D-8613-FEEA7D6B1D0D}">
      <dgm:prSet/>
      <dgm:spPr/>
      <dgm:t>
        <a:bodyPr/>
        <a:lstStyle/>
        <a:p>
          <a:endParaRPr lang="en-US"/>
        </a:p>
      </dgm:t>
    </dgm:pt>
    <dgm:pt modelId="{FBAA78D7-11A0-3248-85BC-A9A7402A90B8}">
      <dgm:prSet phldrT="[Tex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SubBytes</a:t>
          </a:r>
          <a:r>
            <a:rPr lang="en-US" sz="1800" dirty="0">
              <a:solidFill>
                <a:srgbClr val="404040"/>
              </a:solidFill>
              <a:latin typeface="Times New Roman" panose="02020603050405020304" pitchFamily="18" charset="0"/>
              <a:cs typeface="Times New Roman" panose="02020603050405020304" pitchFamily="18" charset="0"/>
            </a:rPr>
            <a:t>         : non-linear substitution step</a:t>
          </a:r>
          <a:endParaRPr lang="en-US" sz="1800" dirty="0">
            <a:latin typeface="Times New Roman" panose="02020603050405020304" pitchFamily="18" charset="0"/>
            <a:cs typeface="Times New Roman" panose="02020603050405020304" pitchFamily="18" charset="0"/>
          </a:endParaRPr>
        </a:p>
      </dgm:t>
    </dgm:pt>
    <dgm:pt modelId="{A7A00120-D283-7044-A10D-9D9639E35E11}" type="parTrans" cxnId="{28A72EA2-813C-3C4D-B287-3316B1938D68}">
      <dgm:prSet/>
      <dgm:spPr/>
      <dgm:t>
        <a:bodyPr/>
        <a:lstStyle/>
        <a:p>
          <a:endParaRPr lang="en-US"/>
        </a:p>
      </dgm:t>
    </dgm:pt>
    <dgm:pt modelId="{F1BDC17C-F5A9-D24F-8CC6-F783156A9D31}" type="sibTrans" cxnId="{28A72EA2-813C-3C4D-B287-3316B1938D68}">
      <dgm:prSet/>
      <dgm:spPr/>
      <dgm:t>
        <a:bodyPr/>
        <a:lstStyle/>
        <a:p>
          <a:endParaRPr lang="en-US"/>
        </a:p>
      </dgm:t>
    </dgm:pt>
    <dgm:pt modelId="{46C9C5C1-825C-DB46-B191-6C178E316FDE}">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ShiftRows</a:t>
          </a:r>
          <a:r>
            <a:rPr lang="en-US" sz="1800" dirty="0">
              <a:solidFill>
                <a:srgbClr val="404040"/>
              </a:solidFill>
              <a:latin typeface="Times New Roman" panose="02020603050405020304" pitchFamily="18" charset="0"/>
              <a:cs typeface="Times New Roman" panose="02020603050405020304" pitchFamily="18" charset="0"/>
            </a:rPr>
            <a:t>        : transposition step</a:t>
          </a:r>
        </a:p>
      </dgm:t>
    </dgm:pt>
    <dgm:pt modelId="{C700F1B4-F0B1-1149-AE85-9D2C2F047F1C}" type="parTrans" cxnId="{324E8B28-EADC-7C4D-B4D9-728F19786DDD}">
      <dgm:prSet/>
      <dgm:spPr/>
      <dgm:t>
        <a:bodyPr/>
        <a:lstStyle/>
        <a:p>
          <a:endParaRPr lang="en-US"/>
        </a:p>
      </dgm:t>
    </dgm:pt>
    <dgm:pt modelId="{6602AD4B-BDD8-3548-8026-0B08EC1563FB}" type="sibTrans" cxnId="{324E8B28-EADC-7C4D-B4D9-728F19786DDD}">
      <dgm:prSet/>
      <dgm:spPr/>
      <dgm:t>
        <a:bodyPr/>
        <a:lstStyle/>
        <a:p>
          <a:endParaRPr lang="en-US"/>
        </a:p>
      </dgm:t>
    </dgm:pt>
    <dgm:pt modelId="{7990491D-F717-F743-A8D7-FE9BA885297E}">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MixColumns</a:t>
          </a:r>
          <a:r>
            <a:rPr lang="en-US" sz="1800" dirty="0">
              <a:solidFill>
                <a:srgbClr val="404040"/>
              </a:solidFill>
              <a:latin typeface="Times New Roman" panose="02020603050405020304" pitchFamily="18" charset="0"/>
              <a:cs typeface="Times New Roman" panose="02020603050405020304" pitchFamily="18" charset="0"/>
            </a:rPr>
            <a:t>    : mixing operation of each column.</a:t>
          </a:r>
        </a:p>
      </dgm:t>
    </dgm:pt>
    <dgm:pt modelId="{C7CC43A1-D8F9-6146-9B78-961FAF03CF1F}" type="parTrans" cxnId="{32C57EE4-4F92-8E48-853B-E60EDE37032F}">
      <dgm:prSet/>
      <dgm:spPr/>
      <dgm:t>
        <a:bodyPr/>
        <a:lstStyle/>
        <a:p>
          <a:endParaRPr lang="en-US"/>
        </a:p>
      </dgm:t>
    </dgm:pt>
    <dgm:pt modelId="{C54FFDBD-69BB-2C4A-9DCF-5D9FF60B5906}" type="sibTrans" cxnId="{32C57EE4-4F92-8E48-853B-E60EDE37032F}">
      <dgm:prSet/>
      <dgm:spPr/>
      <dgm:t>
        <a:bodyPr/>
        <a:lstStyle/>
        <a:p>
          <a:endParaRPr lang="en-US"/>
        </a:p>
      </dgm:t>
    </dgm:pt>
    <dgm:pt modelId="{42C803D9-866E-B048-AB9B-724F1F59AEC1}">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r>
            <a:rPr lang="en-US" sz="1800" dirty="0">
              <a:solidFill>
                <a:srgbClr val="404040"/>
              </a:solidFill>
            </a:rPr>
            <a:t> </a:t>
          </a:r>
        </a:p>
      </dgm:t>
    </dgm:pt>
    <dgm:pt modelId="{98E490AD-3523-4E4B-9A5F-1E09DBA5EBC4}" type="parTrans" cxnId="{BFF03EF1-8ED0-7746-ADCF-C7C9D963C4CB}">
      <dgm:prSet/>
      <dgm:spPr/>
      <dgm:t>
        <a:bodyPr/>
        <a:lstStyle/>
        <a:p>
          <a:endParaRPr lang="en-US"/>
        </a:p>
      </dgm:t>
    </dgm:pt>
    <dgm:pt modelId="{63E8874C-66B9-6141-A325-0CB30CD409F7}" type="sibTrans" cxnId="{BFF03EF1-8ED0-7746-ADCF-C7C9D963C4CB}">
      <dgm:prSet/>
      <dgm:spPr/>
      <dgm:t>
        <a:bodyPr/>
        <a:lstStyle/>
        <a:p>
          <a:endParaRPr lang="en-US"/>
        </a:p>
      </dgm:t>
    </dgm:pt>
    <dgm:pt modelId="{80F1058A-AF76-6242-A9C4-A7CC3D6542AB}">
      <dgm:prSet custT="1"/>
      <dgm:spPr/>
      <dgm:t>
        <a:bodyPr/>
        <a:lstStyle/>
        <a:p>
          <a:r>
            <a:rPr lang="en-US" sz="2800" dirty="0"/>
            <a:t>Final Round</a:t>
          </a:r>
        </a:p>
      </dgm:t>
    </dgm:pt>
    <dgm:pt modelId="{C21A5F4A-C262-EF45-A67B-19E8BD3230AC}" type="parTrans" cxnId="{215E1DAB-658F-5A42-9F53-E6C1F14A46CF}">
      <dgm:prSet/>
      <dgm:spPr/>
      <dgm:t>
        <a:bodyPr/>
        <a:lstStyle/>
        <a:p>
          <a:endParaRPr lang="en-US"/>
        </a:p>
      </dgm:t>
    </dgm:pt>
    <dgm:pt modelId="{C4238235-33A5-5C4C-BE4C-993BE78A1CB3}" type="sibTrans" cxnId="{215E1DAB-658F-5A42-9F53-E6C1F14A46CF}">
      <dgm:prSet/>
      <dgm:spPr/>
      <dgm:t>
        <a:bodyPr/>
        <a:lstStyle/>
        <a:p>
          <a:endParaRPr lang="en-US"/>
        </a:p>
      </dgm:t>
    </dgm:pt>
    <dgm:pt modelId="{B72E3A53-2EC8-A140-86B4-3EFC9F09B9FA}">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SubBytes</a:t>
          </a:r>
          <a:endParaRPr lang="en-US" sz="1800" dirty="0">
            <a:latin typeface="Times New Roman" panose="02020603050405020304" pitchFamily="18" charset="0"/>
            <a:cs typeface="Times New Roman" panose="02020603050405020304" pitchFamily="18" charset="0"/>
          </a:endParaRPr>
        </a:p>
      </dgm:t>
    </dgm:pt>
    <dgm:pt modelId="{B217101A-D162-C443-B0F2-606688068E33}" type="parTrans" cxnId="{E8D2E1BA-BB76-A749-9EC1-46D859288224}">
      <dgm:prSet/>
      <dgm:spPr/>
      <dgm:t>
        <a:bodyPr/>
        <a:lstStyle/>
        <a:p>
          <a:endParaRPr lang="en-US"/>
        </a:p>
      </dgm:t>
    </dgm:pt>
    <dgm:pt modelId="{F7BD0D7C-579D-ED41-B49A-249BCED288BF}" type="sibTrans" cxnId="{E8D2E1BA-BB76-A749-9EC1-46D859288224}">
      <dgm:prSet/>
      <dgm:spPr/>
      <dgm:t>
        <a:bodyPr/>
        <a:lstStyle/>
        <a:p>
          <a:endParaRPr lang="en-US"/>
        </a:p>
      </dgm:t>
    </dgm:pt>
    <dgm:pt modelId="{6739E927-48DB-7E44-AD9F-7447C00F6825}">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ShiftRows</a:t>
          </a:r>
          <a:endParaRPr lang="en-US" sz="1800" dirty="0">
            <a:solidFill>
              <a:srgbClr val="404040"/>
            </a:solidFill>
            <a:latin typeface="Times New Roman" panose="02020603050405020304" pitchFamily="18" charset="0"/>
            <a:cs typeface="Times New Roman" panose="02020603050405020304" pitchFamily="18" charset="0"/>
          </a:endParaRPr>
        </a:p>
      </dgm:t>
    </dgm:pt>
    <dgm:pt modelId="{5784B4DE-8E9F-1749-92A8-5AA3A2D69B06}" type="parTrans" cxnId="{D0E396C5-FB27-3349-AB1E-DCCD127F80CE}">
      <dgm:prSet/>
      <dgm:spPr/>
      <dgm:t>
        <a:bodyPr/>
        <a:lstStyle/>
        <a:p>
          <a:endParaRPr lang="en-US"/>
        </a:p>
      </dgm:t>
    </dgm:pt>
    <dgm:pt modelId="{F9B9696D-FC63-FA4D-9E9C-FE23FDFA98B9}" type="sibTrans" cxnId="{D0E396C5-FB27-3349-AB1E-DCCD127F80CE}">
      <dgm:prSet/>
      <dgm:spPr/>
      <dgm:t>
        <a:bodyPr/>
        <a:lstStyle/>
        <a:p>
          <a:endParaRPr lang="en-US"/>
        </a:p>
      </dgm:t>
    </dgm:pt>
    <dgm:pt modelId="{7EE5FBA6-7EA6-9A42-B7A5-B71E31D2ADE3}">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endParaRPr lang="en-US" sz="1800" dirty="0">
            <a:solidFill>
              <a:srgbClr val="404040"/>
            </a:solidFill>
            <a:latin typeface="Times New Roman" panose="02020603050405020304" pitchFamily="18" charset="0"/>
            <a:cs typeface="Times New Roman" panose="02020603050405020304" pitchFamily="18" charset="0"/>
          </a:endParaRPr>
        </a:p>
      </dgm:t>
    </dgm:pt>
    <dgm:pt modelId="{7C1D5978-39D8-D843-A03D-02E1C854133D}" type="parTrans" cxnId="{262749BE-97DD-CA45-8EC4-C44A604A0709}">
      <dgm:prSet/>
      <dgm:spPr/>
      <dgm:t>
        <a:bodyPr/>
        <a:lstStyle/>
        <a:p>
          <a:endParaRPr lang="en-US"/>
        </a:p>
      </dgm:t>
    </dgm:pt>
    <dgm:pt modelId="{930C0386-9560-654F-B7F7-444CA818DAD5}" type="sibTrans" cxnId="{262749BE-97DD-CA45-8EC4-C44A604A0709}">
      <dgm:prSet/>
      <dgm:spPr/>
      <dgm:t>
        <a:bodyPr/>
        <a:lstStyle/>
        <a:p>
          <a:endParaRPr lang="en-US"/>
        </a:p>
      </dgm:t>
    </dgm:pt>
    <dgm:pt modelId="{42D3380A-F8EF-F041-9A1E-E80C97A9714E}" type="pres">
      <dgm:prSet presAssocID="{BC2E10F3-3ED5-4F47-ADC9-333CDFB22792}" presName="Name0" presStyleCnt="0">
        <dgm:presLayoutVars>
          <dgm:dir/>
          <dgm:animLvl val="lvl"/>
          <dgm:resizeHandles val="exact"/>
        </dgm:presLayoutVars>
      </dgm:prSet>
      <dgm:spPr/>
    </dgm:pt>
    <dgm:pt modelId="{1D0515AF-393A-4E43-9303-F07836FD645E}" type="pres">
      <dgm:prSet presAssocID="{776DC763-D2AF-AA47-931A-D6239285C69D}" presName="linNode" presStyleCnt="0"/>
      <dgm:spPr/>
    </dgm:pt>
    <dgm:pt modelId="{7DD15A71-D62A-E243-8167-DA519CC00C7B}" type="pres">
      <dgm:prSet presAssocID="{776DC763-D2AF-AA47-931A-D6239285C69D}" presName="parentText" presStyleLbl="node1" presStyleIdx="0" presStyleCnt="4" custScaleX="81724">
        <dgm:presLayoutVars>
          <dgm:chMax val="1"/>
          <dgm:bulletEnabled val="1"/>
        </dgm:presLayoutVars>
      </dgm:prSet>
      <dgm:spPr/>
    </dgm:pt>
    <dgm:pt modelId="{771FF9A7-FFFD-964E-93CE-D8F85AA75878}" type="pres">
      <dgm:prSet presAssocID="{776DC763-D2AF-AA47-931A-D6239285C69D}" presName="descendantText" presStyleLbl="alignAccFollowNode1" presStyleIdx="0" presStyleCnt="4" custScaleX="104599">
        <dgm:presLayoutVars>
          <dgm:bulletEnabled val="1"/>
        </dgm:presLayoutVars>
      </dgm:prSet>
      <dgm:spPr/>
    </dgm:pt>
    <dgm:pt modelId="{F248DB27-8338-434A-BE0A-C67B8F974838}" type="pres">
      <dgm:prSet presAssocID="{5B9BFEE1-1CC0-1841-BFF2-84F6220946EE}" presName="sp" presStyleCnt="0"/>
      <dgm:spPr/>
    </dgm:pt>
    <dgm:pt modelId="{4F7CFAB4-2822-C247-BEE8-4D5A4E135B52}" type="pres">
      <dgm:prSet presAssocID="{3A052B4C-1E56-974D-B6DF-DF3933D88910}" presName="linNode" presStyleCnt="0"/>
      <dgm:spPr/>
    </dgm:pt>
    <dgm:pt modelId="{6357FE2C-85CC-094A-9AD7-7C44B94C553D}" type="pres">
      <dgm:prSet presAssocID="{3A052B4C-1E56-974D-B6DF-DF3933D88910}" presName="parentText" presStyleLbl="node1" presStyleIdx="1" presStyleCnt="4" custScaleX="81725">
        <dgm:presLayoutVars>
          <dgm:chMax val="1"/>
          <dgm:bulletEnabled val="1"/>
        </dgm:presLayoutVars>
      </dgm:prSet>
      <dgm:spPr/>
    </dgm:pt>
    <dgm:pt modelId="{551118B0-072F-004B-B3AF-81C9AD6E32AB}" type="pres">
      <dgm:prSet presAssocID="{3A052B4C-1E56-974D-B6DF-DF3933D88910}" presName="descendantText" presStyleLbl="alignAccFollowNode1" presStyleIdx="1" presStyleCnt="4" custScaleX="104598">
        <dgm:presLayoutVars>
          <dgm:bulletEnabled val="1"/>
        </dgm:presLayoutVars>
      </dgm:prSet>
      <dgm:spPr/>
    </dgm:pt>
    <dgm:pt modelId="{C9752943-63D6-0C4E-951A-83FF6C4C7D72}" type="pres">
      <dgm:prSet presAssocID="{C9F2C130-371A-6640-B39F-739C27663786}" presName="sp" presStyleCnt="0"/>
      <dgm:spPr/>
    </dgm:pt>
    <dgm:pt modelId="{A8FBFA0B-D0BD-4443-872E-89C5049D7624}" type="pres">
      <dgm:prSet presAssocID="{43DA3420-9FF9-F946-9970-3B569FE2FA8B}" presName="linNode" presStyleCnt="0"/>
      <dgm:spPr/>
    </dgm:pt>
    <dgm:pt modelId="{5A3FAD86-E142-0348-8B60-DDBCEF06D2E5}" type="pres">
      <dgm:prSet presAssocID="{43DA3420-9FF9-F946-9970-3B569FE2FA8B}" presName="parentText" presStyleLbl="node1" presStyleIdx="2" presStyleCnt="4" custScaleX="81724" custLinFactNeighborX="-759" custLinFactNeighborY="-1413">
        <dgm:presLayoutVars>
          <dgm:chMax val="1"/>
          <dgm:bulletEnabled val="1"/>
        </dgm:presLayoutVars>
      </dgm:prSet>
      <dgm:spPr/>
    </dgm:pt>
    <dgm:pt modelId="{50592E36-6740-AA4C-8D79-E82AE8E3FEBB}" type="pres">
      <dgm:prSet presAssocID="{43DA3420-9FF9-F946-9970-3B569FE2FA8B}" presName="descendantText" presStyleLbl="alignAccFollowNode1" presStyleIdx="2" presStyleCnt="4" custScaleX="104599" custScaleY="161840">
        <dgm:presLayoutVars>
          <dgm:bulletEnabled val="1"/>
        </dgm:presLayoutVars>
      </dgm:prSet>
      <dgm:spPr/>
    </dgm:pt>
    <dgm:pt modelId="{C065E057-7BA7-DB48-9382-C82FC62FFF1C}" type="pres">
      <dgm:prSet presAssocID="{3BE61141-7304-8F46-9381-9BA56FCB31F6}" presName="sp" presStyleCnt="0"/>
      <dgm:spPr/>
    </dgm:pt>
    <dgm:pt modelId="{1A049549-FF71-6F40-A054-6A19B3C42957}" type="pres">
      <dgm:prSet presAssocID="{80F1058A-AF76-6242-A9C4-A7CC3D6542AB}" presName="linNode" presStyleCnt="0"/>
      <dgm:spPr/>
    </dgm:pt>
    <dgm:pt modelId="{2C80725F-D1B6-D04D-A8FB-C9D06C65E8A0}" type="pres">
      <dgm:prSet presAssocID="{80F1058A-AF76-6242-A9C4-A7CC3D6542AB}" presName="parentText" presStyleLbl="node1" presStyleIdx="3" presStyleCnt="4" custScaleX="81725" custLinFactNeighborX="-759">
        <dgm:presLayoutVars>
          <dgm:chMax val="1"/>
          <dgm:bulletEnabled val="1"/>
        </dgm:presLayoutVars>
      </dgm:prSet>
      <dgm:spPr/>
    </dgm:pt>
    <dgm:pt modelId="{04CDA81C-9FB6-2744-9642-2CFD2F21FF02}" type="pres">
      <dgm:prSet presAssocID="{80F1058A-AF76-6242-A9C4-A7CC3D6542AB}" presName="descendantText" presStyleLbl="alignAccFollowNode1" presStyleIdx="3" presStyleCnt="4" custScaleX="103514">
        <dgm:presLayoutVars>
          <dgm:bulletEnabled val="1"/>
        </dgm:presLayoutVars>
      </dgm:prSet>
      <dgm:spPr/>
    </dgm:pt>
  </dgm:ptLst>
  <dgm:cxnLst>
    <dgm:cxn modelId="{02247603-7270-A54D-8613-FEEA7D6B1D0D}" srcId="{BC2E10F3-3ED5-4F47-ADC9-333CDFB22792}" destId="{43DA3420-9FF9-F946-9970-3B569FE2FA8B}" srcOrd="2" destOrd="0" parTransId="{114EDB66-231E-CC46-B257-E2332ED7EC19}" sibTransId="{3BE61141-7304-8F46-9381-9BA56FCB31F6}"/>
    <dgm:cxn modelId="{3ED0240A-E5C1-7C47-BAF7-3E57A6F5EA73}" srcId="{3A052B4C-1E56-974D-B6DF-DF3933D88910}" destId="{E2500FEB-452A-494A-9EB1-357E5A4F4AE6}" srcOrd="0" destOrd="0" parTransId="{980F3664-768C-0B42-9374-64A72B393F34}" sibTransId="{E66465B4-475B-B24A-826A-4FCA6763E628}"/>
    <dgm:cxn modelId="{324E8B28-EADC-7C4D-B4D9-728F19786DDD}" srcId="{43DA3420-9FF9-F946-9970-3B569FE2FA8B}" destId="{46C9C5C1-825C-DB46-B191-6C178E316FDE}" srcOrd="1" destOrd="0" parTransId="{C700F1B4-F0B1-1149-AE85-9D2C2F047F1C}" sibTransId="{6602AD4B-BDD8-3548-8026-0B08EC1563FB}"/>
    <dgm:cxn modelId="{77898E29-20C1-2E42-825A-6FAD1F29BA1C}" type="presOf" srcId="{E2500FEB-452A-494A-9EB1-357E5A4F4AE6}" destId="{551118B0-072F-004B-B3AF-81C9AD6E32AB}" srcOrd="0" destOrd="0" presId="urn:microsoft.com/office/officeart/2005/8/layout/vList5"/>
    <dgm:cxn modelId="{1A33C03C-30CA-4A45-A95A-3DBB21C46AD3}" srcId="{BC2E10F3-3ED5-4F47-ADC9-333CDFB22792}" destId="{3A052B4C-1E56-974D-B6DF-DF3933D88910}" srcOrd="1" destOrd="0" parTransId="{7E566721-1D77-5749-993F-3E1E734118DF}" sibTransId="{C9F2C130-371A-6640-B39F-739C27663786}"/>
    <dgm:cxn modelId="{24505349-8E97-4D45-9D78-F6A754D18F83}" type="presOf" srcId="{42C803D9-866E-B048-AB9B-724F1F59AEC1}" destId="{50592E36-6740-AA4C-8D79-E82AE8E3FEBB}" srcOrd="0" destOrd="3" presId="urn:microsoft.com/office/officeart/2005/8/layout/vList5"/>
    <dgm:cxn modelId="{67B5ED70-33C3-0D44-8FDD-12CBD0FC96A6}" type="presOf" srcId="{6739E927-48DB-7E44-AD9F-7447C00F6825}" destId="{04CDA81C-9FB6-2744-9642-2CFD2F21FF02}" srcOrd="0" destOrd="1" presId="urn:microsoft.com/office/officeart/2005/8/layout/vList5"/>
    <dgm:cxn modelId="{75269475-78B0-6945-897B-091EF9615006}" type="presOf" srcId="{BC2E10F3-3ED5-4F47-ADC9-333CDFB22792}" destId="{42D3380A-F8EF-F041-9A1E-E80C97A9714E}" srcOrd="0" destOrd="0" presId="urn:microsoft.com/office/officeart/2005/8/layout/vList5"/>
    <dgm:cxn modelId="{574C1656-D4A5-AC41-9F7A-DBE8963545BA}" type="presOf" srcId="{776DC763-D2AF-AA47-931A-D6239285C69D}" destId="{7DD15A71-D62A-E243-8167-DA519CC00C7B}" srcOrd="0" destOrd="0" presId="urn:microsoft.com/office/officeart/2005/8/layout/vList5"/>
    <dgm:cxn modelId="{A920EC78-58BE-A24C-B7D2-11756F66B243}" type="presOf" srcId="{80F1058A-AF76-6242-A9C4-A7CC3D6542AB}" destId="{2C80725F-D1B6-D04D-A8FB-C9D06C65E8A0}" srcOrd="0" destOrd="0" presId="urn:microsoft.com/office/officeart/2005/8/layout/vList5"/>
    <dgm:cxn modelId="{8A09B685-43E2-CB4D-B763-DAB5B95A2859}" srcId="{776DC763-D2AF-AA47-931A-D6239285C69D}" destId="{E659CE1B-BD00-2E4D-A3E7-33AC6A082320}" srcOrd="0" destOrd="0" parTransId="{8C3802C1-DE94-724C-9198-6A7FCD817D78}" sibTransId="{99AC88F4-0616-0A4F-A1A4-7A27E2074B05}"/>
    <dgm:cxn modelId="{320FDD8B-CC84-C546-AB21-AD46C5B27E5E}" type="presOf" srcId="{B72E3A53-2EC8-A140-86B4-3EFC9F09B9FA}" destId="{04CDA81C-9FB6-2744-9642-2CFD2F21FF02}" srcOrd="0" destOrd="0" presId="urn:microsoft.com/office/officeart/2005/8/layout/vList5"/>
    <dgm:cxn modelId="{6D8A438E-3FFE-DD41-8585-F1D1A5A090C2}" type="presOf" srcId="{7990491D-F717-F743-A8D7-FE9BA885297E}" destId="{50592E36-6740-AA4C-8D79-E82AE8E3FEBB}" srcOrd="0" destOrd="2" presId="urn:microsoft.com/office/officeart/2005/8/layout/vList5"/>
    <dgm:cxn modelId="{0AF8AB9F-32D7-7E44-BAA3-E0DC05B37652}" srcId="{BC2E10F3-3ED5-4F47-ADC9-333CDFB22792}" destId="{776DC763-D2AF-AA47-931A-D6239285C69D}" srcOrd="0" destOrd="0" parTransId="{F21200CE-DD84-7D49-A3E0-B8DDF92BEF6C}" sibTransId="{5B9BFEE1-1CC0-1841-BFF2-84F6220946EE}"/>
    <dgm:cxn modelId="{6DC1D2A1-FD0D-6641-AFDB-2F5D24C56536}" type="presOf" srcId="{7EE5FBA6-7EA6-9A42-B7A5-B71E31D2ADE3}" destId="{04CDA81C-9FB6-2744-9642-2CFD2F21FF02}" srcOrd="0" destOrd="2" presId="urn:microsoft.com/office/officeart/2005/8/layout/vList5"/>
    <dgm:cxn modelId="{28A72EA2-813C-3C4D-B287-3316B1938D68}" srcId="{43DA3420-9FF9-F946-9970-3B569FE2FA8B}" destId="{FBAA78D7-11A0-3248-85BC-A9A7402A90B8}" srcOrd="0" destOrd="0" parTransId="{A7A00120-D283-7044-A10D-9D9639E35E11}" sibTransId="{F1BDC17C-F5A9-D24F-8CC6-F783156A9D31}"/>
    <dgm:cxn modelId="{215E1DAB-658F-5A42-9F53-E6C1F14A46CF}" srcId="{BC2E10F3-3ED5-4F47-ADC9-333CDFB22792}" destId="{80F1058A-AF76-6242-A9C4-A7CC3D6542AB}" srcOrd="3" destOrd="0" parTransId="{C21A5F4A-C262-EF45-A67B-19E8BD3230AC}" sibTransId="{C4238235-33A5-5C4C-BE4C-993BE78A1CB3}"/>
    <dgm:cxn modelId="{823E00B8-8478-8647-9380-BEA10187BB8E}" type="presOf" srcId="{46C9C5C1-825C-DB46-B191-6C178E316FDE}" destId="{50592E36-6740-AA4C-8D79-E82AE8E3FEBB}" srcOrd="0" destOrd="1" presId="urn:microsoft.com/office/officeart/2005/8/layout/vList5"/>
    <dgm:cxn modelId="{E8D2E1BA-BB76-A749-9EC1-46D859288224}" srcId="{80F1058A-AF76-6242-A9C4-A7CC3D6542AB}" destId="{B72E3A53-2EC8-A140-86B4-3EFC9F09B9FA}" srcOrd="0" destOrd="0" parTransId="{B217101A-D162-C443-B0F2-606688068E33}" sibTransId="{F7BD0D7C-579D-ED41-B49A-249BCED288BF}"/>
    <dgm:cxn modelId="{262749BE-97DD-CA45-8EC4-C44A604A0709}" srcId="{80F1058A-AF76-6242-A9C4-A7CC3D6542AB}" destId="{7EE5FBA6-7EA6-9A42-B7A5-B71E31D2ADE3}" srcOrd="2" destOrd="0" parTransId="{7C1D5978-39D8-D843-A03D-02E1C854133D}" sibTransId="{930C0386-9560-654F-B7F7-444CA818DAD5}"/>
    <dgm:cxn modelId="{D0E396C5-FB27-3349-AB1E-DCCD127F80CE}" srcId="{80F1058A-AF76-6242-A9C4-A7CC3D6542AB}" destId="{6739E927-48DB-7E44-AD9F-7447C00F6825}" srcOrd="1" destOrd="0" parTransId="{5784B4DE-8E9F-1749-92A8-5AA3A2D69B06}" sibTransId="{F9B9696D-FC63-FA4D-9E9C-FE23FDFA98B9}"/>
    <dgm:cxn modelId="{EC16B6CA-27C8-BE4A-8992-643444594089}" type="presOf" srcId="{43DA3420-9FF9-F946-9970-3B569FE2FA8B}" destId="{5A3FAD86-E142-0348-8B60-DDBCEF06D2E5}" srcOrd="0" destOrd="0" presId="urn:microsoft.com/office/officeart/2005/8/layout/vList5"/>
    <dgm:cxn modelId="{02A477E4-D66A-4246-9CAE-96E6F684C26F}" type="presOf" srcId="{E659CE1B-BD00-2E4D-A3E7-33AC6A082320}" destId="{771FF9A7-FFFD-964E-93CE-D8F85AA75878}" srcOrd="0" destOrd="0" presId="urn:microsoft.com/office/officeart/2005/8/layout/vList5"/>
    <dgm:cxn modelId="{32C57EE4-4F92-8E48-853B-E60EDE37032F}" srcId="{43DA3420-9FF9-F946-9970-3B569FE2FA8B}" destId="{7990491D-F717-F743-A8D7-FE9BA885297E}" srcOrd="2" destOrd="0" parTransId="{C7CC43A1-D8F9-6146-9B78-961FAF03CF1F}" sibTransId="{C54FFDBD-69BB-2C4A-9DCF-5D9FF60B5906}"/>
    <dgm:cxn modelId="{D48571E5-5D0D-0D45-A5EA-7620D5A74F46}" type="presOf" srcId="{3A052B4C-1E56-974D-B6DF-DF3933D88910}" destId="{6357FE2C-85CC-094A-9AD7-7C44B94C553D}" srcOrd="0" destOrd="0" presId="urn:microsoft.com/office/officeart/2005/8/layout/vList5"/>
    <dgm:cxn modelId="{BFF03EF1-8ED0-7746-ADCF-C7C9D963C4CB}" srcId="{43DA3420-9FF9-F946-9970-3B569FE2FA8B}" destId="{42C803D9-866E-B048-AB9B-724F1F59AEC1}" srcOrd="3" destOrd="0" parTransId="{98E490AD-3523-4E4B-9A5F-1E09DBA5EBC4}" sibTransId="{63E8874C-66B9-6141-A325-0CB30CD409F7}"/>
    <dgm:cxn modelId="{3B45CFFE-8390-9F42-A875-44619DCDAEAE}" type="presOf" srcId="{FBAA78D7-11A0-3248-85BC-A9A7402A90B8}" destId="{50592E36-6740-AA4C-8D79-E82AE8E3FEBB}" srcOrd="0" destOrd="0" presId="urn:microsoft.com/office/officeart/2005/8/layout/vList5"/>
    <dgm:cxn modelId="{41673385-3FE6-1645-8D15-2CFEB2F377AC}" type="presParOf" srcId="{42D3380A-F8EF-F041-9A1E-E80C97A9714E}" destId="{1D0515AF-393A-4E43-9303-F07836FD645E}" srcOrd="0" destOrd="0" presId="urn:microsoft.com/office/officeart/2005/8/layout/vList5"/>
    <dgm:cxn modelId="{F04A27D1-D642-CE4A-91B9-ABE7B41162DD}" type="presParOf" srcId="{1D0515AF-393A-4E43-9303-F07836FD645E}" destId="{7DD15A71-D62A-E243-8167-DA519CC00C7B}" srcOrd="0" destOrd="0" presId="urn:microsoft.com/office/officeart/2005/8/layout/vList5"/>
    <dgm:cxn modelId="{4FB0813E-F8CE-D04C-9E0B-E5A015EAAEBA}" type="presParOf" srcId="{1D0515AF-393A-4E43-9303-F07836FD645E}" destId="{771FF9A7-FFFD-964E-93CE-D8F85AA75878}" srcOrd="1" destOrd="0" presId="urn:microsoft.com/office/officeart/2005/8/layout/vList5"/>
    <dgm:cxn modelId="{82D6CA91-BAAB-074D-93E1-40B257AD64A9}" type="presParOf" srcId="{42D3380A-F8EF-F041-9A1E-E80C97A9714E}" destId="{F248DB27-8338-434A-BE0A-C67B8F974838}" srcOrd="1" destOrd="0" presId="urn:microsoft.com/office/officeart/2005/8/layout/vList5"/>
    <dgm:cxn modelId="{1B679089-EC2D-DC4D-A348-C749D70B5314}" type="presParOf" srcId="{42D3380A-F8EF-F041-9A1E-E80C97A9714E}" destId="{4F7CFAB4-2822-C247-BEE8-4D5A4E135B52}" srcOrd="2" destOrd="0" presId="urn:microsoft.com/office/officeart/2005/8/layout/vList5"/>
    <dgm:cxn modelId="{65B755AC-2927-CB48-A794-C220F1D3ABD4}" type="presParOf" srcId="{4F7CFAB4-2822-C247-BEE8-4D5A4E135B52}" destId="{6357FE2C-85CC-094A-9AD7-7C44B94C553D}" srcOrd="0" destOrd="0" presId="urn:microsoft.com/office/officeart/2005/8/layout/vList5"/>
    <dgm:cxn modelId="{C1108F54-E2AE-E04D-B458-7125E87DFDDC}" type="presParOf" srcId="{4F7CFAB4-2822-C247-BEE8-4D5A4E135B52}" destId="{551118B0-072F-004B-B3AF-81C9AD6E32AB}" srcOrd="1" destOrd="0" presId="urn:microsoft.com/office/officeart/2005/8/layout/vList5"/>
    <dgm:cxn modelId="{4EA96671-8AEF-554E-B8C6-A1EEAFB996D3}" type="presParOf" srcId="{42D3380A-F8EF-F041-9A1E-E80C97A9714E}" destId="{C9752943-63D6-0C4E-951A-83FF6C4C7D72}" srcOrd="3" destOrd="0" presId="urn:microsoft.com/office/officeart/2005/8/layout/vList5"/>
    <dgm:cxn modelId="{E60CB598-4CF1-0546-90B5-7B3AFECE05BD}" type="presParOf" srcId="{42D3380A-F8EF-F041-9A1E-E80C97A9714E}" destId="{A8FBFA0B-D0BD-4443-872E-89C5049D7624}" srcOrd="4" destOrd="0" presId="urn:microsoft.com/office/officeart/2005/8/layout/vList5"/>
    <dgm:cxn modelId="{C434C9B5-FC2E-4541-B8AB-C51A78A31E43}" type="presParOf" srcId="{A8FBFA0B-D0BD-4443-872E-89C5049D7624}" destId="{5A3FAD86-E142-0348-8B60-DDBCEF06D2E5}" srcOrd="0" destOrd="0" presId="urn:microsoft.com/office/officeart/2005/8/layout/vList5"/>
    <dgm:cxn modelId="{C774BAFE-1A76-2D4C-8F1B-B0171405F4F7}" type="presParOf" srcId="{A8FBFA0B-D0BD-4443-872E-89C5049D7624}" destId="{50592E36-6740-AA4C-8D79-E82AE8E3FEBB}" srcOrd="1" destOrd="0" presId="urn:microsoft.com/office/officeart/2005/8/layout/vList5"/>
    <dgm:cxn modelId="{B0E09C24-4190-2F40-8EFC-8060D1D6750E}" type="presParOf" srcId="{42D3380A-F8EF-F041-9A1E-E80C97A9714E}" destId="{C065E057-7BA7-DB48-9382-C82FC62FFF1C}" srcOrd="5" destOrd="0" presId="urn:microsoft.com/office/officeart/2005/8/layout/vList5"/>
    <dgm:cxn modelId="{063D4FA5-BB9A-F040-B60E-C70B5CE94537}" type="presParOf" srcId="{42D3380A-F8EF-F041-9A1E-E80C97A9714E}" destId="{1A049549-FF71-6F40-A054-6A19B3C42957}" srcOrd="6" destOrd="0" presId="urn:microsoft.com/office/officeart/2005/8/layout/vList5"/>
    <dgm:cxn modelId="{30905B75-594E-D947-BADA-817D46354F4B}" type="presParOf" srcId="{1A049549-FF71-6F40-A054-6A19B3C42957}" destId="{2C80725F-D1B6-D04D-A8FB-C9D06C65E8A0}" srcOrd="0" destOrd="0" presId="urn:microsoft.com/office/officeart/2005/8/layout/vList5"/>
    <dgm:cxn modelId="{F0546CB7-1B5B-EA4D-A8C9-28B4E903A96D}" type="presParOf" srcId="{1A049549-FF71-6F40-A054-6A19B3C42957}" destId="{04CDA81C-9FB6-2744-9642-2CFD2F21FF0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F9A7-FFFD-964E-93CE-D8F85AA75878}">
      <dsp:nvSpPr>
        <dsp:cNvPr id="0" name=""/>
        <dsp:cNvSpPr/>
      </dsp:nvSpPr>
      <dsp:spPr>
        <a:xfrm rot="5400000">
          <a:off x="4987677" y="-2258740"/>
          <a:ext cx="872683" cy="5611192"/>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srgbClr val="404040"/>
              </a:solidFill>
              <a:latin typeface="Times New Roman" panose="02020603050405020304" pitchFamily="18" charset="0"/>
              <a:cs typeface="Times New Roman" panose="02020603050405020304" pitchFamily="18" charset="0"/>
            </a:rPr>
            <a:t>Round keys are derived from the cipher key using </a:t>
          </a:r>
          <a:r>
            <a:rPr lang="en-US" sz="1800" kern="1200" dirty="0" err="1">
              <a:solidFill>
                <a:srgbClr val="404040"/>
              </a:solidFill>
              <a:latin typeface="Times New Roman" panose="02020603050405020304" pitchFamily="18" charset="0"/>
              <a:cs typeface="Times New Roman" panose="02020603050405020304" pitchFamily="18" charset="0"/>
            </a:rPr>
            <a:t>Rijndael's</a:t>
          </a:r>
          <a:r>
            <a:rPr lang="en-US" sz="1800" kern="1200" dirty="0">
              <a:solidFill>
                <a:srgbClr val="404040"/>
              </a:solidFill>
              <a:latin typeface="Times New Roman" panose="02020603050405020304" pitchFamily="18" charset="0"/>
              <a:cs typeface="Times New Roman" panose="02020603050405020304" pitchFamily="18" charset="0"/>
            </a:rPr>
            <a:t> key schedule</a:t>
          </a:r>
          <a:endParaRPr lang="en-US" sz="1800" kern="1200" dirty="0">
            <a:latin typeface="Times New Roman" panose="02020603050405020304" pitchFamily="18" charset="0"/>
            <a:cs typeface="Times New Roman" panose="02020603050405020304" pitchFamily="18" charset="0"/>
          </a:endParaRPr>
        </a:p>
      </dsp:txBody>
      <dsp:txXfrm rot="-5400000">
        <a:off x="2618423" y="153115"/>
        <a:ext cx="5568591" cy="787481"/>
      </dsp:txXfrm>
    </dsp:sp>
    <dsp:sp modelId="{7DD15A71-D62A-E243-8167-DA519CC00C7B}">
      <dsp:nvSpPr>
        <dsp:cNvPr id="0" name=""/>
        <dsp:cNvSpPr/>
      </dsp:nvSpPr>
      <dsp:spPr>
        <a:xfrm>
          <a:off x="152384" y="1428"/>
          <a:ext cx="246603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Key Expansion</a:t>
          </a:r>
          <a:endParaRPr lang="en-US" sz="3300" kern="1200" dirty="0"/>
        </a:p>
      </dsp:txBody>
      <dsp:txXfrm>
        <a:off x="205635" y="54679"/>
        <a:ext cx="2359536" cy="984352"/>
      </dsp:txXfrm>
    </dsp:sp>
    <dsp:sp modelId="{551118B0-072F-004B-B3AF-81C9AD6E32AB}">
      <dsp:nvSpPr>
        <dsp:cNvPr id="0" name=""/>
        <dsp:cNvSpPr/>
      </dsp:nvSpPr>
      <dsp:spPr>
        <a:xfrm rot="5400000">
          <a:off x="4987680" y="-1113316"/>
          <a:ext cx="872683" cy="561113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r>
            <a:rPr lang="en-US" sz="1800" kern="1200" dirty="0">
              <a:solidFill>
                <a:srgbClr val="404040"/>
              </a:solidFill>
              <a:latin typeface="Times New Roman" panose="02020603050405020304" pitchFamily="18" charset="0"/>
              <a:cs typeface="Times New Roman" panose="02020603050405020304" pitchFamily="18" charset="0"/>
            </a:rPr>
            <a:t>  : Each byte of the state is combined with the round key using bitwise </a:t>
          </a:r>
          <a:r>
            <a:rPr lang="en-US" sz="1800" kern="1200" dirty="0" err="1">
              <a:solidFill>
                <a:srgbClr val="404040"/>
              </a:solidFill>
              <a:latin typeface="Times New Roman" panose="02020603050405020304" pitchFamily="18" charset="0"/>
              <a:cs typeface="Times New Roman" panose="02020603050405020304" pitchFamily="18" charset="0"/>
            </a:rPr>
            <a:t>xor</a:t>
          </a:r>
          <a:endParaRPr lang="en-US" sz="1800" kern="1200" dirty="0">
            <a:latin typeface="Times New Roman" panose="02020603050405020304" pitchFamily="18" charset="0"/>
            <a:cs typeface="Times New Roman" panose="02020603050405020304" pitchFamily="18" charset="0"/>
          </a:endParaRPr>
        </a:p>
      </dsp:txBody>
      <dsp:txXfrm rot="-5400000">
        <a:off x="2618453" y="1298512"/>
        <a:ext cx="5568537" cy="787481"/>
      </dsp:txXfrm>
    </dsp:sp>
    <dsp:sp modelId="{6357FE2C-85CC-094A-9AD7-7C44B94C553D}">
      <dsp:nvSpPr>
        <dsp:cNvPr id="0" name=""/>
        <dsp:cNvSpPr/>
      </dsp:nvSpPr>
      <dsp:spPr>
        <a:xfrm>
          <a:off x="152384" y="1146825"/>
          <a:ext cx="246606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Initial Round</a:t>
          </a:r>
        </a:p>
      </dsp:txBody>
      <dsp:txXfrm>
        <a:off x="205635" y="1200076"/>
        <a:ext cx="2359566" cy="984352"/>
      </dsp:txXfrm>
    </dsp:sp>
    <dsp:sp modelId="{50592E36-6740-AA4C-8D79-E82AE8E3FEBB}">
      <dsp:nvSpPr>
        <dsp:cNvPr id="0" name=""/>
        <dsp:cNvSpPr/>
      </dsp:nvSpPr>
      <dsp:spPr>
        <a:xfrm rot="5400000">
          <a:off x="4712695" y="195542"/>
          <a:ext cx="1412350" cy="5605712"/>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SubBytes</a:t>
          </a:r>
          <a:r>
            <a:rPr lang="en-US" sz="1800" kern="1200" dirty="0">
              <a:solidFill>
                <a:srgbClr val="404040"/>
              </a:solidFill>
              <a:latin typeface="Times New Roman" panose="02020603050405020304" pitchFamily="18" charset="0"/>
              <a:cs typeface="Times New Roman" panose="02020603050405020304" pitchFamily="18" charset="0"/>
            </a:rPr>
            <a:t>         : non-linear substitution step</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ShiftRows</a:t>
          </a:r>
          <a:r>
            <a:rPr lang="en-US" sz="1800" kern="1200" dirty="0">
              <a:solidFill>
                <a:srgbClr val="404040"/>
              </a:solidFill>
              <a:latin typeface="Times New Roman" panose="02020603050405020304" pitchFamily="18" charset="0"/>
              <a:cs typeface="Times New Roman" panose="02020603050405020304" pitchFamily="18" charset="0"/>
            </a:rPr>
            <a:t>        : transposition step</a:t>
          </a: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MixColumns</a:t>
          </a:r>
          <a:r>
            <a:rPr lang="en-US" sz="1800" kern="1200" dirty="0">
              <a:solidFill>
                <a:srgbClr val="404040"/>
              </a:solidFill>
              <a:latin typeface="Times New Roman" panose="02020603050405020304" pitchFamily="18" charset="0"/>
              <a:cs typeface="Times New Roman" panose="02020603050405020304" pitchFamily="18" charset="0"/>
            </a:rPr>
            <a:t>    : mixing operation of each column.</a:t>
          </a: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r>
            <a:rPr lang="en-US" sz="1800" kern="1200" dirty="0">
              <a:solidFill>
                <a:srgbClr val="404040"/>
              </a:solidFill>
            </a:rPr>
            <a:t> </a:t>
          </a:r>
        </a:p>
      </dsp:txBody>
      <dsp:txXfrm rot="-5400000">
        <a:off x="2616015" y="2361168"/>
        <a:ext cx="5536767" cy="1274460"/>
      </dsp:txXfrm>
    </dsp:sp>
    <dsp:sp modelId="{5A3FAD86-E142-0348-8B60-DDBCEF06D2E5}">
      <dsp:nvSpPr>
        <dsp:cNvPr id="0" name=""/>
        <dsp:cNvSpPr/>
      </dsp:nvSpPr>
      <dsp:spPr>
        <a:xfrm>
          <a:off x="111708" y="2437557"/>
          <a:ext cx="2463629"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Rounds</a:t>
          </a:r>
        </a:p>
      </dsp:txBody>
      <dsp:txXfrm>
        <a:off x="164959" y="2490808"/>
        <a:ext cx="2357127" cy="984352"/>
      </dsp:txXfrm>
    </dsp:sp>
    <dsp:sp modelId="{04CDA81C-9FB6-2744-9642-2CFD2F21FF02}">
      <dsp:nvSpPr>
        <dsp:cNvPr id="0" name=""/>
        <dsp:cNvSpPr/>
      </dsp:nvSpPr>
      <dsp:spPr>
        <a:xfrm rot="5400000">
          <a:off x="4958605" y="1528049"/>
          <a:ext cx="872683" cy="5552987"/>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SubBytes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ShiftRows</a:t>
          </a:r>
          <a:endParaRPr lang="en-US" sz="1800" kern="1200" dirty="0">
            <a:solidFill>
              <a:srgbClr val="404040"/>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endParaRPr lang="en-US" sz="1800" kern="1200" dirty="0">
            <a:solidFill>
              <a:srgbClr val="404040"/>
            </a:solidFill>
            <a:latin typeface="Times New Roman" panose="02020603050405020304" pitchFamily="18" charset="0"/>
            <a:cs typeface="Times New Roman" panose="02020603050405020304" pitchFamily="18" charset="0"/>
          </a:endParaRPr>
        </a:p>
      </dsp:txBody>
      <dsp:txXfrm rot="-5400000">
        <a:off x="2618454" y="3910802"/>
        <a:ext cx="5510386" cy="787481"/>
      </dsp:txXfrm>
    </dsp:sp>
    <dsp:sp modelId="{2C80725F-D1B6-D04D-A8FB-C9D06C65E8A0}">
      <dsp:nvSpPr>
        <dsp:cNvPr id="0" name=""/>
        <dsp:cNvSpPr/>
      </dsp:nvSpPr>
      <dsp:spPr>
        <a:xfrm>
          <a:off x="111668" y="3759116"/>
          <a:ext cx="246606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Final Round</a:t>
          </a:r>
        </a:p>
      </dsp:txBody>
      <dsp:txXfrm>
        <a:off x="164919" y="3812367"/>
        <a:ext cx="2359566" cy="9843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AC1E7E4-42CA-077E-9BAF-3D5BC33C183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AU"/>
          </a:p>
        </p:txBody>
      </p:sp>
      <p:sp>
        <p:nvSpPr>
          <p:cNvPr id="22531" name="Rectangle 3">
            <a:extLst>
              <a:ext uri="{FF2B5EF4-FFF2-40B4-BE49-F238E27FC236}">
                <a16:creationId xmlns:a16="http://schemas.microsoft.com/office/drawing/2014/main" id="{F4BEF594-736F-97DC-9AE3-FBC6748BEFD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AU"/>
          </a:p>
        </p:txBody>
      </p:sp>
      <p:sp>
        <p:nvSpPr>
          <p:cNvPr id="13316" name="Rectangle 4">
            <a:extLst>
              <a:ext uri="{FF2B5EF4-FFF2-40B4-BE49-F238E27FC236}">
                <a16:creationId xmlns:a16="http://schemas.microsoft.com/office/drawing/2014/main" id="{A42A1BD3-2D1D-EA13-4D6F-07EE91E8F5C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0DA0B8EB-EB7B-693B-6F27-4CDB1CE0402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F8100809-43DA-17F9-7549-C8C1F4A6C60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AU"/>
          </a:p>
        </p:txBody>
      </p:sp>
      <p:sp>
        <p:nvSpPr>
          <p:cNvPr id="22535" name="Rectangle 7">
            <a:extLst>
              <a:ext uri="{FF2B5EF4-FFF2-40B4-BE49-F238E27FC236}">
                <a16:creationId xmlns:a16="http://schemas.microsoft.com/office/drawing/2014/main" id="{86472932-8606-4A8C-BCC0-0DD2CD3E577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4EBE3AF-7FC2-4C9A-90A4-777B407D6595}"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23F2F59-0EFE-F381-940A-E3E6CBE991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376A69-018D-49F2-B31D-3A3BB849819B}" type="slidenum">
              <a:rPr lang="en-AU" altLang="en-US" sz="1200"/>
              <a:pPr eaLnBrk="1" hangingPunct="1"/>
              <a:t>3</a:t>
            </a:fld>
            <a:endParaRPr lang="en-AU" altLang="en-US" sz="1200"/>
          </a:p>
        </p:txBody>
      </p:sp>
      <p:sp>
        <p:nvSpPr>
          <p:cNvPr id="17411" name="Rectangle 2">
            <a:extLst>
              <a:ext uri="{FF2B5EF4-FFF2-40B4-BE49-F238E27FC236}">
                <a16:creationId xmlns:a16="http://schemas.microsoft.com/office/drawing/2014/main" id="{2D075F0F-E72C-D8D4-CE9D-F5614724B9C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86C3A93-580D-CE36-7D8F-8CF213AE4A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Advanced Encryption Standard (AES) was published by NIST (National Institute of Standards and Technology) in 2001. AES is a symmetric block cipher that is intended to replace DES as the approved standard for a wide range of applications.</a:t>
            </a:r>
            <a:r>
              <a:rPr lang="en-AU" altLang="en-US">
                <a:latin typeface="Arial" panose="020B0604020202020204" pitchFamily="34" charset="0"/>
                <a:ea typeface="ＭＳ Ｐゴシック" panose="020B0600070205080204" pitchFamily="34" charset="-128"/>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en-US">
                <a:latin typeface="Times-Roman" charset="0"/>
                <a:ea typeface="ＭＳ Ｐゴシック" panose="020B0600070205080204" pitchFamily="34" charset="-128"/>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en-US">
              <a:latin typeface="Times-Roman"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C7C81DC-6D15-D6BA-292C-91044CE9D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6EE05D-8DBC-4BCA-B3E1-013F8A340CA6}" type="slidenum">
              <a:rPr lang="en-AU" altLang="en-US" sz="1200"/>
              <a:pPr eaLnBrk="1" hangingPunct="1"/>
              <a:t>28</a:t>
            </a:fld>
            <a:endParaRPr lang="en-AU" altLang="en-US" sz="1200"/>
          </a:p>
        </p:txBody>
      </p:sp>
      <p:sp>
        <p:nvSpPr>
          <p:cNvPr id="49155" name="Rectangle 2">
            <a:extLst>
              <a:ext uri="{FF2B5EF4-FFF2-40B4-BE49-F238E27FC236}">
                <a16:creationId xmlns:a16="http://schemas.microsoft.com/office/drawing/2014/main" id="{4E750814-87DD-C0C4-A9C4-1A5B2995861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6A62977B-CF2E-41E3-CD96-A6279EC519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US" altLang="en-US">
                <a:latin typeface="Times-Roman" charset="0"/>
                <a:ea typeface="ＭＳ Ｐゴシック" panose="020B0600070205080204" pitchFamily="34" charset="-128"/>
              </a:rPr>
              <a:t>ShiftRows stage </a:t>
            </a:r>
            <a:r>
              <a:rPr lang="en-US" altLang="en-US">
                <a:latin typeface="Arial" panose="020B0604020202020204" pitchFamily="34" charset="0"/>
                <a:ea typeface="ＭＳ Ｐゴシック" panose="020B0600070205080204" pitchFamily="34" charset="-128"/>
              </a:rPr>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tLang="en-US">
                <a:latin typeface="Times-Roman" charset="0"/>
                <a:ea typeface="ＭＳ Ｐゴシック" panose="020B0600070205080204" pitchFamily="34" charset="-128"/>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E2ECB58-A9BE-6990-F2A1-8E83F34A28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211DAC-AB6E-424E-96DD-DE7EEA98430F}" type="slidenum">
              <a:rPr lang="en-AU" altLang="en-US" sz="1200"/>
              <a:pPr eaLnBrk="1" hangingPunct="1"/>
              <a:t>29</a:t>
            </a:fld>
            <a:endParaRPr lang="en-AU" altLang="en-US" sz="1200"/>
          </a:p>
        </p:txBody>
      </p:sp>
      <p:sp>
        <p:nvSpPr>
          <p:cNvPr id="51203" name="Rectangle 2">
            <a:extLst>
              <a:ext uri="{FF2B5EF4-FFF2-40B4-BE49-F238E27FC236}">
                <a16:creationId xmlns:a16="http://schemas.microsoft.com/office/drawing/2014/main" id="{7FFE098E-76E4-282E-ACC2-493F9DB67266}"/>
              </a:ext>
            </a:extLst>
          </p:cNvPr>
          <p:cNvSpPr>
            <a:spLocks noGrp="1" noRot="1" noChangeAspect="1" noChangeArrowheads="1" noTextEdit="1"/>
          </p:cNvSpPr>
          <p:nvPr>
            <p:ph type="sldImg"/>
          </p:nvPr>
        </p:nvSpPr>
        <p:spPr>
          <a:solidFill>
            <a:srgbClr val="FFFFFF"/>
          </a:solidFill>
          <a:ln/>
        </p:spPr>
      </p:sp>
      <p:sp>
        <p:nvSpPr>
          <p:cNvPr id="51204" name="Rectangle 3">
            <a:extLst>
              <a:ext uri="{FF2B5EF4-FFF2-40B4-BE49-F238E27FC236}">
                <a16:creationId xmlns:a16="http://schemas.microsoft.com/office/drawing/2014/main" id="{1C5DB229-3166-97B9-93A1-CDCB00ECAD27}"/>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AU" altLang="en-US">
                <a:latin typeface="Arial" panose="020B0604020202020204" pitchFamily="34" charset="0"/>
                <a:ea typeface="ＭＳ Ｐゴシック" panose="020B0600070205080204" pitchFamily="34" charset="-128"/>
              </a:rPr>
              <a:t>Stalling Figure 5.5a illustrates the Shift Rows permutation.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15DEA03-8AA8-BE35-2975-91816D6599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46A171-6696-4741-A003-D4F6C388511A}" type="slidenum">
              <a:rPr lang="en-AU" altLang="en-US" sz="1200"/>
              <a:pPr eaLnBrk="1" hangingPunct="1"/>
              <a:t>31</a:t>
            </a:fld>
            <a:endParaRPr lang="en-AU" altLang="en-US" sz="1200"/>
          </a:p>
        </p:txBody>
      </p:sp>
      <p:sp>
        <p:nvSpPr>
          <p:cNvPr id="54275" name="Rectangle 2">
            <a:extLst>
              <a:ext uri="{FF2B5EF4-FFF2-40B4-BE49-F238E27FC236}">
                <a16:creationId xmlns:a16="http://schemas.microsoft.com/office/drawing/2014/main" id="{5FE31C7C-90DA-16EE-23B9-3AC304997D7D}"/>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16E11F94-B377-3707-F239-80F01971BF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US" altLang="en-US">
                <a:latin typeface="Times-Roman" charset="0"/>
                <a:ea typeface="ＭＳ Ｐゴシック" panose="020B0600070205080204" pitchFamily="34" charset="-128"/>
              </a:rPr>
              <a:t>MixColumns stage is a substitution that makes use of arithmetic over GF</a:t>
            </a:r>
            <a:r>
              <a:rPr lang="en-US" altLang="en-US">
                <a:latin typeface="Helvetica" panose="020B0604020202020204" pitchFamily="34" charset="0"/>
                <a:ea typeface="ＭＳ Ｐゴシック" panose="020B0600070205080204" pitchFamily="34" charset="-128"/>
              </a:rPr>
              <a:t>(2^8). </a:t>
            </a:r>
            <a:r>
              <a:rPr lang="en-US" altLang="en-US">
                <a:latin typeface="Times-Roman" charset="0"/>
                <a:ea typeface="ＭＳ Ｐゴシック" panose="020B0600070205080204" pitchFamily="34" charset="-128"/>
              </a:rPr>
              <a:t>Each byte of a column is mapped into a new value that is a function of all four bytes in that column. </a:t>
            </a:r>
            <a:r>
              <a:rPr lang="en-US" altLang="en-US">
                <a:latin typeface="Arial" panose="020B0604020202020204" pitchFamily="34" charset="0"/>
                <a:ea typeface="ＭＳ Ｐゴシック" panose="020B0600070205080204" pitchFamily="34" charset="-128"/>
              </a:rPr>
              <a:t>It is designed as a matrix multiplication where each byte is treated as a polynomial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The inverse used for decryption involves a different set of constants.</a:t>
            </a:r>
          </a:p>
          <a:p>
            <a:pPr eaLnBrk="1" hangingPunct="1"/>
            <a:r>
              <a:rPr lang="en-US" altLang="en-US">
                <a:latin typeface="Arial" panose="020B0604020202020204" pitchFamily="34" charset="0"/>
                <a:ea typeface="ＭＳ Ｐゴシック" panose="020B0600070205080204" pitchFamily="34" charset="-128"/>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3FAF59A-224F-2233-5F46-EF56C85AB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31E898A-0B74-4902-87DB-00B839C09145}" type="slidenum">
              <a:rPr lang="en-AU" altLang="en-US" sz="1200"/>
              <a:pPr eaLnBrk="1" hangingPunct="1"/>
              <a:t>32</a:t>
            </a:fld>
            <a:endParaRPr lang="en-AU" altLang="en-US" sz="1200"/>
          </a:p>
        </p:txBody>
      </p:sp>
      <p:sp>
        <p:nvSpPr>
          <p:cNvPr id="56323" name="Rectangle 2">
            <a:extLst>
              <a:ext uri="{FF2B5EF4-FFF2-40B4-BE49-F238E27FC236}">
                <a16:creationId xmlns:a16="http://schemas.microsoft.com/office/drawing/2014/main" id="{4300A617-1D41-83AF-67D2-6DA2B5890C0C}"/>
              </a:ext>
            </a:extLst>
          </p:cNvPr>
          <p:cNvSpPr>
            <a:spLocks noGrp="1" noRot="1" noChangeAspect="1" noChangeArrowheads="1" noTextEdit="1"/>
          </p:cNvSpPr>
          <p:nvPr>
            <p:ph type="sldImg"/>
          </p:nvPr>
        </p:nvSpPr>
        <p:spPr>
          <a:solidFill>
            <a:srgbClr val="FFFFFF"/>
          </a:solidFill>
          <a:ln/>
        </p:spPr>
      </p:sp>
      <p:sp>
        <p:nvSpPr>
          <p:cNvPr id="56324" name="Rectangle 3">
            <a:extLst>
              <a:ext uri="{FF2B5EF4-FFF2-40B4-BE49-F238E27FC236}">
                <a16:creationId xmlns:a16="http://schemas.microsoft.com/office/drawing/2014/main" id="{83446D47-218B-A8CA-ACC4-418E726A9F7F}"/>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AU" altLang="en-US">
                <a:latin typeface="Arial" panose="020B0604020202020204" pitchFamily="34" charset="0"/>
                <a:ea typeface="ＭＳ Ｐゴシック" panose="020B0600070205080204" pitchFamily="34" charset="-128"/>
              </a:rPr>
              <a:t>Stalling Figure 5.5b illustrates the Mix Columns transformation.</a:t>
            </a:r>
          </a:p>
          <a:p>
            <a:pPr eaLnBrk="1" hangingPunct="1"/>
            <a:r>
              <a:rPr lang="en-AU" altLang="en-US">
                <a:latin typeface="Arial" panose="020B0604020202020204" pitchFamily="34" charset="0"/>
                <a:ea typeface="ＭＳ Ｐゴシック" panose="020B0600070205080204" pitchFamily="34" charset="-128"/>
              </a:rPr>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altLang="en-US">
                <a:latin typeface="Arial" panose="020B0604020202020204" pitchFamily="34" charset="0"/>
                <a:ea typeface="ＭＳ Ｐゴシック" panose="020B0600070205080204" pitchFamily="34" charset="-128"/>
              </a:rPr>
              <a:t>The decryption computation requires the use of the inverse of the matrix, which has larger </a:t>
            </a:r>
            <a:r>
              <a:rPr lang="en-US" altLang="en-US">
                <a:latin typeface="Arial" panose="020B0604020202020204" pitchFamily="34" charset="0"/>
                <a:ea typeface="ＭＳ Ｐゴシック" panose="020B0600070205080204" pitchFamily="34" charset="-128"/>
              </a:rPr>
              <a:t>coefficients, and is thus potentially a little harder &amp; slower to implement.</a:t>
            </a:r>
          </a:p>
          <a:p>
            <a:pPr eaLnBrk="1" hangingPunct="1"/>
            <a:r>
              <a:rPr lang="en-US" altLang="en-US">
                <a:latin typeface="Arial" panose="020B0604020202020204" pitchFamily="34" charset="0"/>
                <a:ea typeface="ＭＳ Ｐゴシック" panose="020B0600070205080204" pitchFamily="34" charset="-128"/>
              </a:rPr>
              <a:t>The designers &amp; the AES standard provide an alternate characterisation of Mix Columns, which treats each column of State to be a four-term polynomial with coefficients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Each column is multiplied by a fixed polynomial a(x) given in Stallings eqn 5.7. Whilst this is useful for analysis of the stage, the matrix description is all that’s required for implementation.</a:t>
            </a:r>
            <a:endParaRPr lang="en-AU"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6DBD61AF-F5EA-1041-66AA-BF52DA6DCB15}"/>
              </a:ext>
            </a:extLst>
          </p:cNvPr>
          <p:cNvSpPr>
            <a:spLocks noGrp="1" noRot="1" noChangeAspect="1"/>
          </p:cNvSpPr>
          <p:nvPr>
            <p:ph type="sldImg"/>
          </p:nvPr>
        </p:nvSpPr>
        <p:spPr>
          <a:ln/>
        </p:spPr>
      </p:sp>
      <p:sp>
        <p:nvSpPr>
          <p:cNvPr id="58371" name="Notes Placeholder 2">
            <a:extLst>
              <a:ext uri="{FF2B5EF4-FFF2-40B4-BE49-F238E27FC236}">
                <a16:creationId xmlns:a16="http://schemas.microsoft.com/office/drawing/2014/main" id="{303EBF8E-D522-76C3-5485-6BB90FFBD4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58372" name="Slide Number Placeholder 3">
            <a:extLst>
              <a:ext uri="{FF2B5EF4-FFF2-40B4-BE49-F238E27FC236}">
                <a16:creationId xmlns:a16="http://schemas.microsoft.com/office/drawing/2014/main" id="{48F10520-E3B1-5C7E-7C6F-B8C05A7BF3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28C980-5D1B-4014-B792-971C93DFCB29}" type="slidenum">
              <a:rPr lang="en-AU" altLang="en-US" sz="1200"/>
              <a:pPr eaLnBrk="1" hangingPunct="1"/>
              <a:t>33</a:t>
            </a:fld>
            <a:endParaRPr lang="en-AU"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289EF1E-FD39-F4C0-DC7F-F3737AE753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D7513D3-3D2C-40FD-904C-2BF78A22FED5}" type="slidenum">
              <a:rPr lang="en-AU" altLang="en-US" sz="1200"/>
              <a:pPr eaLnBrk="1" hangingPunct="1"/>
              <a:t>34</a:t>
            </a:fld>
            <a:endParaRPr lang="en-AU" altLang="en-US" sz="1200"/>
          </a:p>
        </p:txBody>
      </p:sp>
      <p:sp>
        <p:nvSpPr>
          <p:cNvPr id="60419" name="Rectangle 2">
            <a:extLst>
              <a:ext uri="{FF2B5EF4-FFF2-40B4-BE49-F238E27FC236}">
                <a16:creationId xmlns:a16="http://schemas.microsoft.com/office/drawing/2014/main" id="{29A8DD53-A591-C8DE-F5B1-7CDF421373C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413BD72A-1039-D395-C2D0-16B80949D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Lastly is the </a:t>
            </a:r>
            <a:r>
              <a:rPr lang="en-AU" altLang="en-US">
                <a:latin typeface="Arial" panose="020B0604020202020204" pitchFamily="34" charset="0"/>
                <a:ea typeface="ＭＳ Ｐゴシック" panose="020B0600070205080204" pitchFamily="34" charset="-128"/>
              </a:rPr>
              <a:t>Add Round Key</a:t>
            </a:r>
            <a:r>
              <a:rPr lang="en-US" altLang="en-US">
                <a:latin typeface="Arial" panose="020B0604020202020204" pitchFamily="34" charset="0"/>
                <a:ea typeface="ＭＳ Ｐゴシック" panose="020B0600070205080204" pitchFamily="34" charset="-128"/>
              </a:rPr>
              <a:t> stage which </a:t>
            </a:r>
            <a:r>
              <a:rPr lang="en-US" altLang="en-US">
                <a:latin typeface="Times-Roman" charset="0"/>
                <a:ea typeface="ＭＳ Ｐゴシック" panose="020B0600070205080204" pitchFamily="34" charset="-128"/>
              </a:rPr>
              <a:t>is a simple bitwise XOR of the current block with a portion of the expanded </a:t>
            </a:r>
            <a:r>
              <a:rPr lang="en-US" altLang="en-US">
                <a:latin typeface="Arial" panose="020B0604020202020204" pitchFamily="34" charset="0"/>
                <a:ea typeface="ＭＳ Ｐゴシック" panose="020B0600070205080204" pitchFamily="34" charset="-128"/>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FB0289D-2453-4171-1337-5A46410BA7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4685730-F42D-4EC6-9579-41F08E3640A2}" type="slidenum">
              <a:rPr lang="en-AU" altLang="en-US" sz="1200"/>
              <a:pPr eaLnBrk="1" hangingPunct="1"/>
              <a:t>35</a:t>
            </a:fld>
            <a:endParaRPr lang="en-AU" altLang="en-US" sz="1200"/>
          </a:p>
        </p:txBody>
      </p:sp>
      <p:sp>
        <p:nvSpPr>
          <p:cNvPr id="62467" name="Rectangle 2">
            <a:extLst>
              <a:ext uri="{FF2B5EF4-FFF2-40B4-BE49-F238E27FC236}">
                <a16:creationId xmlns:a16="http://schemas.microsoft.com/office/drawing/2014/main" id="{905D672E-AD9F-D3C3-ABE8-A3772BA2747B}"/>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6725336-4D55-9A2F-6C5E-D5ED6BA07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5.4b illustrates the </a:t>
            </a:r>
            <a:r>
              <a:rPr lang="en-AU" altLang="en-US">
                <a:latin typeface="Arial" panose="020B0604020202020204" pitchFamily="34" charset="0"/>
                <a:ea typeface="ＭＳ Ｐゴシック" panose="020B0600070205080204" pitchFamily="34" charset="-128"/>
              </a:rPr>
              <a:t>Add Round Key stage</a:t>
            </a:r>
            <a:r>
              <a:rPr lang="en-US" altLang="en-US">
                <a:latin typeface="Arial" panose="020B0604020202020204" pitchFamily="34" charset="0"/>
                <a:ea typeface="ＭＳ Ｐゴシック" panose="020B0600070205080204" pitchFamily="34" charset="-128"/>
              </a:rPr>
              <a:t>, which like </a:t>
            </a:r>
            <a:r>
              <a:rPr lang="en-AU" altLang="en-US">
                <a:latin typeface="Arial" panose="020B0604020202020204" pitchFamily="34" charset="0"/>
                <a:ea typeface="ＭＳ Ｐゴシック" panose="020B0600070205080204" pitchFamily="34" charset="-128"/>
              </a:rPr>
              <a:t>Byte Substitution, operates on each byte of state independently.</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358EC0F-4435-2B59-70C2-C8D05BDCB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1B27CE-66FC-4206-80B9-62FD07B47BB2}" type="slidenum">
              <a:rPr lang="en-AU" altLang="en-US" sz="1200"/>
              <a:pPr eaLnBrk="1" hangingPunct="1"/>
              <a:t>4</a:t>
            </a:fld>
            <a:endParaRPr lang="en-AU" altLang="en-US" sz="1200"/>
          </a:p>
        </p:txBody>
      </p:sp>
      <p:sp>
        <p:nvSpPr>
          <p:cNvPr id="19459" name="Rectangle 2">
            <a:extLst>
              <a:ext uri="{FF2B5EF4-FFF2-40B4-BE49-F238E27FC236}">
                <a16:creationId xmlns:a16="http://schemas.microsoft.com/office/drawing/2014/main" id="{F38767CA-94D1-EF4F-A688-72E8B28E8F7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F37FEB69-4D48-8D9D-21F1-1D9B0BF91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Listed above are NIST’s requirements for the AES candidate submissions. </a:t>
            </a:r>
            <a:r>
              <a:rPr lang="en-US" altLang="en-US">
                <a:latin typeface="Times-Roman" charset="0"/>
                <a:ea typeface="ＭＳ Ｐゴシック" panose="020B0600070205080204" pitchFamily="34" charset="-128"/>
              </a:rPr>
              <a:t>These criteria span the range of concerns for the practical application of modern symmetric block ciphers.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D6A1041-B063-0FDC-49B2-E782F5C2E8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025CE4-BB14-4828-A86A-FB6905271E2D}" type="slidenum">
              <a:rPr lang="en-AU" altLang="en-US" sz="1200"/>
              <a:pPr eaLnBrk="1" hangingPunct="1"/>
              <a:t>5</a:t>
            </a:fld>
            <a:endParaRPr lang="en-AU" altLang="en-US" sz="1200"/>
          </a:p>
        </p:txBody>
      </p:sp>
      <p:sp>
        <p:nvSpPr>
          <p:cNvPr id="25603" name="Rectangle 2">
            <a:extLst>
              <a:ext uri="{FF2B5EF4-FFF2-40B4-BE49-F238E27FC236}">
                <a16:creationId xmlns:a16="http://schemas.microsoft.com/office/drawing/2014/main" id="{95A946C1-04DA-432F-B1BB-626CFEAE0686}"/>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834E088-D55D-CB47-5B05-8ABC320439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ltLang="en-US">
                <a:latin typeface="Arial" panose="020B0604020202020204" pitchFamily="34" charset="0"/>
                <a:ea typeface="ＭＳ Ｐゴシック" panose="020B0600070205080204" pitchFamily="34" charset="-128"/>
              </a:rPr>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tLang="en-US">
                <a:latin typeface="Times-Roman" charset="0"/>
                <a:ea typeface="ＭＳ Ｐゴシック" panose="020B0600070205080204" pitchFamily="34" charset="-128"/>
              </a:rPr>
              <a:t>Resistance against all known attacks, Speed and code compactness on a wide range of platforms, &amp; Design simplicity.</a:t>
            </a:r>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FCD4125-CABC-D2F9-CEA1-D9049383B3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EF2F476-8CAC-467D-A1AF-B385B38C1E01}" type="slidenum">
              <a:rPr lang="en-AU" altLang="en-US" sz="1200"/>
              <a:pPr eaLnBrk="1" hangingPunct="1"/>
              <a:t>6</a:t>
            </a:fld>
            <a:endParaRPr lang="en-AU" altLang="en-US" sz="1200"/>
          </a:p>
        </p:txBody>
      </p:sp>
      <p:sp>
        <p:nvSpPr>
          <p:cNvPr id="74755" name="Rectangle 2">
            <a:extLst>
              <a:ext uri="{FF2B5EF4-FFF2-40B4-BE49-F238E27FC236}">
                <a16:creationId xmlns:a16="http://schemas.microsoft.com/office/drawing/2014/main" id="{C0FE2525-41EF-6B8B-A33A-00392E860356}"/>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F0860041-B65C-5CDD-1DC4-6DEEED34CE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altLang="en-US">
                <a:latin typeface="Times-Roman" charset="0"/>
                <a:ea typeface="ＭＳ Ｐゴシック" panose="020B0600070205080204" pitchFamily="34" charset="-128"/>
              </a:rPr>
              <a:t>The developers of Rijndael believe that this compact, efficient implementation was probably one of the most important factors in the selection of Rijndael for AES.</a:t>
            </a:r>
            <a:r>
              <a:rPr lang="en-US" altLang="en-US">
                <a:latin typeface="Helvetica" panose="020B0604020202020204" pitchFamily="34" charset="0"/>
                <a:ea typeface="ＭＳ Ｐゴシック" panose="020B0600070205080204" pitchFamily="34" charset="-128"/>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7D1995BE-8998-9951-86C5-99A40A254998}"/>
              </a:ext>
            </a:extLst>
          </p:cNvPr>
          <p:cNvSpPr>
            <a:spLocks noGrp="1" noRot="1" noChangeAspect="1"/>
          </p:cNvSpPr>
          <p:nvPr>
            <p:ph type="sldImg"/>
          </p:nvPr>
        </p:nvSpPr>
        <p:spPr>
          <a:ln/>
        </p:spPr>
      </p:sp>
      <p:sp>
        <p:nvSpPr>
          <p:cNvPr id="29699" name="Notes Placeholder 2">
            <a:extLst>
              <a:ext uri="{FF2B5EF4-FFF2-40B4-BE49-F238E27FC236}">
                <a16:creationId xmlns:a16="http://schemas.microsoft.com/office/drawing/2014/main" id="{667133BF-1883-591C-B506-91066283F9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a:latin typeface="Helvetica" panose="020B0604020202020204" pitchFamily="34" charset="0"/>
                <a:ea typeface="ＭＳ Ｐゴシック" panose="020B0600070205080204" pitchFamily="34" charset="-128"/>
              </a:rPr>
              <a:t> </a:t>
            </a:r>
            <a:r>
              <a:rPr lang="en-US" altLang="en-US">
                <a:latin typeface="Times-Roman" charset="0"/>
                <a:ea typeface="ＭＳ Ｐゴシック" panose="020B0600070205080204" pitchFamily="34" charset="-128"/>
              </a:rPr>
              <a:t>State is copied to an output.</a:t>
            </a:r>
          </a:p>
          <a:p>
            <a:pPr eaLnBrk="1" hangingPunct="1"/>
            <a:r>
              <a:rPr lang="en-US" altLang="en-US">
                <a:latin typeface="Arial" panose="020B0604020202020204" pitchFamily="34" charset="0"/>
                <a:ea typeface="ＭＳ Ｐゴシック" panose="020B0600070205080204" pitchFamily="34" charset="-128"/>
              </a:rPr>
              <a:t>The key is expanded into 44/52/60 lots of 32-bit words (see later), with 4 used in each round.</a:t>
            </a:r>
          </a:p>
          <a:p>
            <a:pPr eaLnBrk="1" hangingPunct="1"/>
            <a:r>
              <a:rPr lang="en-US" altLang="en-US">
                <a:latin typeface="Arial" panose="020B0604020202020204" pitchFamily="34" charset="0"/>
                <a:ea typeface="ＭＳ Ｐゴシック" panose="020B0600070205080204" pitchFamily="34" charset="-128"/>
              </a:rPr>
              <a:t>The data computation then consists of an “add round key” step, then 9/11/13 rounds with all 4 steps, and a final 10</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/12</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/14</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
        <p:nvSpPr>
          <p:cNvPr id="29700" name="Slide Number Placeholder 3">
            <a:extLst>
              <a:ext uri="{FF2B5EF4-FFF2-40B4-BE49-F238E27FC236}">
                <a16:creationId xmlns:a16="http://schemas.microsoft.com/office/drawing/2014/main" id="{5A4E31D1-0355-699B-FDB1-62A1C2BEE2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548F3E-1B18-4842-8098-3F00BA0591C7}" type="slidenum">
              <a:rPr lang="en-AU" altLang="en-US" sz="1200"/>
              <a:pPr eaLnBrk="1" hangingPunct="1"/>
              <a:t>9</a:t>
            </a:fld>
            <a:endParaRPr lang="en-AU"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67185140-13F5-2BE3-B5F2-922CEB91F4AF}"/>
              </a:ext>
            </a:extLst>
          </p:cNvPr>
          <p:cNvSpPr>
            <a:spLocks noGrp="1" noRot="1" noChangeAspect="1"/>
          </p:cNvSpPr>
          <p:nvPr>
            <p:ph type="sldImg"/>
          </p:nvPr>
        </p:nvSpPr>
        <p:spPr>
          <a:ln/>
        </p:spPr>
      </p:sp>
      <p:sp>
        <p:nvSpPr>
          <p:cNvPr id="31747" name="Notes Placeholder 2">
            <a:extLst>
              <a:ext uri="{FF2B5EF4-FFF2-40B4-BE49-F238E27FC236}">
                <a16:creationId xmlns:a16="http://schemas.microsoft.com/office/drawing/2014/main" id="{8F713F98-1BCD-CFE2-E1F5-D2317CA1E7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a:latin typeface="Helvetica" panose="020B0604020202020204" pitchFamily="34" charset="0"/>
                <a:ea typeface="ＭＳ Ｐゴシック" panose="020B0600070205080204" pitchFamily="34" charset="-128"/>
              </a:rPr>
              <a:t> </a:t>
            </a:r>
            <a:r>
              <a:rPr lang="en-US" altLang="en-US">
                <a:latin typeface="Times-Roman" charset="0"/>
                <a:ea typeface="ＭＳ Ｐゴシック" panose="020B0600070205080204" pitchFamily="34" charset="-128"/>
              </a:rPr>
              <a:t>State is copied to an output.</a:t>
            </a:r>
          </a:p>
          <a:p>
            <a:pPr eaLnBrk="1" hangingPunct="1"/>
            <a:r>
              <a:rPr lang="en-US" altLang="en-US">
                <a:latin typeface="Arial" panose="020B0604020202020204" pitchFamily="34" charset="0"/>
                <a:ea typeface="ＭＳ Ｐゴシック" panose="020B0600070205080204" pitchFamily="34" charset="-128"/>
              </a:rPr>
              <a:t>The key is expanded into 44/52/60 lots of 32-bit words (see later), with 4 used in each round.</a:t>
            </a:r>
          </a:p>
          <a:p>
            <a:pPr eaLnBrk="1" hangingPunct="1"/>
            <a:r>
              <a:rPr lang="en-US" altLang="en-US">
                <a:latin typeface="Arial" panose="020B0604020202020204" pitchFamily="34" charset="0"/>
                <a:ea typeface="ＭＳ Ｐゴシック" panose="020B0600070205080204" pitchFamily="34" charset="-128"/>
              </a:rPr>
              <a:t>The data computation then consists of an “add round key” step, then 9/11/13 rounds with all 4 steps, and a final 10</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/12</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/14</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
        <p:nvSpPr>
          <p:cNvPr id="31748" name="Slide Number Placeholder 3">
            <a:extLst>
              <a:ext uri="{FF2B5EF4-FFF2-40B4-BE49-F238E27FC236}">
                <a16:creationId xmlns:a16="http://schemas.microsoft.com/office/drawing/2014/main" id="{3B948D14-EBF2-941E-8E61-550E94C79E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BE427CE-B3EA-4448-AC92-2C9D96CF886A}" type="slidenum">
              <a:rPr lang="en-AU" altLang="en-US" sz="1200"/>
              <a:pPr eaLnBrk="1" hangingPunct="1"/>
              <a:t>10</a:t>
            </a:fld>
            <a:endParaRPr lang="en-AU"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E211C1A-1CE5-2516-E4B1-34021504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700238-A4B4-4DAF-B300-C8BCE4CA90B8}" type="slidenum">
              <a:rPr lang="en-AU" altLang="en-US" sz="1200"/>
              <a:pPr eaLnBrk="1" hangingPunct="1"/>
              <a:t>11</a:t>
            </a:fld>
            <a:endParaRPr lang="en-AU" altLang="en-US" sz="1200"/>
          </a:p>
        </p:txBody>
      </p:sp>
      <p:sp>
        <p:nvSpPr>
          <p:cNvPr id="33795" name="Rectangle 2">
            <a:extLst>
              <a:ext uri="{FF2B5EF4-FFF2-40B4-BE49-F238E27FC236}">
                <a16:creationId xmlns:a16="http://schemas.microsoft.com/office/drawing/2014/main" id="{87C72B84-C6A5-7FE1-328B-688014FEAB3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461E90F-2CB4-79E3-36F5-832D33F586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5.1 s</a:t>
            </a:r>
            <a:r>
              <a:rPr lang="en-US" altLang="en-US">
                <a:latin typeface="Times-Roman" charset="0"/>
                <a:ea typeface="ＭＳ Ｐゴシック" panose="020B0600070205080204" pitchFamily="34" charset="-128"/>
              </a:rPr>
              <a:t>hows the overall structure of AES, as detailed on the previous slide.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596C869-A7D6-1381-537B-CE0461621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619A63D-7CE9-435E-9CF5-BB53DCAC9279}" type="slidenum">
              <a:rPr lang="en-AU" altLang="en-US" sz="1200"/>
              <a:pPr eaLnBrk="1" hangingPunct="1"/>
              <a:t>16</a:t>
            </a:fld>
            <a:endParaRPr lang="en-AU" altLang="en-US" sz="1200"/>
          </a:p>
        </p:txBody>
      </p:sp>
      <p:sp>
        <p:nvSpPr>
          <p:cNvPr id="66563" name="Rectangle 2">
            <a:extLst>
              <a:ext uri="{FF2B5EF4-FFF2-40B4-BE49-F238E27FC236}">
                <a16:creationId xmlns:a16="http://schemas.microsoft.com/office/drawing/2014/main" id="{5EF9269B-76AB-0DF0-A612-21A241724BC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0BF84FD-B0D4-4043-220E-A634255072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AES key expansion algorithm takes as input a 4-word (16-byte) key and produces a linear array of words, providing a 4-word round key for the initial AddRoundKey stage and each of the 10/12/14 rounds of the cipher</a:t>
            </a:r>
            <a:r>
              <a:rPr lang="en-US" altLang="en-US">
                <a:latin typeface="Arial" panose="020B0604020202020204" pitchFamily="34" charset="0"/>
                <a:ea typeface="ＭＳ Ｐゴシック" panose="020B0600070205080204" pitchFamily="34" charset="-128"/>
              </a:rPr>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C2E6806-5338-5F6F-AE35-2F49D2689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CB7D553-2D62-41D4-AB23-AC92C4CE3F0D}" type="slidenum">
              <a:rPr lang="en-AU" altLang="en-US" sz="1200"/>
              <a:pPr eaLnBrk="1" hangingPunct="1"/>
              <a:t>22</a:t>
            </a:fld>
            <a:endParaRPr lang="en-AU" altLang="en-US" sz="1200"/>
          </a:p>
        </p:txBody>
      </p:sp>
      <p:sp>
        <p:nvSpPr>
          <p:cNvPr id="41987" name="Rectangle 2">
            <a:extLst>
              <a:ext uri="{FF2B5EF4-FFF2-40B4-BE49-F238E27FC236}">
                <a16:creationId xmlns:a16="http://schemas.microsoft.com/office/drawing/2014/main" id="{8EC7A69D-F0EC-59E3-E106-7AFA5331CA9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6C250A91-2375-67B5-D883-86CAC470C5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Now discuss each of the four stages used in AES. The Substitute bytes stage uses an S-box to perform a byte-by-byte substitution of the block.</a:t>
            </a:r>
            <a:r>
              <a:rPr lang="en-US" altLang="en-US">
                <a:latin typeface="Arial" panose="020B0604020202020204" pitchFamily="34" charset="0"/>
                <a:ea typeface="ＭＳ Ｐゴシック" panose="020B0600070205080204" pitchFamily="34" charset="-128"/>
              </a:rPr>
              <a:t> There is a single 8-bit wide S-box used on every byte. This S-box is a permutation of all 256 8-bit values, constructed using a transformation which treats the values as polynomials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 however it is fixed, so really only need to know the table when implementing. Decryption requires the inverse of the table. These tables are given in Stallings Table 4.5.</a:t>
            </a:r>
          </a:p>
          <a:p>
            <a:pPr eaLnBrk="1" hangingPunct="1"/>
            <a:r>
              <a:rPr lang="en-US" altLang="en-US">
                <a:latin typeface="Arial" panose="020B0604020202020204" pitchFamily="34" charset="0"/>
                <a:ea typeface="ＭＳ Ｐゴシック" panose="020B0600070205080204" pitchFamily="34" charset="-128"/>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E9FBD13-BC8D-4F77-80FC-0EF9692AAF86}" type="slidenum">
              <a:rPr lang="en-US" altLang="en-US" smtClean="0"/>
              <a:pPr/>
              <a:t>‹#›</a:t>
            </a:fld>
            <a:endParaRPr lang="en-US" altLang="en-US"/>
          </a:p>
        </p:txBody>
      </p:sp>
    </p:spTree>
    <p:extLst>
      <p:ext uri="{BB962C8B-B14F-4D97-AF65-F5344CB8AC3E}">
        <p14:creationId xmlns:p14="http://schemas.microsoft.com/office/powerpoint/2010/main" val="358193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59159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845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190636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807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2331139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1A7CCBD-03DE-409E-9720-8CABFB5AA605}" type="slidenum">
              <a:rPr lang="en-US" altLang="en-US" smtClean="0"/>
              <a:pPr/>
              <a:t>‹#›</a:t>
            </a:fld>
            <a:endParaRPr lang="en-US" altLang="en-US"/>
          </a:p>
        </p:txBody>
      </p:sp>
    </p:spTree>
    <p:extLst>
      <p:ext uri="{BB962C8B-B14F-4D97-AF65-F5344CB8AC3E}">
        <p14:creationId xmlns:p14="http://schemas.microsoft.com/office/powerpoint/2010/main" val="164976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80EE589-3D09-4BE4-99F2-2827B44F6F85}" type="slidenum">
              <a:rPr lang="en-US" altLang="en-US" smtClean="0"/>
              <a:pPr/>
              <a:t>‹#›</a:t>
            </a:fld>
            <a:endParaRPr lang="en-US" altLang="en-US"/>
          </a:p>
        </p:txBody>
      </p:sp>
    </p:spTree>
    <p:extLst>
      <p:ext uri="{BB962C8B-B14F-4D97-AF65-F5344CB8AC3E}">
        <p14:creationId xmlns:p14="http://schemas.microsoft.com/office/powerpoint/2010/main" val="16954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0DDF5A7-4DD5-404B-8402-7A13CA820574}" type="slidenum">
              <a:rPr lang="en-US" altLang="en-US" smtClean="0"/>
              <a:pPr/>
              <a:t>‹#›</a:t>
            </a:fld>
            <a:endParaRPr lang="en-US" altLang="en-US"/>
          </a:p>
        </p:txBody>
      </p:sp>
    </p:spTree>
    <p:extLst>
      <p:ext uri="{BB962C8B-B14F-4D97-AF65-F5344CB8AC3E}">
        <p14:creationId xmlns:p14="http://schemas.microsoft.com/office/powerpoint/2010/main" val="165386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F0AAAC-0D57-4379-9CFD-1C1792EA5F7C}" type="slidenum">
              <a:rPr lang="en-US" altLang="en-US" smtClean="0"/>
              <a:pPr/>
              <a:t>‹#›</a:t>
            </a:fld>
            <a:endParaRPr lang="en-US" altLang="en-US"/>
          </a:p>
        </p:txBody>
      </p:sp>
    </p:spTree>
    <p:extLst>
      <p:ext uri="{BB962C8B-B14F-4D97-AF65-F5344CB8AC3E}">
        <p14:creationId xmlns:p14="http://schemas.microsoft.com/office/powerpoint/2010/main" val="104455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FD4B66A-7D0C-4713-BCDD-D5D04E6F1FFA}" type="slidenum">
              <a:rPr lang="en-US" altLang="en-US" smtClean="0"/>
              <a:pPr/>
              <a:t>‹#›</a:t>
            </a:fld>
            <a:endParaRPr lang="en-US" altLang="en-US"/>
          </a:p>
        </p:txBody>
      </p:sp>
    </p:spTree>
    <p:extLst>
      <p:ext uri="{BB962C8B-B14F-4D97-AF65-F5344CB8AC3E}">
        <p14:creationId xmlns:p14="http://schemas.microsoft.com/office/powerpoint/2010/main" val="35098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B9869F4-69B2-4DC2-AC82-336BD184E974}" type="slidenum">
              <a:rPr lang="en-US" altLang="en-US" smtClean="0"/>
              <a:pPr/>
              <a:t>‹#›</a:t>
            </a:fld>
            <a:endParaRPr lang="en-US" altLang="en-US"/>
          </a:p>
        </p:txBody>
      </p:sp>
    </p:spTree>
    <p:extLst>
      <p:ext uri="{BB962C8B-B14F-4D97-AF65-F5344CB8AC3E}">
        <p14:creationId xmlns:p14="http://schemas.microsoft.com/office/powerpoint/2010/main" val="233668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77CC874-F99D-4C75-A85F-7754A180B742}" type="slidenum">
              <a:rPr lang="en-US" altLang="en-US" smtClean="0"/>
              <a:pPr/>
              <a:t>‹#›</a:t>
            </a:fld>
            <a:endParaRPr lang="en-US" altLang="en-US"/>
          </a:p>
        </p:txBody>
      </p:sp>
    </p:spTree>
    <p:extLst>
      <p:ext uri="{BB962C8B-B14F-4D97-AF65-F5344CB8AC3E}">
        <p14:creationId xmlns:p14="http://schemas.microsoft.com/office/powerpoint/2010/main" val="93991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24DE678-5E00-4463-9B89-AFA0C7426644}" type="slidenum">
              <a:rPr lang="en-US" altLang="en-US" smtClean="0"/>
              <a:pPr/>
              <a:t>‹#›</a:t>
            </a:fld>
            <a:endParaRPr lang="en-US" altLang="en-US"/>
          </a:p>
        </p:txBody>
      </p:sp>
    </p:spTree>
    <p:extLst>
      <p:ext uri="{BB962C8B-B14F-4D97-AF65-F5344CB8AC3E}">
        <p14:creationId xmlns:p14="http://schemas.microsoft.com/office/powerpoint/2010/main" val="196679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D2FFA4F-A99A-4FC1-AF44-0C8F9FA6E36B}" type="slidenum">
              <a:rPr lang="en-US" altLang="en-US" smtClean="0"/>
              <a:pPr/>
              <a:t>‹#›</a:t>
            </a:fld>
            <a:endParaRPr lang="en-US" altLang="en-US"/>
          </a:p>
        </p:txBody>
      </p:sp>
    </p:spTree>
    <p:extLst>
      <p:ext uri="{BB962C8B-B14F-4D97-AF65-F5344CB8AC3E}">
        <p14:creationId xmlns:p14="http://schemas.microsoft.com/office/powerpoint/2010/main" val="225736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F1C7759-4239-485F-A28D-E033740D06F9}" type="slidenum">
              <a:rPr lang="en-US" altLang="en-US" smtClean="0"/>
              <a:pPr/>
              <a:t>‹#›</a:t>
            </a:fld>
            <a:endParaRPr lang="en-US" altLang="en-US"/>
          </a:p>
        </p:txBody>
      </p:sp>
    </p:spTree>
    <p:extLst>
      <p:ext uri="{BB962C8B-B14F-4D97-AF65-F5344CB8AC3E}">
        <p14:creationId xmlns:p14="http://schemas.microsoft.com/office/powerpoint/2010/main" val="360919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126598100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6.xml" /><Relationship Id="rId1" Type="http://schemas.openxmlformats.org/officeDocument/2006/relationships/slideLayout" Target="../slideLayouts/slideLayout6.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50.xml.rels><?xml version="1.0" encoding="UTF-8" standalone="yes"?>
<Relationships xmlns="http://schemas.openxmlformats.org/package/2006/relationships"><Relationship Id="rId2" Type="http://schemas.openxmlformats.org/officeDocument/2006/relationships/chart" Target="../charts/chart4.xml"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C31B61-BE02-AC5E-988D-54CA317647FE}"/>
              </a:ext>
            </a:extLst>
          </p:cNvPr>
          <p:cNvSpPr txBox="1"/>
          <p:nvPr/>
        </p:nvSpPr>
        <p:spPr>
          <a:xfrm>
            <a:off x="467544" y="619176"/>
            <a:ext cx="9044609" cy="584775"/>
          </a:xfrm>
          <a:prstGeom prst="rect">
            <a:avLst/>
          </a:prstGeom>
          <a:noFill/>
        </p:spPr>
        <p:txBody>
          <a:bodyPr wrap="square" rtlCol="0">
            <a:spAutoFit/>
          </a:bodyPr>
          <a:lstStyle/>
          <a:p>
            <a:pPr algn="l"/>
            <a:r>
              <a:rPr lang="en-IN" sz="3200" b="1" dirty="0">
                <a:latin typeface="Times New Roman" panose="02020603050405020304" pitchFamily="18" charset="0"/>
                <a:cs typeface="Times New Roman" panose="02020603050405020304" pitchFamily="18" charset="0"/>
              </a:rPr>
              <a:t>YSR ENGINEERING COLLEGE OF YVU</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8E835C-5F0C-6F1D-6D27-ED082F0211B2}"/>
              </a:ext>
            </a:extLst>
          </p:cNvPr>
          <p:cNvSpPr txBox="1"/>
          <p:nvPr/>
        </p:nvSpPr>
        <p:spPr>
          <a:xfrm>
            <a:off x="2483768" y="1558451"/>
            <a:ext cx="3361232"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Presentation</a:t>
            </a:r>
            <a:r>
              <a:rPr lang="en-IN"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B334B4-714A-9C6B-F674-BD9DC01CEDFA}"/>
              </a:ext>
            </a:extLst>
          </p:cNvPr>
          <p:cNvSpPr txBox="1"/>
          <p:nvPr/>
        </p:nvSpPr>
        <p:spPr>
          <a:xfrm>
            <a:off x="3553691" y="2164411"/>
            <a:ext cx="18288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On</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8C5744-0BDC-A5D6-8BEB-B83BA43C301D}"/>
              </a:ext>
            </a:extLst>
          </p:cNvPr>
          <p:cNvSpPr txBox="1"/>
          <p:nvPr/>
        </p:nvSpPr>
        <p:spPr>
          <a:xfrm>
            <a:off x="457708" y="2806853"/>
            <a:ext cx="8701255" cy="1231106"/>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Improved Advanced Encryption Standard (AES)        </a:t>
            </a:r>
          </a:p>
          <a:p>
            <a:pPr algn="ctr"/>
            <a:r>
              <a:rPr lang="en-IN" sz="2800" b="1" dirty="0">
                <a:latin typeface="Times New Roman" panose="02020603050405020304" pitchFamily="18" charset="0"/>
                <a:cs typeface="Times New Roman" panose="02020603050405020304" pitchFamily="18" charset="0"/>
              </a:rPr>
              <a:t>algorithm </a:t>
            </a:r>
          </a:p>
          <a:p>
            <a:pPr algn="ct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with Added AddRoundKey in between </a:t>
            </a:r>
            <a:r>
              <a:rPr lang="en-IN" dirty="0" err="1">
                <a:latin typeface="Times New Roman" panose="02020603050405020304" pitchFamily="18" charset="0"/>
                <a:cs typeface="Times New Roman" panose="02020603050405020304" pitchFamily="18" charset="0"/>
              </a:rPr>
              <a:t>ShiftRows</a:t>
            </a:r>
            <a:r>
              <a:rPr lang="en-IN" dirty="0">
                <a:latin typeface="Times New Roman" panose="02020603050405020304" pitchFamily="18" charset="0"/>
                <a:cs typeface="Times New Roman" panose="02020603050405020304" pitchFamily="18" charset="0"/>
              </a:rPr>
              <a:t> &amp; </a:t>
            </a:r>
            <a:r>
              <a:rPr lang="en-IN" dirty="0" err="1">
                <a:latin typeface="Times New Roman" panose="02020603050405020304" pitchFamily="18" charset="0"/>
                <a:cs typeface="Times New Roman" panose="02020603050405020304" pitchFamily="18" charset="0"/>
              </a:rPr>
              <a:t>MixColumns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Operation   </a:t>
            </a:r>
          </a:p>
        </p:txBody>
      </p:sp>
      <p:sp>
        <p:nvSpPr>
          <p:cNvPr id="3" name="TextBox 2">
            <a:extLst>
              <a:ext uri="{FF2B5EF4-FFF2-40B4-BE49-F238E27FC236}">
                <a16:creationId xmlns:a16="http://schemas.microsoft.com/office/drawing/2014/main" id="{210872C5-20AA-C8E0-03B7-28079F8FCE47}"/>
              </a:ext>
            </a:extLst>
          </p:cNvPr>
          <p:cNvSpPr txBox="1"/>
          <p:nvPr/>
        </p:nvSpPr>
        <p:spPr>
          <a:xfrm>
            <a:off x="4716016" y="4941168"/>
            <a:ext cx="372384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D.LOKESH</a:t>
            </a:r>
          </a:p>
          <a:p>
            <a:r>
              <a:rPr lang="en-US" dirty="0">
                <a:latin typeface="Times New Roman" panose="02020603050405020304" pitchFamily="18" charset="0"/>
                <a:cs typeface="Times New Roman" panose="02020603050405020304" pitchFamily="18" charset="0"/>
              </a:rPr>
              <a:t>G.DEVENDRA</a:t>
            </a:r>
          </a:p>
          <a:p>
            <a:r>
              <a:rPr lang="en-US" dirty="0">
                <a:latin typeface="Times New Roman" panose="02020603050405020304" pitchFamily="18" charset="0"/>
                <a:cs typeface="Times New Roman" panose="02020603050405020304" pitchFamily="18" charset="0"/>
              </a:rPr>
              <a:t>K.MADHUSUDHAN</a:t>
            </a:r>
          </a:p>
          <a:p>
            <a:r>
              <a:rPr lang="en-US" dirty="0">
                <a:latin typeface="Times New Roman" panose="02020603050405020304" pitchFamily="18" charset="0"/>
                <a:cs typeface="Times New Roman" panose="02020603050405020304" pitchFamily="18" charset="0"/>
              </a:rPr>
              <a:t>K.SASIREKHA</a:t>
            </a:r>
          </a:p>
          <a:p>
            <a:r>
              <a:rPr lang="en-US" dirty="0">
                <a:latin typeface="Times New Roman" panose="02020603050405020304" pitchFamily="18" charset="0"/>
                <a:cs typeface="Times New Roman" panose="02020603050405020304" pitchFamily="18" charset="0"/>
              </a:rPr>
              <a:t>L.PRAVEEN KUMAR</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A62F4CA-B1D8-053A-B011-EB2801B4193C}"/>
              </a:ext>
            </a:extLst>
          </p:cNvPr>
          <p:cNvSpPr txBox="1"/>
          <p:nvPr/>
        </p:nvSpPr>
        <p:spPr>
          <a:xfrm>
            <a:off x="4446395" y="4571836"/>
            <a:ext cx="2440363" cy="369332"/>
          </a:xfrm>
          <a:prstGeom prst="rect">
            <a:avLst/>
          </a:prstGeom>
          <a:noFill/>
        </p:spPr>
        <p:txBody>
          <a:bodyPr wrap="square" rtlCol="0">
            <a:spAutoFit/>
          </a:bodyPr>
          <a:lstStyle/>
          <a:p>
            <a:r>
              <a:rPr lang="en-US" dirty="0"/>
              <a:t>Presenting by:</a:t>
            </a:r>
            <a:endParaRPr lang="en-IN" dirty="0"/>
          </a:p>
        </p:txBody>
      </p:sp>
    </p:spTree>
    <p:extLst>
      <p:ext uri="{BB962C8B-B14F-4D97-AF65-F5344CB8AC3E}">
        <p14:creationId xmlns:p14="http://schemas.microsoft.com/office/powerpoint/2010/main" val="397325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E4FD49C-F1D3-2BA1-BD61-AED5337A5459}"/>
              </a:ext>
            </a:extLst>
          </p:cNvPr>
          <p:cNvSpPr>
            <a:spLocks noGrp="1"/>
          </p:cNvSpPr>
          <p:nvPr>
            <p:ph type="title"/>
          </p:nvPr>
        </p:nvSpPr>
        <p:spPr/>
        <p:txBody>
          <a:bodyPr>
            <a:normAutofit/>
          </a:bodyPr>
          <a:lstStyle/>
          <a:p>
            <a:pPr eaLnBrk="1" hangingPunct="1"/>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High Level Description</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8E11F618-51DA-D4E5-37F5-FDD8ACEC8EAF}"/>
              </a:ext>
            </a:extLst>
          </p:cNvPr>
          <p:cNvGraphicFramePr/>
          <p:nvPr>
            <p:extLst>
              <p:ext uri="{D42A27DB-BD31-4B8C-83A1-F6EECF244321}">
                <p14:modId xmlns:p14="http://schemas.microsoft.com/office/powerpoint/2010/main" val="2060717888"/>
              </p:ext>
            </p:extLst>
          </p:nvPr>
        </p:nvGraphicFramePr>
        <p:xfrm>
          <a:off x="533400" y="1371600"/>
          <a:ext cx="8382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4" name="Rectangle 5">
            <a:extLst>
              <a:ext uri="{FF2B5EF4-FFF2-40B4-BE49-F238E27FC236}">
                <a16:creationId xmlns:a16="http://schemas.microsoft.com/office/drawing/2014/main" id="{76A93AD3-525C-C66B-82BA-0348DA875B3C}"/>
              </a:ext>
            </a:extLst>
          </p:cNvPr>
          <p:cNvSpPr>
            <a:spLocks noChangeArrowheads="1"/>
          </p:cNvSpPr>
          <p:nvPr/>
        </p:nvSpPr>
        <p:spPr bwMode="auto">
          <a:xfrm>
            <a:off x="5715000" y="5410200"/>
            <a:ext cx="1812925" cy="369888"/>
          </a:xfrm>
          <a:prstGeom prst="rect">
            <a:avLst/>
          </a:prstGeom>
          <a:solidFill>
            <a:srgbClr val="9ED3D7"/>
          </a:solidFill>
          <a:ln w="9525">
            <a:solidFill>
              <a:srgbClr val="595959"/>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595959"/>
                </a:solidFill>
              </a:rPr>
              <a:t>No MixColumns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A3E8FC9-981C-9652-893F-A92460620B3D}"/>
              </a:ext>
            </a:extLst>
          </p:cNvPr>
          <p:cNvSpPr>
            <a:spLocks noGrp="1" noChangeArrowheads="1"/>
          </p:cNvSpPr>
          <p:nvPr>
            <p:ph type="title"/>
          </p:nvPr>
        </p:nvSpPr>
        <p:spPr/>
        <p:txBody>
          <a:bodyPr>
            <a:normAutofit/>
          </a:bodyPr>
          <a:lstStyle/>
          <a:p>
            <a:pPr eaLnBrk="1" hangingPunct="1"/>
            <a:r>
              <a:rPr lang="en-IN"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Architecture</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32771" name="Picture 12">
            <a:extLst>
              <a:ext uri="{FF2B5EF4-FFF2-40B4-BE49-F238E27FC236}">
                <a16:creationId xmlns:a16="http://schemas.microsoft.com/office/drawing/2014/main" id="{1FAF4DDF-1D01-DE03-5D44-921143641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295400"/>
            <a:ext cx="7542212"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CE995BC-DC06-5641-C6F7-FADBA79478C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128-bit values</a:t>
            </a:r>
            <a:endParaRPr lang="en-GB"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4820" name="Rectangle 3">
            <a:extLst>
              <a:ext uri="{FF2B5EF4-FFF2-40B4-BE49-F238E27FC236}">
                <a16:creationId xmlns:a16="http://schemas.microsoft.com/office/drawing/2014/main" id="{1983CCCD-B0D1-11A9-284E-C684CFD3B2AF}"/>
              </a:ext>
            </a:extLst>
          </p:cNvPr>
          <p:cNvSpPr>
            <a:spLocks noGrp="1" noChangeArrowheads="1"/>
          </p:cNvSpPr>
          <p:nvPr>
            <p:ph idx="1"/>
          </p:nvPr>
        </p:nvSpPr>
        <p:spPr>
          <a:xfrm>
            <a:off x="457200" y="1676400"/>
            <a:ext cx="8229600" cy="2438400"/>
          </a:xfrm>
        </p:spPr>
        <p:txBody>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Data block viewed as </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4-by-4 table of bytes</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Represented as 4 by 4 matrix of 8-bit bytes.</a:t>
            </a: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Key is expanded to array of 32 bits words</a:t>
            </a:r>
          </a:p>
          <a:p>
            <a:pPr eaLnBrk="1" hangingPunct="1"/>
            <a:endParaRPr lang="en-GB"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4819" name="Slide Number Placeholder 5">
            <a:extLst>
              <a:ext uri="{FF2B5EF4-FFF2-40B4-BE49-F238E27FC236}">
                <a16:creationId xmlns:a16="http://schemas.microsoft.com/office/drawing/2014/main" id="{BF894506-1CD9-9468-7F41-CE3949FD41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B13A5E-FD65-4B02-A716-34CB52F4E0E8}" type="slidenum">
              <a:rPr lang="en-GB" altLang="en-US" sz="1400">
                <a:solidFill>
                  <a:schemeClr val="tx2"/>
                </a:solidFill>
              </a:rPr>
              <a:pPr eaLnBrk="1" hangingPunct="1"/>
              <a:t>12</a:t>
            </a:fld>
            <a:endParaRPr lang="en-GB" altLang="en-US" sz="1400">
              <a:solidFill>
                <a:schemeClr val="tx2"/>
              </a:solidFill>
            </a:endParaRPr>
          </a:p>
        </p:txBody>
      </p:sp>
      <p:grpSp>
        <p:nvGrpSpPr>
          <p:cNvPr id="34821" name="Group 9">
            <a:extLst>
              <a:ext uri="{FF2B5EF4-FFF2-40B4-BE49-F238E27FC236}">
                <a16:creationId xmlns:a16="http://schemas.microsoft.com/office/drawing/2014/main" id="{DEF91A56-1573-E2F7-EE06-49F25AC30589}"/>
              </a:ext>
            </a:extLst>
          </p:cNvPr>
          <p:cNvGrpSpPr>
            <a:grpSpLocks/>
          </p:cNvGrpSpPr>
          <p:nvPr/>
        </p:nvGrpSpPr>
        <p:grpSpPr bwMode="auto">
          <a:xfrm>
            <a:off x="3733800" y="3505200"/>
            <a:ext cx="2070100" cy="1993900"/>
            <a:chOff x="3873500" y="3797300"/>
            <a:chExt cx="1244600" cy="1244600"/>
          </a:xfrm>
        </p:grpSpPr>
        <p:sp>
          <p:nvSpPr>
            <p:cNvPr id="34824" name="Rectangle 4">
              <a:extLst>
                <a:ext uri="{FF2B5EF4-FFF2-40B4-BE49-F238E27FC236}">
                  <a16:creationId xmlns:a16="http://schemas.microsoft.com/office/drawing/2014/main" id="{83A2F97A-71B2-E9D3-6282-A4F83CDBB61E}"/>
                </a:ext>
              </a:extLst>
            </p:cNvPr>
            <p:cNvSpPr>
              <a:spLocks noChangeArrowheads="1"/>
            </p:cNvSpPr>
            <p:nvPr/>
          </p:nvSpPr>
          <p:spPr bwMode="auto">
            <a:xfrm>
              <a:off x="3886200" y="3810000"/>
              <a:ext cx="1219200" cy="1219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4825" name="Rectangle 5">
              <a:extLst>
                <a:ext uri="{FF2B5EF4-FFF2-40B4-BE49-F238E27FC236}">
                  <a16:creationId xmlns:a16="http://schemas.microsoft.com/office/drawing/2014/main" id="{BD6B2EC4-F554-1B91-A9C2-2E2BFAE43411}"/>
                </a:ext>
              </a:extLst>
            </p:cNvPr>
            <p:cNvSpPr>
              <a:spLocks noChangeArrowheads="1"/>
            </p:cNvSpPr>
            <p:nvPr/>
          </p:nvSpPr>
          <p:spPr bwMode="auto">
            <a:xfrm>
              <a:off x="4191000" y="3810000"/>
              <a:ext cx="609600" cy="1219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34826" name="AutoShape 6">
              <a:extLst>
                <a:ext uri="{FF2B5EF4-FFF2-40B4-BE49-F238E27FC236}">
                  <a16:creationId xmlns:a16="http://schemas.microsoft.com/office/drawing/2014/main" id="{AB8B72DB-44A0-E760-3DC9-BD602E22237F}"/>
                </a:ext>
              </a:extLst>
            </p:cNvPr>
            <p:cNvCxnSpPr>
              <a:cxnSpLocks noChangeShapeType="1"/>
              <a:stCxn id="34825" idx="0"/>
              <a:endCxn id="34825" idx="2"/>
            </p:cNvCxnSpPr>
            <p:nvPr/>
          </p:nvCxnSpPr>
          <p:spPr bwMode="auto">
            <a:xfrm>
              <a:off x="4495800" y="3797300"/>
              <a:ext cx="0" cy="124460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sp>
          <p:nvSpPr>
            <p:cNvPr id="34827" name="Rectangle 7">
              <a:extLst>
                <a:ext uri="{FF2B5EF4-FFF2-40B4-BE49-F238E27FC236}">
                  <a16:creationId xmlns:a16="http://schemas.microsoft.com/office/drawing/2014/main" id="{8F000AD2-272C-3123-BBDE-C12CF1CF088C}"/>
                </a:ext>
              </a:extLst>
            </p:cNvPr>
            <p:cNvSpPr>
              <a:spLocks noChangeArrowheads="1"/>
            </p:cNvSpPr>
            <p:nvPr/>
          </p:nvSpPr>
          <p:spPr bwMode="auto">
            <a:xfrm>
              <a:off x="3886200" y="4114800"/>
              <a:ext cx="1219200" cy="609600"/>
            </a:xfrm>
            <a:prstGeom prst="rect">
              <a:avLst/>
            </a:prstGeom>
            <a:noFill/>
            <a:ln w="25400">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34828" name="AutoShape 8">
              <a:extLst>
                <a:ext uri="{FF2B5EF4-FFF2-40B4-BE49-F238E27FC236}">
                  <a16:creationId xmlns:a16="http://schemas.microsoft.com/office/drawing/2014/main" id="{451078F8-4F6A-3B3B-0C6C-79CED75F8B3B}"/>
                </a:ext>
              </a:extLst>
            </p:cNvPr>
            <p:cNvCxnSpPr>
              <a:cxnSpLocks noChangeShapeType="1"/>
              <a:stCxn id="34827" idx="1"/>
              <a:endCxn id="34827" idx="3"/>
            </p:cNvCxnSpPr>
            <p:nvPr/>
          </p:nvCxnSpPr>
          <p:spPr bwMode="auto">
            <a:xfrm>
              <a:off x="3873500" y="4419600"/>
              <a:ext cx="1244600" cy="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grpSp>
      <p:sp>
        <p:nvSpPr>
          <p:cNvPr id="34822" name="Rectangle 10">
            <a:extLst>
              <a:ext uri="{FF2B5EF4-FFF2-40B4-BE49-F238E27FC236}">
                <a16:creationId xmlns:a16="http://schemas.microsoft.com/office/drawing/2014/main" id="{A1A5A792-54E3-77DC-8C21-8F2B1A206F0E}"/>
              </a:ext>
            </a:extLst>
          </p:cNvPr>
          <p:cNvSpPr>
            <a:spLocks noChangeArrowheads="1"/>
          </p:cNvSpPr>
          <p:nvPr/>
        </p:nvSpPr>
        <p:spPr bwMode="auto">
          <a:xfrm>
            <a:off x="2057400" y="3657600"/>
            <a:ext cx="81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1 byte</a:t>
            </a:r>
            <a:endParaRPr lang="en-US" altLang="en-US" sz="1800"/>
          </a:p>
        </p:txBody>
      </p:sp>
      <p:cxnSp>
        <p:nvCxnSpPr>
          <p:cNvPr id="13" name="Straight Connector 12">
            <a:extLst>
              <a:ext uri="{FF2B5EF4-FFF2-40B4-BE49-F238E27FC236}">
                <a16:creationId xmlns:a16="http://schemas.microsoft.com/office/drawing/2014/main" id="{7751FA2A-367B-8CFA-FB09-F2687437B131}"/>
              </a:ext>
            </a:extLst>
          </p:cNvPr>
          <p:cNvCxnSpPr>
            <a:cxnSpLocks noChangeShapeType="1"/>
          </p:cNvCxnSpPr>
          <p:nvPr/>
        </p:nvCxnSpPr>
        <p:spPr bwMode="auto">
          <a:xfrm>
            <a:off x="2971800" y="3810000"/>
            <a:ext cx="914400" cy="1588"/>
          </a:xfrm>
          <a:prstGeom prst="line">
            <a:avLst/>
          </a:prstGeom>
          <a:noFill/>
          <a:ln w="19050">
            <a:solidFill>
              <a:schemeClr val="accent1"/>
            </a:solidFill>
            <a:round/>
            <a:headEnd/>
            <a:tailEn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4EEB868-BBEA-2C38-F718-6B8B0A691C44}"/>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Data Unit</a:t>
            </a:r>
          </a:p>
        </p:txBody>
      </p:sp>
      <p:pic>
        <p:nvPicPr>
          <p:cNvPr id="35843" name="Picture 17">
            <a:extLst>
              <a:ext uri="{FF2B5EF4-FFF2-40B4-BE49-F238E27FC236}">
                <a16:creationId xmlns:a16="http://schemas.microsoft.com/office/drawing/2014/main" id="{8A69F52E-FE36-4DFA-643F-B27DD738A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330325"/>
            <a:ext cx="8537575"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4B55F50-A177-FEC0-4348-7B227C6CAFF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Unit Transformation</a:t>
            </a:r>
          </a:p>
        </p:txBody>
      </p:sp>
      <p:pic>
        <p:nvPicPr>
          <p:cNvPr id="36867" name="Picture 14">
            <a:extLst>
              <a:ext uri="{FF2B5EF4-FFF2-40B4-BE49-F238E27FC236}">
                <a16:creationId xmlns:a16="http://schemas.microsoft.com/office/drawing/2014/main" id="{83A8142F-4DDF-DF3E-87C0-C9D31B1D5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651750"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A29A158-1BF7-958E-3365-62FD075E7D6C}"/>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Changing Plaintext to State</a:t>
            </a:r>
          </a:p>
        </p:txBody>
      </p:sp>
      <p:pic>
        <p:nvPicPr>
          <p:cNvPr id="37891" name="Picture 14">
            <a:extLst>
              <a:ext uri="{FF2B5EF4-FFF2-40B4-BE49-F238E27FC236}">
                <a16:creationId xmlns:a16="http://schemas.microsoft.com/office/drawing/2014/main" id="{404C15B5-EA69-0C3F-9A2F-BF71D6432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144838"/>
            <a:ext cx="8308975"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266AD7E-39B7-3E72-E1D8-B8127BCF56A8}"/>
              </a:ext>
            </a:extLst>
          </p:cNvPr>
          <p:cNvSpPr>
            <a:spLocks noGrp="1" noChangeArrowheads="1"/>
          </p:cNvSpPr>
          <p:nvPr>
            <p:ph type="title"/>
          </p:nvPr>
        </p:nvSpPr>
        <p:spPr/>
        <p:txBody>
          <a:bodyPr>
            <a:normAutofit/>
          </a:bodyPr>
          <a:lstStyle/>
          <a:p>
            <a:pPr eaLnBrk="1" hangingPunct="1"/>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AES Key Scheduling</a:t>
            </a:r>
            <a:endPar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65539" name="Rectangle 3">
            <a:extLst>
              <a:ext uri="{FF2B5EF4-FFF2-40B4-BE49-F238E27FC236}">
                <a16:creationId xmlns:a16="http://schemas.microsoft.com/office/drawing/2014/main" id="{F5461B10-C382-4810-2ADB-62CE75CDBA8F}"/>
              </a:ext>
            </a:extLst>
          </p:cNvPr>
          <p:cNvSpPr>
            <a:spLocks noGrp="1" noChangeArrowheads="1"/>
          </p:cNvSpPr>
          <p:nvPr>
            <p:ph idx="1"/>
          </p:nvPr>
        </p:nvSpPr>
        <p:spPr>
          <a:xfrm>
            <a:off x="457200" y="1219200"/>
            <a:ext cx="8229600" cy="1295400"/>
          </a:xfrm>
        </p:spPr>
        <p:txBody>
          <a:bodyPr/>
          <a:lstStyle/>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Takes 128-bits (16-bytes) key and expands into array of 44 32-bit words</a:t>
            </a:r>
          </a:p>
        </p:txBody>
      </p:sp>
      <p:pic>
        <p:nvPicPr>
          <p:cNvPr id="65540" name="Picture 5">
            <a:extLst>
              <a:ext uri="{FF2B5EF4-FFF2-40B4-BE49-F238E27FC236}">
                <a16:creationId xmlns:a16="http://schemas.microsoft.com/office/drawing/2014/main" id="{483B198A-2C09-2049-F241-9D84EF57C3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7874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62BAF47B-E62A-631F-65E1-A98B7DDFB175}"/>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Scheme</a:t>
            </a:r>
          </a:p>
        </p:txBody>
      </p:sp>
      <p:pic>
        <p:nvPicPr>
          <p:cNvPr id="67587" name="Picture 13">
            <a:extLst>
              <a:ext uri="{FF2B5EF4-FFF2-40B4-BE49-F238E27FC236}">
                <a16:creationId xmlns:a16="http://schemas.microsoft.com/office/drawing/2014/main" id="{B6ABB40C-6EBE-15A2-7E57-22A1B238B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538288"/>
            <a:ext cx="6856412"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73A4AEE1-41AD-F257-469D-173752CE6C0E}"/>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submodule</a:t>
            </a:r>
          </a:p>
        </p:txBody>
      </p:sp>
      <p:sp>
        <p:nvSpPr>
          <p:cNvPr id="3" name="Content Placeholder 2">
            <a:extLst>
              <a:ext uri="{FF2B5EF4-FFF2-40B4-BE49-F238E27FC236}">
                <a16:creationId xmlns:a16="http://schemas.microsoft.com/office/drawing/2014/main" id="{63665AC0-5C7E-101F-3FFB-CBB0156FBECE}"/>
              </a:ext>
            </a:extLst>
          </p:cNvPr>
          <p:cNvSpPr>
            <a:spLocks noGrp="1"/>
          </p:cNvSpPr>
          <p:nvPr>
            <p:ph idx="1"/>
          </p:nvPr>
        </p:nvSpPr>
        <p:spPr/>
        <p:txBody>
          <a:bodyPr>
            <a:noAutofit/>
          </a:bodyPr>
          <a:lstStyle/>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performs a one byte circular left shift on a word For example:</a:t>
            </a:r>
          </a:p>
          <a:p>
            <a:pPr eaLnBrk="1" hangingPunct="1">
              <a:buFontTx/>
              <a:buNone/>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buFontTx/>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[b0,b1,b2,b3] = [b1,b2,b3,b0]</a:t>
            </a:r>
          </a:p>
          <a:p>
            <a:pPr eaLnBrk="1" hangingPunct="1">
              <a:buFontTx/>
              <a:buNone/>
            </a:pPr>
            <a:endPar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SubWord</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performs a byte substitution on each byte of input word using the S-box</a:t>
            </a: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(temp))</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is XORed with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the round constant</a:t>
            </a:r>
          </a:p>
          <a:p>
            <a:pPr eaLnBrk="1" hangingPunct="1">
              <a:buFontTx/>
              <a:buNone/>
            </a:pPr>
            <a:r>
              <a:rPr lang="he-IL"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96A038B0-1713-6398-5856-8AA18E3628AC}"/>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Round Constant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p>
        </p:txBody>
      </p:sp>
      <p:sp>
        <p:nvSpPr>
          <p:cNvPr id="3" name="Content Placeholder 2">
            <a:extLst>
              <a:ext uri="{FF2B5EF4-FFF2-40B4-BE49-F238E27FC236}">
                <a16:creationId xmlns:a16="http://schemas.microsoft.com/office/drawing/2014/main" id="{57466D54-A500-DC8B-8391-704D8CA7B161}"/>
              </a:ext>
            </a:extLst>
          </p:cNvPr>
          <p:cNvSpPr>
            <a:spLocks noGrp="1"/>
          </p:cNvSpPr>
          <p:nvPr>
            <p:ph idx="1"/>
          </p:nvPr>
        </p:nvSpPr>
        <p:spPr>
          <a:xfrm>
            <a:off x="457200" y="1219200"/>
            <a:ext cx="8229600" cy="2362200"/>
          </a:xfrm>
        </p:spPr>
        <p:txBody>
          <a:bodyPr>
            <a:normAutofit/>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 is a word in which the three rightmost bytes are zero</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It is different for each round and defined as:    </a:t>
            </a:r>
          </a:p>
          <a:p>
            <a:pPr eaLnBrk="1" hangingPunct="1">
              <a:buFont typeface="Wingdings 3" panose="05040102010807070707" pitchFamily="18" charset="2"/>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[j],0,0,0) </a:t>
            </a:r>
          </a:p>
          <a:p>
            <a:pPr eaLnBrk="1" hangingPunct="1">
              <a:buFontTx/>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where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 =1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2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[j-1]</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Multiplication is defined over GF(2^8) but can be implement in Table Lookup </a:t>
            </a: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69636" name="Picture 4">
            <a:extLst>
              <a:ext uri="{FF2B5EF4-FFF2-40B4-BE49-F238E27FC236}">
                <a16:creationId xmlns:a16="http://schemas.microsoft.com/office/drawing/2014/main" id="{0D1FEAD8-39EC-6C82-4903-31ADC66B92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29050"/>
            <a:ext cx="5168900"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AAAC2FA-0988-38BD-8FD3-394843DE122B}"/>
              </a:ext>
            </a:extLst>
          </p:cNvPr>
          <p:cNvSpPr>
            <a:spLocks noGrp="1"/>
          </p:cNvSpPr>
          <p:nvPr>
            <p:ph type="title"/>
          </p:nvPr>
        </p:nvSpPr>
        <p:spPr/>
        <p:txBody>
          <a:bodyPr/>
          <a:lstStyle/>
          <a:p>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Topics</a:t>
            </a:r>
          </a:p>
        </p:txBody>
      </p:sp>
      <p:sp>
        <p:nvSpPr>
          <p:cNvPr id="15363" name="Content Placeholder 2">
            <a:extLst>
              <a:ext uri="{FF2B5EF4-FFF2-40B4-BE49-F238E27FC236}">
                <a16:creationId xmlns:a16="http://schemas.microsoft.com/office/drawing/2014/main" id="{0B3B1BF8-0B96-42B9-A2E5-CD434F99718C}"/>
              </a:ext>
            </a:extLst>
          </p:cNvPr>
          <p:cNvSpPr>
            <a:spLocks noGrp="1"/>
          </p:cNvSpPr>
          <p:nvPr>
            <p:ph idx="1"/>
          </p:nvPr>
        </p:nvSpPr>
        <p:spPr>
          <a:xfrm>
            <a:off x="457200" y="1201731"/>
            <a:ext cx="8229600" cy="4937125"/>
          </a:xfrm>
        </p:spPr>
        <p:txBody>
          <a:bodyPr>
            <a:normAutofit fontScale="92500" lnSpcReduction="20000"/>
          </a:bodyPr>
          <a:lstStyle/>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Introduction </a:t>
            </a: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Basic AES </a:t>
            </a:r>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AES Key Scheduling</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AES Round Operations</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Modified AES algorithm</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Results</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conclusion</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D198540C-0238-9922-4290-DF0F1C34230B}"/>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Example (1</a:t>
            </a:r>
            <a:r>
              <a:rPr lang="en-US" altLang="en-US" sz="3200" baseline="30000" dirty="0">
                <a:latin typeface="Times New Roman" panose="02020603050405020304" pitchFamily="18" charset="0"/>
                <a:ea typeface="ＭＳ Ｐゴシック" panose="020B0600070205080204" pitchFamily="34" charset="-128"/>
                <a:cs typeface="Times New Roman" panose="02020603050405020304" pitchFamily="18" charset="0"/>
              </a:rPr>
              <a:t>st</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Round)</a:t>
            </a:r>
          </a:p>
        </p:txBody>
      </p:sp>
      <p:graphicFrame>
        <p:nvGraphicFramePr>
          <p:cNvPr id="7" name="Group 4">
            <a:extLst>
              <a:ext uri="{FF2B5EF4-FFF2-40B4-BE49-F238E27FC236}">
                <a16:creationId xmlns:a16="http://schemas.microsoft.com/office/drawing/2014/main" id="{1F2DF0A7-F130-292D-1D2B-33F68D93DE6D}"/>
              </a:ext>
            </a:extLst>
          </p:cNvPr>
          <p:cNvGraphicFramePr>
            <a:graphicFrameLocks noGrp="1"/>
          </p:cNvGraphicFramePr>
          <p:nvPr>
            <p:ph idx="1"/>
          </p:nvPr>
        </p:nvGraphicFramePr>
        <p:xfrm>
          <a:off x="457200" y="2743200"/>
          <a:ext cx="8050211" cy="3498700"/>
        </p:xfrm>
        <a:graphic>
          <a:graphicData uri="http://schemas.openxmlformats.org/drawingml/2006/table">
            <a:tbl>
              <a:tblPr>
                <a:tableStyleId>{35758FB7-9AC5-4552-8A53-C91805E547FA}</a:tableStyleId>
              </a:tblPr>
              <a:tblGrid>
                <a:gridCol w="262617">
                  <a:extLst>
                    <a:ext uri="{9D8B030D-6E8A-4147-A177-3AD203B41FA5}">
                      <a16:colId xmlns:a16="http://schemas.microsoft.com/office/drawing/2014/main" val="20000"/>
                    </a:ext>
                  </a:extLst>
                </a:gridCol>
                <a:gridCol w="1112513">
                  <a:extLst>
                    <a:ext uri="{9D8B030D-6E8A-4147-A177-3AD203B41FA5}">
                      <a16:colId xmlns:a16="http://schemas.microsoft.com/office/drawing/2014/main" val="20001"/>
                    </a:ext>
                  </a:extLst>
                </a:gridCol>
                <a:gridCol w="1112514">
                  <a:extLst>
                    <a:ext uri="{9D8B030D-6E8A-4147-A177-3AD203B41FA5}">
                      <a16:colId xmlns:a16="http://schemas.microsoft.com/office/drawing/2014/main" val="20002"/>
                    </a:ext>
                  </a:extLst>
                </a:gridCol>
                <a:gridCol w="1112513">
                  <a:extLst>
                    <a:ext uri="{9D8B030D-6E8A-4147-A177-3AD203B41FA5}">
                      <a16:colId xmlns:a16="http://schemas.microsoft.com/office/drawing/2014/main" val="20003"/>
                    </a:ext>
                  </a:extLst>
                </a:gridCol>
                <a:gridCol w="1112514">
                  <a:extLst>
                    <a:ext uri="{9D8B030D-6E8A-4147-A177-3AD203B41FA5}">
                      <a16:colId xmlns:a16="http://schemas.microsoft.com/office/drawing/2014/main" val="20004"/>
                    </a:ext>
                  </a:extLst>
                </a:gridCol>
                <a:gridCol w="1112513">
                  <a:extLst>
                    <a:ext uri="{9D8B030D-6E8A-4147-A177-3AD203B41FA5}">
                      <a16:colId xmlns:a16="http://schemas.microsoft.com/office/drawing/2014/main" val="20005"/>
                    </a:ext>
                  </a:extLst>
                </a:gridCol>
                <a:gridCol w="1112514">
                  <a:extLst>
                    <a:ext uri="{9D8B030D-6E8A-4147-A177-3AD203B41FA5}">
                      <a16:colId xmlns:a16="http://schemas.microsoft.com/office/drawing/2014/main" val="20006"/>
                    </a:ext>
                  </a:extLst>
                </a:gridCol>
                <a:gridCol w="1112513">
                  <a:extLst>
                    <a:ext uri="{9D8B030D-6E8A-4147-A177-3AD203B41FA5}">
                      <a16:colId xmlns:a16="http://schemas.microsoft.com/office/drawing/2014/main" val="20007"/>
                    </a:ext>
                  </a:extLst>
                </a:gridCol>
              </a:tblGrid>
              <a:tr h="409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err="1">
                          <a:ln>
                            <a:noFill/>
                          </a:ln>
                          <a:effectLst/>
                        </a:rPr>
                        <a:t>i</a:t>
                      </a:r>
                      <a:endParaRPr kumimoji="0" lang="he-IL" sz="20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w</a:t>
                      </a:r>
                      <a:r>
                        <a:rPr kumimoji="0" lang="en-US" sz="1800" b="1" u="none" strike="noStrike" cap="none" normalizeH="0" baseline="-25000" dirty="0">
                          <a:ln>
                            <a:noFill/>
                          </a:ln>
                          <a:effectLst/>
                        </a:rPr>
                        <a:t>i-1</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a:ln>
                            <a:noFill/>
                          </a:ln>
                          <a:effectLst/>
                        </a:rPr>
                        <a:t>RotWord</a:t>
                      </a:r>
                      <a:endParaRPr kumimoji="0" lang="he-IL" sz="1800" b="1"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SubWord</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Rcon[i/4]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t</a:t>
                      </a:r>
                      <a:r>
                        <a:rPr kumimoji="0" lang="en-US" sz="1800" b="1" u="none" strike="noStrike" cap="none" normalizeH="0" baseline="-25000" dirty="0" err="1">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w[i-4]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w</a:t>
                      </a:r>
                      <a:r>
                        <a:rPr kumimoji="0" lang="en-US" sz="1800" b="1" u="none" strike="noStrike" cap="none" normalizeH="0" baseline="-25000" dirty="0" err="1">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0"/>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4</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cf4f3c09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8a84eb01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01000000</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8b84eb01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2b7e1516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a0fafe17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1"/>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a0fafe17</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28aed2a6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88542cb1</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2"/>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6</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88542cb1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Abf71588</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3"/>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2a6c7605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F0D9924F-51E8-14C5-FCD0-EBCC0E233B8F}"/>
              </a:ext>
            </a:extLst>
          </p:cNvPr>
          <p:cNvSpPr txBox="1">
            <a:spLocks noChangeArrowheads="1"/>
          </p:cNvSpPr>
          <p:nvPr/>
        </p:nvSpPr>
        <p:spPr bwMode="auto">
          <a:xfrm>
            <a:off x="488950" y="1371600"/>
            <a:ext cx="8075613" cy="1152525"/>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FontTx/>
              <a:buChar char="•"/>
            </a:pPr>
            <a:r>
              <a:rPr lang="en-US" altLang="en-US" sz="1800" dirty="0">
                <a:solidFill>
                  <a:srgbClr val="7F7F7F"/>
                </a:solidFill>
                <a:latin typeface="Times New Roman" panose="02020603050405020304" pitchFamily="18" charset="0"/>
                <a:cs typeface="Times New Roman" panose="02020603050405020304" pitchFamily="18" charset="0"/>
              </a:rPr>
              <a:t>Example of expansion of a 128-bit cipher key</a:t>
            </a: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Cipher key = 2b7e151628aed2a6abf7158809cf4f3c</a:t>
            </a: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w0=2b7e1516  w1=28aed2a6  w2=abf71588  w3=09cf4f3c</a:t>
            </a:r>
          </a:p>
          <a:p>
            <a:pPr eaLnBrk="1" hangingPunct="1">
              <a:spcBef>
                <a:spcPct val="20000"/>
              </a:spcBef>
            </a:pPr>
            <a:endParaRPr lang="en-US" altLang="en-US" sz="1800" dirty="0">
              <a:solidFill>
                <a:srgbClr val="7F7F7F"/>
              </a:solidFill>
              <a:latin typeface="Times New Roman" panose="02020603050405020304" pitchFamily="18" charset="0"/>
              <a:cs typeface="Times New Roman" panose="02020603050405020304" pitchFamily="18" charset="0"/>
            </a:endParaRP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a:t>
            </a:r>
            <a:endParaRPr lang="he-IL" altLang="en-US" sz="1800" dirty="0">
              <a:solidFill>
                <a:srgbClr val="7F7F7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3235BE7-9A37-3161-573D-BD4DA1B33E02}"/>
              </a:ext>
            </a:extLst>
          </p:cNvPr>
          <p:cNvSpPr>
            <a:spLocks noGrp="1"/>
          </p:cNvSpPr>
          <p:nvPr>
            <p:ph type="title"/>
          </p:nvPr>
        </p:nvSpPr>
        <p:spPr>
          <a:xfrm>
            <a:off x="393951" y="71080"/>
            <a:ext cx="8229600" cy="990600"/>
          </a:xfrm>
        </p:spPr>
        <p:txBody>
          <a:bodyPr>
            <a:noAutofit/>
          </a:bodyPr>
          <a:lstStyle/>
          <a:p>
            <a:pPr eaLnBrk="1" hangingPunct="1"/>
            <a:b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4.AES</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Round Operations</a:t>
            </a:r>
            <a:endPar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39939" name="Picture 15">
            <a:extLst>
              <a:ext uri="{FF2B5EF4-FFF2-40B4-BE49-F238E27FC236}">
                <a16:creationId xmlns:a16="http://schemas.microsoft.com/office/drawing/2014/main" id="{A77408E5-359A-E1BB-69D1-5E3792592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9271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B457038-8609-F3FA-8A07-E792967CB4A7}"/>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Byte Substitution</a:t>
            </a:r>
          </a:p>
        </p:txBody>
      </p:sp>
      <p:sp>
        <p:nvSpPr>
          <p:cNvPr id="40963" name="Rectangle 3">
            <a:extLst>
              <a:ext uri="{FF2B5EF4-FFF2-40B4-BE49-F238E27FC236}">
                <a16:creationId xmlns:a16="http://schemas.microsoft.com/office/drawing/2014/main" id="{DA0C8E7E-64A6-6DB1-E81F-A50745FE6DE4}"/>
              </a:ext>
            </a:extLst>
          </p:cNvPr>
          <p:cNvSpPr>
            <a:spLocks noGrp="1" noChangeArrowheads="1"/>
          </p:cNvSpPr>
          <p:nvPr>
            <p:ph idx="1"/>
          </p:nvPr>
        </p:nvSpPr>
        <p:spPr>
          <a:xfrm>
            <a:off x="457200" y="1219200"/>
            <a:ext cx="8229600" cy="4343400"/>
          </a:xfrm>
        </p:spPr>
        <p:txBody>
          <a:bodyPr>
            <a:noAutofit/>
          </a:bodyPr>
          <a:lstStyle/>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simple substitution of each byte</a:t>
            </a:r>
          </a:p>
          <a:p>
            <a:pPr lvl="1" algn="just"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provide a confusion </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Uses one S-box of 16x16 bytes containing a permutation of all 256 8-bit values</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byte of state is replaced by byte indexed by row (left 4-bits) &amp;</a:t>
            </a:r>
          </a:p>
          <a:p>
            <a:pPr marL="0" indent="0" algn="just" eaLnBrk="1" hangingPunct="1">
              <a:lnSpc>
                <a:spcPct val="90000"/>
              </a:lnSpc>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column (right 4-bits)</a:t>
            </a:r>
          </a:p>
          <a:p>
            <a:pPr lvl="1" algn="just" eaLnBrk="1" hangingPunct="1">
              <a:lnSpc>
                <a:spcPct val="90000"/>
              </a:lnSpc>
            </a:pPr>
            <a:r>
              <a:rPr lang="en-US" altLang="en-US" sz="1800"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eg.</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byte {95} is replaced by byte in row 9 column 5</a:t>
            </a:r>
          </a:p>
          <a:p>
            <a:pPr lvl="1" algn="just"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which has value {2A}</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S-box constructed using defined transformation of values in Galois Field- GF(2</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F01AB949-7274-CEB8-D191-4B8622610C2E}"/>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InvSubBytes</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3011" name="Picture 13">
            <a:extLst>
              <a:ext uri="{FF2B5EF4-FFF2-40B4-BE49-F238E27FC236}">
                <a16:creationId xmlns:a16="http://schemas.microsoft.com/office/drawing/2014/main" id="{D880FE95-62C4-FF5D-873D-83B5038C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295400"/>
            <a:ext cx="453390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3F1C242-1EAA-2D78-2AB6-FB80DA6A2008}"/>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Operation</a:t>
            </a:r>
          </a:p>
        </p:txBody>
      </p:sp>
      <p:sp>
        <p:nvSpPr>
          <p:cNvPr id="44035" name="Content Placeholder 2">
            <a:extLst>
              <a:ext uri="{FF2B5EF4-FFF2-40B4-BE49-F238E27FC236}">
                <a16:creationId xmlns:a16="http://schemas.microsoft.com/office/drawing/2014/main" id="{DE6ED26D-38D7-1696-F094-351B443EA5D8}"/>
              </a:ext>
            </a:extLst>
          </p:cNvPr>
          <p:cNvSpPr>
            <a:spLocks noGrp="1"/>
          </p:cNvSpPr>
          <p:nvPr>
            <p:ph idx="1"/>
          </p:nvPr>
        </p:nvSpPr>
        <p:spPr>
          <a:xfrm>
            <a:off x="457200" y="1219200"/>
            <a:ext cx="8229600" cy="1828800"/>
          </a:xfrm>
        </p:spPr>
        <p:txBody>
          <a:bodyPr>
            <a:normAutofit/>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operation involves 16 independent byte-to-byte transformations.</a:t>
            </a: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4036" name="Picture 5">
            <a:extLst>
              <a:ext uri="{FF2B5EF4-FFF2-40B4-BE49-F238E27FC236}">
                <a16:creationId xmlns:a16="http://schemas.microsoft.com/office/drawing/2014/main" id="{B90C404A-9AE0-358D-017D-7CD5084A9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23100" cy="4127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4">
            <a:extLst>
              <a:ext uri="{FF2B5EF4-FFF2-40B4-BE49-F238E27FC236}">
                <a16:creationId xmlns:a16="http://schemas.microsoft.com/office/drawing/2014/main" id="{BBD7BD0E-AF22-0A79-06A9-9A3DD02E5FF8}"/>
              </a:ext>
            </a:extLst>
          </p:cNvPr>
          <p:cNvSpPr>
            <a:spLocks noChangeArrowheads="1"/>
          </p:cNvSpPr>
          <p:nvPr/>
        </p:nvSpPr>
        <p:spPr bwMode="auto">
          <a:xfrm>
            <a:off x="5334000" y="1828800"/>
            <a:ext cx="3581400" cy="1200329"/>
          </a:xfrm>
          <a:prstGeom prst="rect">
            <a:avLst/>
          </a:prstGeom>
          <a:noFill/>
          <a:ln w="9525">
            <a:noFill/>
            <a:miter lim="800000"/>
            <a:headEnd/>
            <a:tailEnd/>
          </a:ln>
        </p:spPr>
        <p:txBody>
          <a:bodyPr>
            <a:spAutoFit/>
          </a:bodyPr>
          <a:lstStyle/>
          <a:p>
            <a:pPr marL="177800" indent="-177800">
              <a:buClr>
                <a:schemeClr val="accent1">
                  <a:lumMod val="75000"/>
                </a:schemeClr>
              </a:buClr>
              <a:buFont typeface="Arial"/>
              <a:buChar char="•"/>
              <a:defRPr/>
            </a:pPr>
            <a:r>
              <a:rPr lang="en-US" b="1" dirty="0">
                <a:solidFill>
                  <a:schemeClr val="accent2">
                    <a:lumMod val="50000"/>
                  </a:schemeClr>
                </a:solidFill>
                <a:latin typeface="Times New Roman" panose="02020603050405020304" pitchFamily="18" charset="0"/>
                <a:cs typeface="Times New Roman" panose="02020603050405020304" pitchFamily="18" charset="0"/>
              </a:rPr>
              <a:t>Interpret the byte as two hexadecimal digits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xy</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marL="177800" indent="-177800">
              <a:buClr>
                <a:schemeClr val="accent1">
                  <a:lumMod val="75000"/>
                </a:schemeClr>
              </a:buClr>
              <a:buFont typeface="Arial"/>
              <a:buChar char="•"/>
              <a:defRPr/>
            </a:pPr>
            <a:r>
              <a:rPr lang="en-US" b="1" dirty="0">
                <a:solidFill>
                  <a:schemeClr val="accent2">
                    <a:lumMod val="50000"/>
                  </a:schemeClr>
                </a:solidFill>
                <a:latin typeface="Times New Roman" panose="02020603050405020304" pitchFamily="18" charset="0"/>
                <a:cs typeface="Times New Roman" panose="02020603050405020304" pitchFamily="18" charset="0"/>
              </a:rPr>
              <a:t>SW implementation, use row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x</a:t>
            </a:r>
            <a:r>
              <a:rPr lang="en-US" b="1" dirty="0">
                <a:solidFill>
                  <a:schemeClr val="accent2">
                    <a:lumMod val="50000"/>
                  </a:schemeClr>
                </a:solidFill>
                <a:latin typeface="Times New Roman" panose="02020603050405020304" pitchFamily="18" charset="0"/>
                <a:cs typeface="Times New Roman" panose="02020603050405020304" pitchFamily="18" charset="0"/>
              </a:rPr>
              <a:t>) and column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y</a:t>
            </a:r>
            <a:r>
              <a:rPr lang="en-US" b="1" dirty="0">
                <a:solidFill>
                  <a:schemeClr val="accent2">
                    <a:lumMod val="50000"/>
                  </a:schemeClr>
                </a:solidFill>
                <a:latin typeface="Times New Roman" panose="02020603050405020304" pitchFamily="18" charset="0"/>
                <a:cs typeface="Times New Roman" panose="02020603050405020304" pitchFamily="18" charset="0"/>
              </a:rPr>
              <a:t>) as lookup pointer</a:t>
            </a:r>
          </a:p>
        </p:txBody>
      </p:sp>
      <p:sp>
        <p:nvSpPr>
          <p:cNvPr id="44038" name="Rectangle 5">
            <a:extLst>
              <a:ext uri="{FF2B5EF4-FFF2-40B4-BE49-F238E27FC236}">
                <a16:creationId xmlns:a16="http://schemas.microsoft.com/office/drawing/2014/main" id="{0159366C-711A-D4BB-BD85-5780BF2ACD19}"/>
              </a:ext>
            </a:extLst>
          </p:cNvPr>
          <p:cNvSpPr>
            <a:spLocks noChangeArrowheads="1"/>
          </p:cNvSpPr>
          <p:nvPr/>
        </p:nvSpPr>
        <p:spPr bwMode="auto">
          <a:xfrm>
            <a:off x="457200" y="2362200"/>
            <a:ext cx="1135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Times New Roman" panose="02020603050405020304" pitchFamily="18" charset="0"/>
                <a:cs typeface="Times New Roman" panose="02020603050405020304" pitchFamily="18" charset="0"/>
              </a:rPr>
              <a:t>S</a:t>
            </a:r>
            <a:r>
              <a:rPr lang="en-US" altLang="en-US" sz="1800" baseline="-25000" dirty="0">
                <a:latin typeface="Times New Roman" panose="02020603050405020304" pitchFamily="18" charset="0"/>
                <a:cs typeface="Times New Roman" panose="02020603050405020304" pitchFamily="18" charset="0"/>
              </a:rPr>
              <a:t>1,1</a:t>
            </a:r>
            <a:r>
              <a:rPr lang="en-US" altLang="en-US" sz="1800" dirty="0">
                <a:latin typeface="Times New Roman" panose="02020603050405020304" pitchFamily="18" charset="0"/>
                <a:cs typeface="Times New Roman" panose="02020603050405020304" pitchFamily="18" charset="0"/>
              </a:rPr>
              <a:t> = xy</a:t>
            </a:r>
            <a:r>
              <a:rPr lang="en-US" altLang="en-US" sz="1800" baseline="-25000" dirty="0">
                <a:latin typeface="Times New Roman" panose="02020603050405020304" pitchFamily="18" charset="0"/>
                <a:cs typeface="Times New Roman" panose="02020603050405020304" pitchFamily="18" charset="0"/>
              </a:rPr>
              <a:t>16</a:t>
            </a:r>
          </a:p>
        </p:txBody>
      </p:sp>
      <p:sp>
        <p:nvSpPr>
          <p:cNvPr id="44039" name="Rectangle 6">
            <a:extLst>
              <a:ext uri="{FF2B5EF4-FFF2-40B4-BE49-F238E27FC236}">
                <a16:creationId xmlns:a16="http://schemas.microsoft.com/office/drawing/2014/main" id="{70919752-613F-908D-2202-B48075B659C5}"/>
              </a:ext>
            </a:extLst>
          </p:cNvPr>
          <p:cNvSpPr>
            <a:spLocks noChangeArrowheads="1"/>
          </p:cNvSpPr>
          <p:nvPr/>
        </p:nvSpPr>
        <p:spPr bwMode="auto">
          <a:xfrm>
            <a:off x="5410200" y="3124200"/>
            <a:ext cx="68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x’y’</a:t>
            </a:r>
            <a:r>
              <a:rPr lang="en-US" altLang="en-US" sz="1800" baseline="-25000"/>
              <a:t>16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1DC3112-3223-1D04-DCBA-A29C2EC8FCDB}"/>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Table</a:t>
            </a:r>
          </a:p>
        </p:txBody>
      </p:sp>
      <p:sp>
        <p:nvSpPr>
          <p:cNvPr id="41987" name="Content Placeholder 2">
            <a:extLst>
              <a:ext uri="{FF2B5EF4-FFF2-40B4-BE49-F238E27FC236}">
                <a16:creationId xmlns:a16="http://schemas.microsoft.com/office/drawing/2014/main" id="{4004D236-AD30-A68A-358A-3AA7ECDC5501}"/>
              </a:ext>
            </a:extLst>
          </p:cNvPr>
          <p:cNvSpPr>
            <a:spLocks noGrp="1"/>
          </p:cNvSpPr>
          <p:nvPr>
            <p:ph idx="1"/>
          </p:nvPr>
        </p:nvSpPr>
        <p:spPr>
          <a:xfrm>
            <a:off x="457200" y="1219200"/>
            <a:ext cx="8229600" cy="533400"/>
          </a:xfrm>
        </p:spPr>
        <p:txBody>
          <a:bodyPr/>
          <a:lstStyle/>
          <a:p>
            <a:pPr eaLnBrk="1" hangingPunct="1"/>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Implement by Table Lookup</a:t>
            </a:r>
          </a:p>
        </p:txBody>
      </p:sp>
      <p:pic>
        <p:nvPicPr>
          <p:cNvPr id="45060" name="Picture 3" descr="Screen shot 2011-06-26 at 4.29.05 PM.png">
            <a:extLst>
              <a:ext uri="{FF2B5EF4-FFF2-40B4-BE49-F238E27FC236}">
                <a16:creationId xmlns:a16="http://schemas.microsoft.com/office/drawing/2014/main" id="{3EC4E674-7210-9E3E-7EE8-137E77785C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0231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064E5863-E912-6895-7808-B51F1388D221}"/>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Table</a:t>
            </a:r>
          </a:p>
        </p:txBody>
      </p:sp>
      <p:pic>
        <p:nvPicPr>
          <p:cNvPr id="46083" name="Picture 5" descr="Screen shot 2011-06-26 at 4.30.55 PM.png">
            <a:extLst>
              <a:ext uri="{FF2B5EF4-FFF2-40B4-BE49-F238E27FC236}">
                <a16:creationId xmlns:a16="http://schemas.microsoft.com/office/drawing/2014/main" id="{6CE94C55-604D-4A20-C5C5-0FB22E6146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69215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91F2144A-FF04-C6B2-65AB-5143CD21D14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Sample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Transformation</a:t>
            </a:r>
          </a:p>
        </p:txBody>
      </p:sp>
      <p:sp>
        <p:nvSpPr>
          <p:cNvPr id="47107" name="Content Placeholder 2">
            <a:extLst>
              <a:ext uri="{FF2B5EF4-FFF2-40B4-BE49-F238E27FC236}">
                <a16:creationId xmlns:a16="http://schemas.microsoft.com/office/drawing/2014/main" id="{75C28977-F578-ECD3-F1C4-E2E0D322B509}"/>
              </a:ext>
            </a:extLst>
          </p:cNvPr>
          <p:cNvSpPr>
            <a:spLocks noGrp="1"/>
          </p:cNvSpPr>
          <p:nvPr>
            <p:ph idx="1"/>
          </p:nvPr>
        </p:nvSpPr>
        <p:spPr>
          <a:xfrm>
            <a:off x="457200" y="1676400"/>
            <a:ext cx="8229600" cy="1219200"/>
          </a:xfrm>
        </p:spPr>
        <p:txBody>
          <a:bodyPr/>
          <a:lstStyle/>
          <a:p>
            <a:pPr eaLnBrk="1" hangingPunct="1"/>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dirty="0" err="1">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dirty="0" err="1">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InvSubBytes</a:t>
            </a:r>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 transformations are inverses of each other.</a:t>
            </a:r>
          </a:p>
          <a:p>
            <a:pPr eaLnBrk="1" hangingPunct="1"/>
            <a:endPar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7108" name="Picture 16">
            <a:extLst>
              <a:ext uri="{FF2B5EF4-FFF2-40B4-BE49-F238E27FC236}">
                <a16:creationId xmlns:a16="http://schemas.microsoft.com/office/drawing/2014/main" id="{AEF1F7B7-BB14-7836-ED2E-6020B37C9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00400"/>
            <a:ext cx="80168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C5E0E92-A9D9-45AB-EA05-926AC42E682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8131" name="Rectangle 3">
            <a:extLst>
              <a:ext uri="{FF2B5EF4-FFF2-40B4-BE49-F238E27FC236}">
                <a16:creationId xmlns:a16="http://schemas.microsoft.com/office/drawing/2014/main" id="{45EB2A2E-F7A3-2ADA-FE3E-8EF4D0F9A49D}"/>
              </a:ext>
            </a:extLst>
          </p:cNvPr>
          <p:cNvSpPr>
            <a:spLocks noGrp="1" noChangeArrowheads="1"/>
          </p:cNvSpPr>
          <p:nvPr>
            <p:ph idx="1"/>
          </p:nvPr>
        </p:nvSpPr>
        <p:spPr>
          <a:xfrm>
            <a:off x="457200" y="1676400"/>
            <a:ext cx="6324600" cy="4454525"/>
          </a:xfrm>
        </p:spPr>
        <p:txBody>
          <a:bodyPr>
            <a:normAutofit/>
          </a:bodyPr>
          <a:lstStyle/>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Shifting, which permutes the bytes. </a:t>
            </a: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circular byte shift in each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1800"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st</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row is unchanged</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1800"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nd</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row does 1 byte circular shift to left</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3rd row does 2 byte circular shift to left</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4th row does 3 byte circular shift to left</a:t>
            </a: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 the encryption, the transformation is called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ShiftRows</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 the decryption, the transformation is called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InvShiftRows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the shifting is to the right</a:t>
            </a:r>
          </a:p>
          <a:p>
            <a:pPr lvl="1" eaLnBrk="1" hangingPunct="1">
              <a:lnSpc>
                <a:spcPct val="90000"/>
              </a:lnSpc>
            </a:pPr>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cxnSp>
        <p:nvCxnSpPr>
          <p:cNvPr id="48132" name="AutoShape 15">
            <a:extLst>
              <a:ext uri="{FF2B5EF4-FFF2-40B4-BE49-F238E27FC236}">
                <a16:creationId xmlns:a16="http://schemas.microsoft.com/office/drawing/2014/main" id="{68336505-B641-0AB5-5C03-276270D19FB3}"/>
              </a:ext>
            </a:extLst>
          </p:cNvPr>
          <p:cNvCxnSpPr>
            <a:cxnSpLocks noChangeShapeType="1"/>
            <a:stCxn id="48151" idx="3"/>
          </p:cNvCxnSpPr>
          <p:nvPr/>
        </p:nvCxnSpPr>
        <p:spPr bwMode="auto">
          <a:xfrm flipH="1">
            <a:off x="7697788" y="2743200"/>
            <a:ext cx="11112" cy="5461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8133" name="AutoShape 16">
            <a:extLst>
              <a:ext uri="{FF2B5EF4-FFF2-40B4-BE49-F238E27FC236}">
                <a16:creationId xmlns:a16="http://schemas.microsoft.com/office/drawing/2014/main" id="{DDF9EB98-7E98-8306-A2AD-8EE2C0D93159}"/>
              </a:ext>
            </a:extLst>
          </p:cNvPr>
          <p:cNvCxnSpPr>
            <a:cxnSpLocks noChangeShapeType="1"/>
          </p:cNvCxnSpPr>
          <p:nvPr/>
        </p:nvCxnSpPr>
        <p:spPr bwMode="auto">
          <a:xfrm>
            <a:off x="7696200" y="3771900"/>
            <a:ext cx="0" cy="3429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48134" name="Rectangle 17">
            <a:extLst>
              <a:ext uri="{FF2B5EF4-FFF2-40B4-BE49-F238E27FC236}">
                <a16:creationId xmlns:a16="http://schemas.microsoft.com/office/drawing/2014/main" id="{ACFD510D-F4F3-164F-1438-123EA3B1E61A}"/>
              </a:ext>
            </a:extLst>
          </p:cNvPr>
          <p:cNvSpPr>
            <a:spLocks noChangeArrowheads="1"/>
          </p:cNvSpPr>
          <p:nvPr/>
        </p:nvSpPr>
        <p:spPr bwMode="auto">
          <a:xfrm>
            <a:off x="7467600" y="3276600"/>
            <a:ext cx="457200" cy="457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5" name="Line 19">
            <a:extLst>
              <a:ext uri="{FF2B5EF4-FFF2-40B4-BE49-F238E27FC236}">
                <a16:creationId xmlns:a16="http://schemas.microsoft.com/office/drawing/2014/main" id="{F37C89BB-7C81-CEA8-0E43-9BCBEA4A1E50}"/>
              </a:ext>
            </a:extLst>
          </p:cNvPr>
          <p:cNvSpPr>
            <a:spLocks noChangeShapeType="1"/>
          </p:cNvSpPr>
          <p:nvPr/>
        </p:nvSpPr>
        <p:spPr bwMode="auto">
          <a:xfrm flipH="1">
            <a:off x="7467600" y="3276600"/>
            <a:ext cx="457200" cy="45720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48136" name="Line 20">
            <a:extLst>
              <a:ext uri="{FF2B5EF4-FFF2-40B4-BE49-F238E27FC236}">
                <a16:creationId xmlns:a16="http://schemas.microsoft.com/office/drawing/2014/main" id="{AF63C515-F157-EBDA-D3AB-3205915BF9B2}"/>
              </a:ext>
            </a:extLst>
          </p:cNvPr>
          <p:cNvSpPr>
            <a:spLocks noChangeShapeType="1"/>
          </p:cNvSpPr>
          <p:nvPr/>
        </p:nvSpPr>
        <p:spPr bwMode="auto">
          <a:xfrm flipH="1">
            <a:off x="7543800" y="3657600"/>
            <a:ext cx="3810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8137" name="Rectangle 21">
            <a:extLst>
              <a:ext uri="{FF2B5EF4-FFF2-40B4-BE49-F238E27FC236}">
                <a16:creationId xmlns:a16="http://schemas.microsoft.com/office/drawing/2014/main" id="{387EC505-3A01-EB8D-5790-5E9218A48111}"/>
              </a:ext>
            </a:extLst>
          </p:cNvPr>
          <p:cNvSpPr>
            <a:spLocks noChangeArrowheads="1"/>
          </p:cNvSpPr>
          <p:nvPr/>
        </p:nvSpPr>
        <p:spPr bwMode="auto">
          <a:xfrm>
            <a:off x="7086600" y="16764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8" name="Rectangle 22">
            <a:extLst>
              <a:ext uri="{FF2B5EF4-FFF2-40B4-BE49-F238E27FC236}">
                <a16:creationId xmlns:a16="http://schemas.microsoft.com/office/drawing/2014/main" id="{9150D58B-0FD5-7127-92A5-53EC09EE5062}"/>
              </a:ext>
            </a:extLst>
          </p:cNvPr>
          <p:cNvSpPr>
            <a:spLocks noChangeArrowheads="1"/>
          </p:cNvSpPr>
          <p:nvPr/>
        </p:nvSpPr>
        <p:spPr bwMode="auto">
          <a:xfrm>
            <a:off x="7391400" y="16764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9" name="Rectangle 23">
            <a:extLst>
              <a:ext uri="{FF2B5EF4-FFF2-40B4-BE49-F238E27FC236}">
                <a16:creationId xmlns:a16="http://schemas.microsoft.com/office/drawing/2014/main" id="{88125101-2827-434C-D514-50C72A757F56}"/>
              </a:ext>
            </a:extLst>
          </p:cNvPr>
          <p:cNvSpPr>
            <a:spLocks noChangeArrowheads="1"/>
          </p:cNvSpPr>
          <p:nvPr/>
        </p:nvSpPr>
        <p:spPr bwMode="auto">
          <a:xfrm>
            <a:off x="7696200" y="16764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0" name="Rectangle 24">
            <a:extLst>
              <a:ext uri="{FF2B5EF4-FFF2-40B4-BE49-F238E27FC236}">
                <a16:creationId xmlns:a16="http://schemas.microsoft.com/office/drawing/2014/main" id="{14B9CF8E-CB99-07D0-E03A-FF9C0F3714A3}"/>
              </a:ext>
            </a:extLst>
          </p:cNvPr>
          <p:cNvSpPr>
            <a:spLocks noChangeArrowheads="1"/>
          </p:cNvSpPr>
          <p:nvPr/>
        </p:nvSpPr>
        <p:spPr bwMode="auto">
          <a:xfrm>
            <a:off x="8001000" y="16764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1" name="Rectangle 25">
            <a:extLst>
              <a:ext uri="{FF2B5EF4-FFF2-40B4-BE49-F238E27FC236}">
                <a16:creationId xmlns:a16="http://schemas.microsoft.com/office/drawing/2014/main" id="{6ED5311A-900B-98D8-0FA5-CEC32C2FE6D5}"/>
              </a:ext>
            </a:extLst>
          </p:cNvPr>
          <p:cNvSpPr>
            <a:spLocks noChangeArrowheads="1"/>
          </p:cNvSpPr>
          <p:nvPr/>
        </p:nvSpPr>
        <p:spPr bwMode="auto">
          <a:xfrm>
            <a:off x="7086600" y="19812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2" name="Rectangle 26">
            <a:extLst>
              <a:ext uri="{FF2B5EF4-FFF2-40B4-BE49-F238E27FC236}">
                <a16:creationId xmlns:a16="http://schemas.microsoft.com/office/drawing/2014/main" id="{5E27E341-6B21-8B39-11F9-C8BA808B1B46}"/>
              </a:ext>
            </a:extLst>
          </p:cNvPr>
          <p:cNvSpPr>
            <a:spLocks noChangeArrowheads="1"/>
          </p:cNvSpPr>
          <p:nvPr/>
        </p:nvSpPr>
        <p:spPr bwMode="auto">
          <a:xfrm>
            <a:off x="7391400" y="19812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3" name="Rectangle 27">
            <a:extLst>
              <a:ext uri="{FF2B5EF4-FFF2-40B4-BE49-F238E27FC236}">
                <a16:creationId xmlns:a16="http://schemas.microsoft.com/office/drawing/2014/main" id="{D154F6C6-FF18-BF74-957D-896590AC670A}"/>
              </a:ext>
            </a:extLst>
          </p:cNvPr>
          <p:cNvSpPr>
            <a:spLocks noChangeArrowheads="1"/>
          </p:cNvSpPr>
          <p:nvPr/>
        </p:nvSpPr>
        <p:spPr bwMode="auto">
          <a:xfrm>
            <a:off x="7696200" y="19812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4" name="Rectangle 28">
            <a:extLst>
              <a:ext uri="{FF2B5EF4-FFF2-40B4-BE49-F238E27FC236}">
                <a16:creationId xmlns:a16="http://schemas.microsoft.com/office/drawing/2014/main" id="{6A8CFE5E-C2BF-FB76-480B-F79D4A277FB1}"/>
              </a:ext>
            </a:extLst>
          </p:cNvPr>
          <p:cNvSpPr>
            <a:spLocks noChangeArrowheads="1"/>
          </p:cNvSpPr>
          <p:nvPr/>
        </p:nvSpPr>
        <p:spPr bwMode="auto">
          <a:xfrm>
            <a:off x="8001000" y="19812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5" name="Rectangle 29">
            <a:extLst>
              <a:ext uri="{FF2B5EF4-FFF2-40B4-BE49-F238E27FC236}">
                <a16:creationId xmlns:a16="http://schemas.microsoft.com/office/drawing/2014/main" id="{B728F0B7-2184-A110-2011-0D6C0DE0DC56}"/>
              </a:ext>
            </a:extLst>
          </p:cNvPr>
          <p:cNvSpPr>
            <a:spLocks noChangeArrowheads="1"/>
          </p:cNvSpPr>
          <p:nvPr/>
        </p:nvSpPr>
        <p:spPr bwMode="auto">
          <a:xfrm>
            <a:off x="7391400" y="22860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6" name="Rectangle 30">
            <a:extLst>
              <a:ext uri="{FF2B5EF4-FFF2-40B4-BE49-F238E27FC236}">
                <a16:creationId xmlns:a16="http://schemas.microsoft.com/office/drawing/2014/main" id="{417C83FD-8C14-B5BA-958A-165A37B7B082}"/>
              </a:ext>
            </a:extLst>
          </p:cNvPr>
          <p:cNvSpPr>
            <a:spLocks noChangeArrowheads="1"/>
          </p:cNvSpPr>
          <p:nvPr/>
        </p:nvSpPr>
        <p:spPr bwMode="auto">
          <a:xfrm>
            <a:off x="7696200" y="25908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7" name="Rectangle 31">
            <a:extLst>
              <a:ext uri="{FF2B5EF4-FFF2-40B4-BE49-F238E27FC236}">
                <a16:creationId xmlns:a16="http://schemas.microsoft.com/office/drawing/2014/main" id="{55ED6D7D-8095-17E3-7D54-B989B01F0CE0}"/>
              </a:ext>
            </a:extLst>
          </p:cNvPr>
          <p:cNvSpPr>
            <a:spLocks noChangeArrowheads="1"/>
          </p:cNvSpPr>
          <p:nvPr/>
        </p:nvSpPr>
        <p:spPr bwMode="auto">
          <a:xfrm>
            <a:off x="7696200" y="22860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8" name="Rectangle 32">
            <a:extLst>
              <a:ext uri="{FF2B5EF4-FFF2-40B4-BE49-F238E27FC236}">
                <a16:creationId xmlns:a16="http://schemas.microsoft.com/office/drawing/2014/main" id="{957D12AE-26C5-07FB-7F5E-D2EAA2169401}"/>
              </a:ext>
            </a:extLst>
          </p:cNvPr>
          <p:cNvSpPr>
            <a:spLocks noChangeArrowheads="1"/>
          </p:cNvSpPr>
          <p:nvPr/>
        </p:nvSpPr>
        <p:spPr bwMode="auto">
          <a:xfrm>
            <a:off x="7086600" y="22860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9" name="Rectangle 33">
            <a:extLst>
              <a:ext uri="{FF2B5EF4-FFF2-40B4-BE49-F238E27FC236}">
                <a16:creationId xmlns:a16="http://schemas.microsoft.com/office/drawing/2014/main" id="{96F16791-37B7-E9C2-891B-8D96E0C61115}"/>
              </a:ext>
            </a:extLst>
          </p:cNvPr>
          <p:cNvSpPr>
            <a:spLocks noChangeArrowheads="1"/>
          </p:cNvSpPr>
          <p:nvPr/>
        </p:nvSpPr>
        <p:spPr bwMode="auto">
          <a:xfrm>
            <a:off x="8001000" y="22860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0" name="Rectangle 34">
            <a:extLst>
              <a:ext uri="{FF2B5EF4-FFF2-40B4-BE49-F238E27FC236}">
                <a16:creationId xmlns:a16="http://schemas.microsoft.com/office/drawing/2014/main" id="{A6FEB5C4-6257-76F8-6EF6-A17090E64B49}"/>
              </a:ext>
            </a:extLst>
          </p:cNvPr>
          <p:cNvSpPr>
            <a:spLocks noChangeArrowheads="1"/>
          </p:cNvSpPr>
          <p:nvPr/>
        </p:nvSpPr>
        <p:spPr bwMode="auto">
          <a:xfrm>
            <a:off x="7086600" y="25908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1" name="Rectangle 35">
            <a:extLst>
              <a:ext uri="{FF2B5EF4-FFF2-40B4-BE49-F238E27FC236}">
                <a16:creationId xmlns:a16="http://schemas.microsoft.com/office/drawing/2014/main" id="{9DA43295-A77F-1252-C1CE-F0AF2FE3C737}"/>
              </a:ext>
            </a:extLst>
          </p:cNvPr>
          <p:cNvSpPr>
            <a:spLocks noChangeArrowheads="1"/>
          </p:cNvSpPr>
          <p:nvPr/>
        </p:nvSpPr>
        <p:spPr bwMode="auto">
          <a:xfrm>
            <a:off x="7391400" y="25908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2" name="Rectangle 36">
            <a:extLst>
              <a:ext uri="{FF2B5EF4-FFF2-40B4-BE49-F238E27FC236}">
                <a16:creationId xmlns:a16="http://schemas.microsoft.com/office/drawing/2014/main" id="{FEDF20FB-5E85-AB6E-1CD6-2DEAE14A0B82}"/>
              </a:ext>
            </a:extLst>
          </p:cNvPr>
          <p:cNvSpPr>
            <a:spLocks noChangeArrowheads="1"/>
          </p:cNvSpPr>
          <p:nvPr/>
        </p:nvSpPr>
        <p:spPr bwMode="auto">
          <a:xfrm>
            <a:off x="8001000" y="25908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3" name="Rectangle 37">
            <a:extLst>
              <a:ext uri="{FF2B5EF4-FFF2-40B4-BE49-F238E27FC236}">
                <a16:creationId xmlns:a16="http://schemas.microsoft.com/office/drawing/2014/main" id="{BC0190AF-4995-E2D1-B024-43DABB5507D3}"/>
              </a:ext>
            </a:extLst>
          </p:cNvPr>
          <p:cNvSpPr>
            <a:spLocks noChangeArrowheads="1"/>
          </p:cNvSpPr>
          <p:nvPr/>
        </p:nvSpPr>
        <p:spPr bwMode="auto">
          <a:xfrm>
            <a:off x="7086600" y="41148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4" name="Rectangle 38">
            <a:extLst>
              <a:ext uri="{FF2B5EF4-FFF2-40B4-BE49-F238E27FC236}">
                <a16:creationId xmlns:a16="http://schemas.microsoft.com/office/drawing/2014/main" id="{0BFBF767-C348-AD97-5AFA-442A7A505640}"/>
              </a:ext>
            </a:extLst>
          </p:cNvPr>
          <p:cNvSpPr>
            <a:spLocks noChangeArrowheads="1"/>
          </p:cNvSpPr>
          <p:nvPr/>
        </p:nvSpPr>
        <p:spPr bwMode="auto">
          <a:xfrm>
            <a:off x="7391400" y="41148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5" name="Rectangle 39">
            <a:extLst>
              <a:ext uri="{FF2B5EF4-FFF2-40B4-BE49-F238E27FC236}">
                <a16:creationId xmlns:a16="http://schemas.microsoft.com/office/drawing/2014/main" id="{3232DECD-6B82-5731-49C1-459B8F1B446E}"/>
              </a:ext>
            </a:extLst>
          </p:cNvPr>
          <p:cNvSpPr>
            <a:spLocks noChangeArrowheads="1"/>
          </p:cNvSpPr>
          <p:nvPr/>
        </p:nvSpPr>
        <p:spPr bwMode="auto">
          <a:xfrm>
            <a:off x="7696200" y="41148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6" name="Rectangle 40">
            <a:extLst>
              <a:ext uri="{FF2B5EF4-FFF2-40B4-BE49-F238E27FC236}">
                <a16:creationId xmlns:a16="http://schemas.microsoft.com/office/drawing/2014/main" id="{75EB8638-6E91-FC56-AF94-9ECC61A440D4}"/>
              </a:ext>
            </a:extLst>
          </p:cNvPr>
          <p:cNvSpPr>
            <a:spLocks noChangeArrowheads="1"/>
          </p:cNvSpPr>
          <p:nvPr/>
        </p:nvSpPr>
        <p:spPr bwMode="auto">
          <a:xfrm>
            <a:off x="8001000" y="41148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7" name="Rectangle 41">
            <a:extLst>
              <a:ext uri="{FF2B5EF4-FFF2-40B4-BE49-F238E27FC236}">
                <a16:creationId xmlns:a16="http://schemas.microsoft.com/office/drawing/2014/main" id="{EBD19F6E-AC21-2064-4F49-163DCCEC487B}"/>
              </a:ext>
            </a:extLst>
          </p:cNvPr>
          <p:cNvSpPr>
            <a:spLocks noChangeArrowheads="1"/>
          </p:cNvSpPr>
          <p:nvPr/>
        </p:nvSpPr>
        <p:spPr bwMode="auto">
          <a:xfrm>
            <a:off x="7086600" y="44196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8" name="Rectangle 42">
            <a:extLst>
              <a:ext uri="{FF2B5EF4-FFF2-40B4-BE49-F238E27FC236}">
                <a16:creationId xmlns:a16="http://schemas.microsoft.com/office/drawing/2014/main" id="{1E0919CB-0038-F7D5-F4E3-001D5CC40504}"/>
              </a:ext>
            </a:extLst>
          </p:cNvPr>
          <p:cNvSpPr>
            <a:spLocks noChangeArrowheads="1"/>
          </p:cNvSpPr>
          <p:nvPr/>
        </p:nvSpPr>
        <p:spPr bwMode="auto">
          <a:xfrm>
            <a:off x="7391400" y="44196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9" name="Rectangle 43">
            <a:extLst>
              <a:ext uri="{FF2B5EF4-FFF2-40B4-BE49-F238E27FC236}">
                <a16:creationId xmlns:a16="http://schemas.microsoft.com/office/drawing/2014/main" id="{4E803816-0E5A-EE33-2254-F24590C5872B}"/>
              </a:ext>
            </a:extLst>
          </p:cNvPr>
          <p:cNvSpPr>
            <a:spLocks noChangeArrowheads="1"/>
          </p:cNvSpPr>
          <p:nvPr/>
        </p:nvSpPr>
        <p:spPr bwMode="auto">
          <a:xfrm>
            <a:off x="7696200" y="44196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0" name="Rectangle 44">
            <a:extLst>
              <a:ext uri="{FF2B5EF4-FFF2-40B4-BE49-F238E27FC236}">
                <a16:creationId xmlns:a16="http://schemas.microsoft.com/office/drawing/2014/main" id="{B0457595-4C55-2547-52E6-78E662A403D9}"/>
              </a:ext>
            </a:extLst>
          </p:cNvPr>
          <p:cNvSpPr>
            <a:spLocks noChangeArrowheads="1"/>
          </p:cNvSpPr>
          <p:nvPr/>
        </p:nvSpPr>
        <p:spPr bwMode="auto">
          <a:xfrm>
            <a:off x="8001000" y="44196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1" name="Rectangle 45">
            <a:extLst>
              <a:ext uri="{FF2B5EF4-FFF2-40B4-BE49-F238E27FC236}">
                <a16:creationId xmlns:a16="http://schemas.microsoft.com/office/drawing/2014/main" id="{2FDFC798-A63B-ADD0-9CAC-E9B5CBBE56B1}"/>
              </a:ext>
            </a:extLst>
          </p:cNvPr>
          <p:cNvSpPr>
            <a:spLocks noChangeArrowheads="1"/>
          </p:cNvSpPr>
          <p:nvPr/>
        </p:nvSpPr>
        <p:spPr bwMode="auto">
          <a:xfrm>
            <a:off x="7391400" y="47244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2" name="Rectangle 46">
            <a:extLst>
              <a:ext uri="{FF2B5EF4-FFF2-40B4-BE49-F238E27FC236}">
                <a16:creationId xmlns:a16="http://schemas.microsoft.com/office/drawing/2014/main" id="{EBC6CCA8-4DE6-C1C6-6A84-FC277B6A55FE}"/>
              </a:ext>
            </a:extLst>
          </p:cNvPr>
          <p:cNvSpPr>
            <a:spLocks noChangeArrowheads="1"/>
          </p:cNvSpPr>
          <p:nvPr/>
        </p:nvSpPr>
        <p:spPr bwMode="auto">
          <a:xfrm>
            <a:off x="7696200" y="50292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3" name="Rectangle 47">
            <a:extLst>
              <a:ext uri="{FF2B5EF4-FFF2-40B4-BE49-F238E27FC236}">
                <a16:creationId xmlns:a16="http://schemas.microsoft.com/office/drawing/2014/main" id="{FABA872D-FC19-7412-AB07-961FB15527C2}"/>
              </a:ext>
            </a:extLst>
          </p:cNvPr>
          <p:cNvSpPr>
            <a:spLocks noChangeArrowheads="1"/>
          </p:cNvSpPr>
          <p:nvPr/>
        </p:nvSpPr>
        <p:spPr bwMode="auto">
          <a:xfrm>
            <a:off x="7696200" y="47244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4" name="Rectangle 48">
            <a:extLst>
              <a:ext uri="{FF2B5EF4-FFF2-40B4-BE49-F238E27FC236}">
                <a16:creationId xmlns:a16="http://schemas.microsoft.com/office/drawing/2014/main" id="{3AB06C61-177C-E153-F3ED-57A7511465E7}"/>
              </a:ext>
            </a:extLst>
          </p:cNvPr>
          <p:cNvSpPr>
            <a:spLocks noChangeArrowheads="1"/>
          </p:cNvSpPr>
          <p:nvPr/>
        </p:nvSpPr>
        <p:spPr bwMode="auto">
          <a:xfrm>
            <a:off x="7086600" y="47244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5" name="Rectangle 49">
            <a:extLst>
              <a:ext uri="{FF2B5EF4-FFF2-40B4-BE49-F238E27FC236}">
                <a16:creationId xmlns:a16="http://schemas.microsoft.com/office/drawing/2014/main" id="{DE7C6AF2-73D4-2E08-B406-22265E262736}"/>
              </a:ext>
            </a:extLst>
          </p:cNvPr>
          <p:cNvSpPr>
            <a:spLocks noChangeArrowheads="1"/>
          </p:cNvSpPr>
          <p:nvPr/>
        </p:nvSpPr>
        <p:spPr bwMode="auto">
          <a:xfrm>
            <a:off x="8001000" y="47244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6" name="Rectangle 50">
            <a:extLst>
              <a:ext uri="{FF2B5EF4-FFF2-40B4-BE49-F238E27FC236}">
                <a16:creationId xmlns:a16="http://schemas.microsoft.com/office/drawing/2014/main" id="{B6A6913E-FFF5-4623-99F4-585AAEA4E525}"/>
              </a:ext>
            </a:extLst>
          </p:cNvPr>
          <p:cNvSpPr>
            <a:spLocks noChangeArrowheads="1"/>
          </p:cNvSpPr>
          <p:nvPr/>
        </p:nvSpPr>
        <p:spPr bwMode="auto">
          <a:xfrm>
            <a:off x="7086600" y="50292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7" name="Rectangle 51">
            <a:extLst>
              <a:ext uri="{FF2B5EF4-FFF2-40B4-BE49-F238E27FC236}">
                <a16:creationId xmlns:a16="http://schemas.microsoft.com/office/drawing/2014/main" id="{D9CB04E6-A22C-1D89-29A8-B563984E6B51}"/>
              </a:ext>
            </a:extLst>
          </p:cNvPr>
          <p:cNvSpPr>
            <a:spLocks noChangeArrowheads="1"/>
          </p:cNvSpPr>
          <p:nvPr/>
        </p:nvSpPr>
        <p:spPr bwMode="auto">
          <a:xfrm>
            <a:off x="7391400" y="50292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8" name="Rectangle 52">
            <a:extLst>
              <a:ext uri="{FF2B5EF4-FFF2-40B4-BE49-F238E27FC236}">
                <a16:creationId xmlns:a16="http://schemas.microsoft.com/office/drawing/2014/main" id="{83A67B9A-F766-048C-B1A7-5F82BB2400FD}"/>
              </a:ext>
            </a:extLst>
          </p:cNvPr>
          <p:cNvSpPr>
            <a:spLocks noChangeArrowheads="1"/>
          </p:cNvSpPr>
          <p:nvPr/>
        </p:nvSpPr>
        <p:spPr bwMode="auto">
          <a:xfrm>
            <a:off x="8001000" y="50292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9E70E12-CB64-E379-0A57-681720F07DB8}"/>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50179" name="Picture 5">
            <a:extLst>
              <a:ext uri="{FF2B5EF4-FFF2-40B4-BE49-F238E27FC236}">
                <a16:creationId xmlns:a16="http://schemas.microsoft.com/office/drawing/2014/main" id="{9C334CFC-FF70-3DF2-EC12-CD25F525A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2252663"/>
            <a:ext cx="7162800" cy="2349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1FA3D5E-DBA9-A74C-AB60-339E937FDA44}"/>
              </a:ext>
            </a:extLst>
          </p:cNvPr>
          <p:cNvSpPr>
            <a:spLocks noGrp="1" noChangeArrowheads="1"/>
          </p:cNvSpPr>
          <p:nvPr>
            <p:ph type="title"/>
          </p:nvPr>
        </p:nvSpPr>
        <p:spPr/>
        <p:txBody>
          <a:bodyPr>
            <a:normAutofit/>
          </a:bodyPr>
          <a:lstStyle/>
          <a:p>
            <a:pPr eaLnBrk="1" hangingPunct="1"/>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Introduction </a:t>
            </a:r>
            <a:endPar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6387" name="Rectangle 3">
            <a:extLst>
              <a:ext uri="{FF2B5EF4-FFF2-40B4-BE49-F238E27FC236}">
                <a16:creationId xmlns:a16="http://schemas.microsoft.com/office/drawing/2014/main" id="{5679326F-C710-9F2C-7CEA-3462F190B875}"/>
              </a:ext>
            </a:extLst>
          </p:cNvPr>
          <p:cNvSpPr>
            <a:spLocks noGrp="1" noChangeArrowheads="1"/>
          </p:cNvSpPr>
          <p:nvPr>
            <p:ph idx="1"/>
          </p:nvPr>
        </p:nvSpPr>
        <p:spPr>
          <a:xfrm>
            <a:off x="578277" y="1544481"/>
            <a:ext cx="8229600" cy="4937125"/>
          </a:xfrm>
        </p:spPr>
        <p:txBody>
          <a:bodyPr>
            <a:normAutofit fontScale="85000" lnSpcReduction="20000"/>
          </a:bodyPr>
          <a:lstStyle/>
          <a:p>
            <a:pPr marL="0" indent="0" eaLnBrk="1" hangingPunct="1">
              <a:buNone/>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As DES is widely used symmetric encryption algorithm  but there is</a:t>
            </a:r>
          </a:p>
          <a:p>
            <a:pPr marL="0" indent="0" eaLnBrk="1" hangingPunct="1">
              <a:buNone/>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always a need to improve the security of </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cryptographic algorithms to meet </a:t>
            </a:r>
          </a:p>
          <a:p>
            <a:pPr marL="0" indent="0" eaLnBrk="1" hangingPunct="1">
              <a:buNone/>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the increasing demands of secure </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communication and data protection.</a:t>
            </a:r>
          </a:p>
          <a:p>
            <a:pPr marL="0" indent="0" eaLnBrk="1" hangingPunct="1">
              <a:buNone/>
            </a:pP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replacement for DES was needed because</a:t>
            </a:r>
          </a:p>
          <a:p>
            <a:pPr lvl="1"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 Key size is too small</a:t>
            </a:r>
          </a:p>
          <a:p>
            <a:pPr lvl="1"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 is slow</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Can use Triple-DES – but slow, small block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US NIST issued call for ciphers in 1997</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15 candidates accepted in Jun 98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5 were shortlisted in Aug 99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02B0006-AE52-4A4A-28F9-DFC5DBD01523}"/>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InvShiftRows</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2228" name="Picture 15">
            <a:extLst>
              <a:ext uri="{FF2B5EF4-FFF2-40B4-BE49-F238E27FC236}">
                <a16:creationId xmlns:a16="http://schemas.microsoft.com/office/drawing/2014/main" id="{8137AEC8-779B-A27F-1BA5-3AFD6D2B5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488" y="2330575"/>
            <a:ext cx="62166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D2689B4-272C-2631-6FEE-1DC2989BF37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MixColumns</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53251" name="Rectangle 3">
            <a:extLst>
              <a:ext uri="{FF2B5EF4-FFF2-40B4-BE49-F238E27FC236}">
                <a16:creationId xmlns:a16="http://schemas.microsoft.com/office/drawing/2014/main" id="{26BF2094-F9CC-9071-02F9-893281FBE2B0}"/>
              </a:ext>
            </a:extLst>
          </p:cNvPr>
          <p:cNvSpPr>
            <a:spLocks noGrp="1" noChangeArrowheads="1"/>
          </p:cNvSpPr>
          <p:nvPr>
            <p:ph idx="1"/>
          </p:nvPr>
        </p:nvSpPr>
        <p:spPr>
          <a:xfrm>
            <a:off x="457200" y="1219200"/>
            <a:ext cx="8229600" cy="3276600"/>
          </a:xfrm>
        </p:spPr>
        <p:txBody>
          <a:bodyPr/>
          <a:lstStyle/>
          <a:p>
            <a:pPr eaLnBrk="1" hangingPunct="1"/>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MixColumns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provide diffusion to the cipher</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column is processed separately</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byte is replaced by a value dependent on all 4 bytes in the column</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Effectively a matrix multiplication in GF(2</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using prime poly m(x) =x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+x+1</a:t>
            </a: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3252" name="Picture 12">
            <a:extLst>
              <a:ext uri="{FF2B5EF4-FFF2-40B4-BE49-F238E27FC236}">
                <a16:creationId xmlns:a16="http://schemas.microsoft.com/office/drawing/2014/main" id="{51B71B48-D3DB-E53E-C2F1-2BCA13AC8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23256"/>
            <a:ext cx="70659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CE7A4A6-34B0-B439-F47C-EEF5C3DE067B}"/>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55299" name="Picture 6">
            <a:extLst>
              <a:ext uri="{FF2B5EF4-FFF2-40B4-BE49-F238E27FC236}">
                <a16:creationId xmlns:a16="http://schemas.microsoft.com/office/drawing/2014/main" id="{0635B4AD-BF1B-1212-56ED-0B4B178C9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7162800" cy="3746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5">
            <a:extLst>
              <a:ext uri="{FF2B5EF4-FFF2-40B4-BE49-F238E27FC236}">
                <a16:creationId xmlns:a16="http://schemas.microsoft.com/office/drawing/2014/main" id="{AC2F7381-A703-D721-9878-FFCB949FCA61}"/>
              </a:ext>
            </a:extLst>
          </p:cNvPr>
          <p:cNvSpPr>
            <a:spLocks noChangeArrowheads="1"/>
          </p:cNvSpPr>
          <p:nvPr/>
        </p:nvSpPr>
        <p:spPr bwMode="auto">
          <a:xfrm>
            <a:off x="1143000" y="52578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1800" i="1" dirty="0">
                <a:latin typeface="Times New Roman" panose="02020603050405020304" pitchFamily="18" charset="0"/>
                <a:cs typeface="Times New Roman" panose="02020603050405020304" pitchFamily="18" charset="0"/>
              </a:rPr>
              <a:t>The </a:t>
            </a:r>
            <a:r>
              <a:rPr lang="en-US" altLang="en-US" sz="1800" i="1" dirty="0" err="1">
                <a:latin typeface="Times New Roman" panose="02020603050405020304" pitchFamily="18" charset="0"/>
                <a:cs typeface="Times New Roman" panose="02020603050405020304" pitchFamily="18" charset="0"/>
              </a:rPr>
              <a:t>MixColumns</a:t>
            </a:r>
            <a:r>
              <a:rPr lang="en-US" altLang="en-US" sz="1800" i="1" dirty="0">
                <a:latin typeface="Times New Roman" panose="02020603050405020304" pitchFamily="18" charset="0"/>
                <a:cs typeface="Times New Roman" panose="02020603050405020304" pitchFamily="18" charset="0"/>
              </a:rPr>
              <a:t> transformation operates at the column level; it transforms each column of the state to a new column.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A312B09-645E-55FC-584B-6D8109DFA5AA}"/>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InvMixColumn</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7348" name="Picture 12">
            <a:extLst>
              <a:ext uri="{FF2B5EF4-FFF2-40B4-BE49-F238E27FC236}">
                <a16:creationId xmlns:a16="http://schemas.microsoft.com/office/drawing/2014/main" id="{5BBC6882-AAA7-4A10-6588-F66CD4A33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655888"/>
            <a:ext cx="8126413"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84B88B0-1210-AEE6-1332-BFEFB4B0EBE6}"/>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AddRoundKey</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59395" name="Rectangle 3">
            <a:extLst>
              <a:ext uri="{FF2B5EF4-FFF2-40B4-BE49-F238E27FC236}">
                <a16:creationId xmlns:a16="http://schemas.microsoft.com/office/drawing/2014/main" id="{8527E6B5-1056-5AA6-7807-F632F4C3B215}"/>
              </a:ext>
            </a:extLst>
          </p:cNvPr>
          <p:cNvSpPr>
            <a:spLocks noGrp="1" noChangeArrowheads="1"/>
          </p:cNvSpPr>
          <p:nvPr>
            <p:ph idx="1"/>
          </p:nvPr>
        </p:nvSpPr>
        <p:spPr>
          <a:xfrm>
            <a:off x="616471" y="1628800"/>
            <a:ext cx="6347714" cy="3880773"/>
          </a:xfrm>
        </p:spPr>
        <p:txBody>
          <a:bodyPr>
            <a:noAutofit/>
          </a:bodyPr>
          <a:lstStyle/>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XOR state with 128-bits of the round key</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AddRoundKey</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proceeds one column at a time.</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adds a round key word with each state column matrix </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operation is matrix addition</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Inverse for decryption identical</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since XOR own inverse, with reversed keys</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Designed to be as simple as possible</a:t>
            </a:r>
          </a:p>
          <a:p>
            <a:pPr lvl="1" algn="just" eaLnBrk="1" hangingPunct="1"/>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6362066-2A3B-A63B-61ED-00F8F090FA9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AddRoundKey</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61443" name="Picture 5">
            <a:extLst>
              <a:ext uri="{FF2B5EF4-FFF2-40B4-BE49-F238E27FC236}">
                <a16:creationId xmlns:a16="http://schemas.microsoft.com/office/drawing/2014/main" id="{594B4585-530E-C502-66C9-3929CA48C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7010400" cy="1968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00F4-2890-4962-7E4D-0454A07138A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5.Modified AES algorithm</a:t>
            </a:r>
            <a:endParaRPr lang="en-US" sz="32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322E00F6-C511-8D0C-FF41-72A604F9F49A}"/>
              </a:ext>
            </a:extLst>
          </p:cNvPr>
          <p:cNvPicPr>
            <a:picLocks noChangeAspect="1"/>
          </p:cNvPicPr>
          <p:nvPr/>
        </p:nvPicPr>
        <p:blipFill>
          <a:blip r:embed="rId2"/>
          <a:stretch>
            <a:fillRect/>
          </a:stretch>
        </p:blipFill>
        <p:spPr>
          <a:xfrm>
            <a:off x="539121" y="2272478"/>
            <a:ext cx="7882032" cy="4433122"/>
          </a:xfrm>
          <a:prstGeom prst="rect">
            <a:avLst/>
          </a:prstGeom>
        </p:spPr>
      </p:pic>
      <p:sp>
        <p:nvSpPr>
          <p:cNvPr id="3" name="TextBox 2">
            <a:extLst>
              <a:ext uri="{FF2B5EF4-FFF2-40B4-BE49-F238E27FC236}">
                <a16:creationId xmlns:a16="http://schemas.microsoft.com/office/drawing/2014/main" id="{C5057C37-4B65-BE9F-86FC-92776FAF02B9}"/>
              </a:ext>
            </a:extLst>
          </p:cNvPr>
          <p:cNvSpPr txBox="1"/>
          <p:nvPr/>
        </p:nvSpPr>
        <p:spPr>
          <a:xfrm>
            <a:off x="788117" y="1446129"/>
            <a:ext cx="2502854" cy="523220"/>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Architecture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029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BA4C-B7DC-9FF7-2DA5-67C13FF2E04A}"/>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Added AddRoundKey</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18A9C-783D-4F86-FDAD-820B9B19C069}"/>
              </a:ext>
            </a:extLst>
          </p:cNvPr>
          <p:cNvSpPr>
            <a:spLocks noGrp="1"/>
          </p:cNvSpPr>
          <p:nvPr>
            <p:ph idx="1"/>
          </p:nvPr>
        </p:nvSpPr>
        <p:spPr>
          <a:xfrm>
            <a:off x="683568" y="1556792"/>
            <a:ext cx="6347714" cy="3880773"/>
          </a:xfrm>
        </p:spPr>
        <p:txBody>
          <a:bodyPr>
            <a:normAutofit/>
          </a:bodyPr>
          <a:lstStyle/>
          <a:p>
            <a:pPr algn="just"/>
            <a:r>
              <a:rPr lang="en-IN" dirty="0">
                <a:latin typeface="Times New Roman" panose="02020603050405020304" pitchFamily="18" charset="0"/>
                <a:cs typeface="Times New Roman" panose="02020603050405020304" pitchFamily="18" charset="0"/>
              </a:rPr>
              <a:t>The main modification done to AES is by adding an extra AddRoundKey before </a:t>
            </a:r>
            <a:r>
              <a:rPr lang="en-IN" dirty="0" err="1">
                <a:latin typeface="Times New Roman" panose="02020603050405020304" pitchFamily="18" charset="0"/>
                <a:cs typeface="Times New Roman" panose="02020603050405020304" pitchFamily="18" charset="0"/>
              </a:rPr>
              <a:t>Mixcolumns</a:t>
            </a:r>
            <a:r>
              <a:rPr lang="en-IN" dirty="0">
                <a:latin typeface="Times New Roman" panose="02020603050405020304" pitchFamily="18" charset="0"/>
                <a:cs typeface="Times New Roman" panose="02020603050405020304" pitchFamily="18" charset="0"/>
              </a:rPr>
              <a:t> in the Round 1 to 9.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By adding an extra AddRoundKey operation before </a:t>
            </a:r>
            <a:r>
              <a:rPr lang="en-IN" dirty="0" err="1">
                <a:latin typeface="Times New Roman" panose="02020603050405020304" pitchFamily="18" charset="0"/>
                <a:cs typeface="Times New Roman" panose="02020603050405020304" pitchFamily="18" charset="0"/>
              </a:rPr>
              <a:t>MixColumns</a:t>
            </a:r>
            <a:r>
              <a:rPr lang="en-IN" dirty="0">
                <a:latin typeface="Times New Roman" panose="02020603050405020304" pitchFamily="18" charset="0"/>
                <a:cs typeface="Times New Roman" panose="02020603050405020304" pitchFamily="18" charset="0"/>
              </a:rPr>
              <a:t>, an additional layer of diffusion and non-linearity is  added to the algorithm.</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could potentially increase the security of the algorithm by making it more resistant to attacks that rely on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output of the algorithm with small changes to the input or key.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35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9452-74F2-C7F1-B9C2-10325C4553D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Results:</a:t>
            </a:r>
            <a:br>
              <a:rPr lang="en-US" sz="3200" dirty="0">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DD8A6F-DB58-D490-2016-C782E75E4558}"/>
              </a:ext>
            </a:extLst>
          </p:cNvPr>
          <p:cNvSpPr>
            <a:spLocks noGrp="1"/>
          </p:cNvSpPr>
          <p:nvPr>
            <p:ph idx="1"/>
          </p:nvPr>
        </p:nvSpPr>
        <p:spPr>
          <a:xfrm>
            <a:off x="755576" y="1700808"/>
            <a:ext cx="6347714" cy="3880773"/>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	Avalanche Effect due to one bit change in plaintext</a:t>
            </a:r>
          </a:p>
          <a:p>
            <a:pPr algn="just">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It is primary objective to apply </a:t>
            </a:r>
            <a:r>
              <a:rPr lang="en-US" dirty="0" err="1">
                <a:latin typeface="Times New Roman" panose="02020603050405020304" pitchFamily="18" charset="0"/>
                <a:cs typeface="Times New Roman" panose="02020603050405020304" pitchFamily="18" charset="0"/>
              </a:rPr>
              <a:t>avalance</a:t>
            </a:r>
            <a:r>
              <a:rPr lang="en-US" dirty="0">
                <a:latin typeface="Times New Roman" panose="02020603050405020304" pitchFamily="18" charset="0"/>
                <a:cs typeface="Times New Roman" panose="02020603050405020304" pitchFamily="18" charset="0"/>
              </a:rPr>
              <a:t> effect on modified AES algorithm and standard AES algorithm due to one bit change in the plaintext.</a:t>
            </a:r>
          </a:p>
          <a:p>
            <a:pPr algn="just">
              <a:buFont typeface="Times New Roman" panose="02020603050405020304" pitchFamily="18" charset="0"/>
              <a:buChar char="►"/>
            </a:pPr>
            <a:r>
              <a:rPr lang="en-US" sz="1800" dirty="0">
                <a:solidFill>
                  <a:schemeClr val="tx1"/>
                </a:solidFill>
                <a:latin typeface="Times New Roman" panose="02020603050405020304" pitchFamily="18" charset="0"/>
                <a:cs typeface="Times New Roman" panose="02020603050405020304" pitchFamily="18" charset="0"/>
              </a:rPr>
              <a:t>22 testcases are evaluated to compare avalanche effect due to 1 bit change in plaintext between standard AES and modified AES.</a:t>
            </a:r>
            <a:endParaRPr lang="en-US" dirty="0">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The modifies AES algorithm has avalanche effect lies between 46% to 60% for the below testcases which means that it is difficult to cryptanalysis to make </a:t>
            </a:r>
            <a:r>
              <a:rPr lang="en-US" dirty="0" err="1">
                <a:latin typeface="Times New Roman" panose="02020603050405020304" pitchFamily="18" charset="0"/>
                <a:cs typeface="Times New Roman" panose="02020603050405020304" pitchFamily="18" charset="0"/>
              </a:rPr>
              <a:t>predicitions</a:t>
            </a:r>
            <a:r>
              <a:rPr lang="en-US" dirty="0">
                <a:latin typeface="Times New Roman" panose="02020603050405020304" pitchFamily="18" charset="0"/>
                <a:cs typeface="Times New Roman" panose="02020603050405020304" pitchFamily="18" charset="0"/>
              </a:rPr>
              <a:t> about the input.</a:t>
            </a:r>
          </a:p>
        </p:txBody>
      </p:sp>
    </p:spTree>
    <p:extLst>
      <p:ext uri="{BB962C8B-B14F-4D97-AF65-F5344CB8AC3E}">
        <p14:creationId xmlns:p14="http://schemas.microsoft.com/office/powerpoint/2010/main" val="4004646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69EF-BE35-0303-C6A8-25E23232C924}"/>
              </a:ext>
            </a:extLst>
          </p:cNvPr>
          <p:cNvSpPr>
            <a:spLocks noGrp="1"/>
          </p:cNvSpPr>
          <p:nvPr>
            <p:ph type="title"/>
          </p:nvPr>
        </p:nvSpPr>
        <p:spPr>
          <a:xfrm>
            <a:off x="971600" y="548680"/>
            <a:ext cx="6348408" cy="723712"/>
          </a:xfrm>
        </p:spPr>
        <p:txBody>
          <a:bodyPr>
            <a:noAutofit/>
          </a:bodyPr>
          <a:lstStyle/>
          <a:p>
            <a:r>
              <a:rPr lang="en-US" sz="1800" dirty="0">
                <a:latin typeface="Times New Roman" panose="02020603050405020304" pitchFamily="18" charset="0"/>
                <a:cs typeface="Times New Roman" panose="02020603050405020304" pitchFamily="18" charset="0"/>
              </a:rPr>
              <a:t>Table: samples of ciphertext and avalanche effect due to change in 1 bit change in plaintext</a:t>
            </a:r>
            <a:endParaRPr lang="en-IN" sz="1800" dirty="0">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id="{8D242147-C022-6D69-3B72-1C2AD2739637}"/>
              </a:ext>
            </a:extLst>
          </p:cNvPr>
          <p:cNvGraphicFramePr>
            <a:graphicFrameLocks noGrp="1"/>
          </p:cNvGraphicFramePr>
          <p:nvPr>
            <p:ph idx="1"/>
            <p:extLst>
              <p:ext uri="{D42A27DB-BD31-4B8C-83A1-F6EECF244321}">
                <p14:modId xmlns:p14="http://schemas.microsoft.com/office/powerpoint/2010/main" val="3948677719"/>
              </p:ext>
            </p:extLst>
          </p:nvPr>
        </p:nvGraphicFramePr>
        <p:xfrm>
          <a:off x="538858" y="1484784"/>
          <a:ext cx="7488834" cy="4635500"/>
        </p:xfrm>
        <a:graphic>
          <a:graphicData uri="http://schemas.openxmlformats.org/drawingml/2006/table">
            <a:tbl>
              <a:tblPr firstRow="1" bandRow="1">
                <a:tableStyleId>{5C22544A-7EE6-4342-B048-85BDC9FD1C3A}</a:tableStyleId>
              </a:tblPr>
              <a:tblGrid>
                <a:gridCol w="1248139">
                  <a:extLst>
                    <a:ext uri="{9D8B030D-6E8A-4147-A177-3AD203B41FA5}">
                      <a16:colId xmlns:a16="http://schemas.microsoft.com/office/drawing/2014/main" val="3572422446"/>
                    </a:ext>
                  </a:extLst>
                </a:gridCol>
                <a:gridCol w="1248139">
                  <a:extLst>
                    <a:ext uri="{9D8B030D-6E8A-4147-A177-3AD203B41FA5}">
                      <a16:colId xmlns:a16="http://schemas.microsoft.com/office/drawing/2014/main" val="1379878359"/>
                    </a:ext>
                  </a:extLst>
                </a:gridCol>
                <a:gridCol w="1248139">
                  <a:extLst>
                    <a:ext uri="{9D8B030D-6E8A-4147-A177-3AD203B41FA5}">
                      <a16:colId xmlns:a16="http://schemas.microsoft.com/office/drawing/2014/main" val="1938519211"/>
                    </a:ext>
                  </a:extLst>
                </a:gridCol>
                <a:gridCol w="1224135">
                  <a:extLst>
                    <a:ext uri="{9D8B030D-6E8A-4147-A177-3AD203B41FA5}">
                      <a16:colId xmlns:a16="http://schemas.microsoft.com/office/drawing/2014/main" val="402327087"/>
                    </a:ext>
                  </a:extLst>
                </a:gridCol>
                <a:gridCol w="1272143">
                  <a:extLst>
                    <a:ext uri="{9D8B030D-6E8A-4147-A177-3AD203B41FA5}">
                      <a16:colId xmlns:a16="http://schemas.microsoft.com/office/drawing/2014/main" val="2044322965"/>
                    </a:ext>
                  </a:extLst>
                </a:gridCol>
                <a:gridCol w="1248139">
                  <a:extLst>
                    <a:ext uri="{9D8B030D-6E8A-4147-A177-3AD203B41FA5}">
                      <a16:colId xmlns:a16="http://schemas.microsoft.com/office/drawing/2014/main" val="1963486747"/>
                    </a:ext>
                  </a:extLst>
                </a:gridCol>
              </a:tblGrid>
              <a:tr h="370840">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plaintext</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plaintext</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4168140898"/>
                  </a:ext>
                </a:extLst>
              </a:tr>
              <a:tr h="370840">
                <a:tc>
                  <a:txBody>
                    <a:bodyPr/>
                    <a:lstStyle/>
                    <a:p>
                      <a:pPr algn="l" fontAlgn="b"/>
                      <a:r>
                        <a:rPr lang="en-IN" sz="1100" b="0" i="0" u="none" strike="noStrike" dirty="0">
                          <a:solidFill>
                            <a:srgbClr val="000000"/>
                          </a:solidFill>
                          <a:effectLst/>
                          <a:latin typeface="Calibri" panose="020F0502020204030204" pitchFamily="34" charset="0"/>
                        </a:rPr>
                        <a:t>FF433B87D5D2EC551CFCF4C66FB3172A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75B67BE703FB2628D0D702519A94AC38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BA8E7FFD5D8F961A099E02679FEAC345</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4FDB1DA696EAAD7F66CC48E9BCBA72B3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val="4294575295"/>
                  </a:ext>
                </a:extLst>
              </a:tr>
              <a:tr h="370840">
                <a:tc>
                  <a:txBody>
                    <a:bodyPr/>
                    <a:lstStyle/>
                    <a:p>
                      <a:pPr algn="l" fontAlgn="b"/>
                      <a:r>
                        <a:rPr lang="en-IN" sz="1100" b="0" i="0" u="none" strike="noStrike" dirty="0">
                          <a:solidFill>
                            <a:srgbClr val="000000"/>
                          </a:solidFill>
                          <a:effectLst/>
                          <a:latin typeface="Calibri" panose="020F0502020204030204" pitchFamily="34" charset="0"/>
                        </a:rPr>
                        <a:t>1C86320B363E28469019867D50AA95D4</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D958860909348C4C2B0E6A4F88E79752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F2CFE9933347D7EB18059D23D4F16097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3B2D559FDA658646484331B185CFAA8D</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39.0625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50.78125</a:t>
                      </a:r>
                    </a:p>
                  </a:txBody>
                  <a:tcPr marL="7620" marR="7620" marT="7620" marB="0" anchor="b"/>
                </a:tc>
                <a:extLst>
                  <a:ext uri="{0D108BD9-81ED-4DB2-BD59-A6C34878D82A}">
                    <a16:rowId xmlns:a16="http://schemas.microsoft.com/office/drawing/2014/main" val="3581744422"/>
                  </a:ext>
                </a:extLst>
              </a:tr>
              <a:tr h="370840">
                <a:tc>
                  <a:txBody>
                    <a:bodyPr/>
                    <a:lstStyle/>
                    <a:p>
                      <a:pPr algn="l" fontAlgn="b"/>
                      <a:r>
                        <a:rPr lang="en-IN" sz="1100" b="0" i="0" u="none" strike="noStrike" dirty="0">
                          <a:solidFill>
                            <a:srgbClr val="000000"/>
                          </a:solidFill>
                          <a:effectLst/>
                          <a:latin typeface="Calibri" panose="020F0502020204030204" pitchFamily="34" charset="0"/>
                        </a:rPr>
                        <a:t>C8B5190EB2502AE95319C9B686B15240</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01F8F466CFEBA386333EE73C0566C1E0</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E00E9C8DD421D5F11855F7CB5DEC8C4C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51E3583C360686D3D37CE8C1E4D52700</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3032089126"/>
                  </a:ext>
                </a:extLst>
              </a:tr>
              <a:tr h="370840">
                <a:tc>
                  <a:txBody>
                    <a:bodyPr/>
                    <a:lstStyle/>
                    <a:p>
                      <a:pPr algn="l" fontAlgn="b"/>
                      <a:r>
                        <a:rPr lang="en-IN" sz="1100" b="0" i="0" u="none" strike="noStrike" dirty="0">
                          <a:solidFill>
                            <a:srgbClr val="000000"/>
                          </a:solidFill>
                          <a:effectLst/>
                          <a:latin typeface="Calibri" panose="020F0502020204030204" pitchFamily="34" charset="0"/>
                        </a:rPr>
                        <a:t>14D7BCAD2CE14D2974DE277E64B8CA28</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2C1F0C040798C94000AFA771B03156FF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ABFC2127CD9D979504481F31FCFF420A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F301EA0EDB49E8CD4D64527FC8654DD1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790008369"/>
                  </a:ext>
                </a:extLst>
              </a:tr>
              <a:tr h="370840">
                <a:tc>
                  <a:txBody>
                    <a:bodyPr/>
                    <a:lstStyle/>
                    <a:p>
                      <a:pPr algn="l" fontAlgn="b"/>
                      <a:r>
                        <a:rPr lang="en-IN" sz="1100" b="0" i="0" u="none" strike="noStrike" dirty="0">
                          <a:solidFill>
                            <a:srgbClr val="000000"/>
                          </a:solidFill>
                          <a:effectLst/>
                          <a:latin typeface="Calibri" panose="020F0502020204030204" pitchFamily="34" charset="0"/>
                        </a:rPr>
                        <a:t>4C1054552CA1E851C7C16A6394B22AEC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AD2978C6421DE1AC5EA6DEA87AA5944A</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33484E283D66404A51A65CD23A53F403</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7A170993C7692F010E0F997C3BBD0781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42.96875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531103541"/>
                  </a:ext>
                </a:extLst>
              </a:tr>
              <a:tr h="370840">
                <a:tc>
                  <a:txBody>
                    <a:bodyPr/>
                    <a:lstStyle/>
                    <a:p>
                      <a:pPr algn="l" fontAlgn="b"/>
                      <a:r>
                        <a:rPr lang="en-IN" sz="1100" b="0" i="0" u="none" strike="noStrike">
                          <a:solidFill>
                            <a:srgbClr val="000000"/>
                          </a:solidFill>
                          <a:effectLst/>
                          <a:latin typeface="Calibri" panose="020F0502020204030204" pitchFamily="34" charset="0"/>
                        </a:rPr>
                        <a:t>25FA3186F086A3512B78CE28960EB12B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85C4BE617B48B13169682A345417B07B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1167E3DBBB58B8DFB72A9B692C3A12F8</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476B144CE76375A2AD8F4808941A9E76</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60.15625</a:t>
                      </a:r>
                    </a:p>
                  </a:txBody>
                  <a:tcPr marL="7620" marR="7620" marT="7620" marB="0" anchor="b"/>
                </a:tc>
                <a:extLst>
                  <a:ext uri="{0D108BD9-81ED-4DB2-BD59-A6C34878D82A}">
                    <a16:rowId xmlns:a16="http://schemas.microsoft.com/office/drawing/2014/main" val="3300960621"/>
                  </a:ext>
                </a:extLst>
              </a:tr>
              <a:tr h="370840">
                <a:tc>
                  <a:txBody>
                    <a:bodyPr/>
                    <a:lstStyle/>
                    <a:p>
                      <a:pPr algn="l" fontAlgn="b"/>
                      <a:r>
                        <a:rPr lang="en-IN" sz="1100" b="0" i="0" u="none" strike="noStrike">
                          <a:solidFill>
                            <a:srgbClr val="000000"/>
                          </a:solidFill>
                          <a:effectLst/>
                          <a:latin typeface="Calibri" panose="020F0502020204030204" pitchFamily="34" charset="0"/>
                        </a:rPr>
                        <a:t>F996155672ED4A9EFD46E194469EA77E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772B13C1AE54537DDA11DB9D9AC81EAB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04C3F979C720F35F167A166B4CCA0CDC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D164DF6F4D4069419779A7ED711A6F87</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val="2004142033"/>
                  </a:ext>
                </a:extLst>
              </a:tr>
              <a:tr h="370840">
                <a:tc>
                  <a:txBody>
                    <a:bodyPr/>
                    <a:lstStyle/>
                    <a:p>
                      <a:pPr algn="l" fontAlgn="b"/>
                      <a:r>
                        <a:rPr lang="en-IN" sz="1100" b="0" i="0" u="none" strike="noStrike">
                          <a:solidFill>
                            <a:srgbClr val="000000"/>
                          </a:solidFill>
                          <a:effectLst/>
                          <a:latin typeface="Calibri" panose="020F0502020204030204" pitchFamily="34" charset="0"/>
                        </a:rPr>
                        <a:t>B1CBE323D6D2986E71E6F86925BCF0AA</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DBA3246D56666B79702327568AB98C03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C7593795205BA8281314781660D56F55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F2A34EE144FBACE2F97C848F7B1CF655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48.4375</a:t>
                      </a:r>
                    </a:p>
                  </a:txBody>
                  <a:tcPr marL="7620" marR="7620" marT="7620" marB="0" anchor="b"/>
                </a:tc>
                <a:extLst>
                  <a:ext uri="{0D108BD9-81ED-4DB2-BD59-A6C34878D82A}">
                    <a16:rowId xmlns:a16="http://schemas.microsoft.com/office/drawing/2014/main" val="2807729167"/>
                  </a:ext>
                </a:extLst>
              </a:tr>
              <a:tr h="370840">
                <a:tc>
                  <a:txBody>
                    <a:bodyPr/>
                    <a:lstStyle/>
                    <a:p>
                      <a:pPr algn="l" fontAlgn="b"/>
                      <a:r>
                        <a:rPr lang="en-IN" sz="1100" b="0" i="0" u="none" strike="noStrike">
                          <a:solidFill>
                            <a:srgbClr val="000000"/>
                          </a:solidFill>
                          <a:effectLst/>
                          <a:latin typeface="Calibri" panose="020F0502020204030204" pitchFamily="34" charset="0"/>
                        </a:rPr>
                        <a:t>C217485D7952A19017CF1D4E832519AE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56733671766B8E098985C078020E097E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6C479B4B276CCB775DC7EDE6DCD8930C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558E7E59A0393C9C8684A439C505E0B1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val="673938579"/>
                  </a:ext>
                </a:extLst>
              </a:tr>
              <a:tr h="370840">
                <a:tc>
                  <a:txBody>
                    <a:bodyPr/>
                    <a:lstStyle/>
                    <a:p>
                      <a:pPr algn="l" fontAlgn="b"/>
                      <a:r>
                        <a:rPr lang="en-IN" sz="1100" b="0" i="0" u="none" strike="noStrike" dirty="0">
                          <a:solidFill>
                            <a:srgbClr val="000000"/>
                          </a:solidFill>
                          <a:effectLst/>
                          <a:latin typeface="Calibri" panose="020F0502020204030204" pitchFamily="34" charset="0"/>
                        </a:rPr>
                        <a:t>845B493048A287E26A88BEE68EA8E2D6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C8AC132CDA7A79C6EF63E5B78544844F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CCB422B47E761A2DFF92C944668947D0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7FE2A667ABECCAC71C4F55FC0F418EA0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44.53125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60.9375</a:t>
                      </a:r>
                    </a:p>
                  </a:txBody>
                  <a:tcPr marL="7620" marR="7620" marT="7620" marB="0" anchor="b"/>
                </a:tc>
                <a:extLst>
                  <a:ext uri="{0D108BD9-81ED-4DB2-BD59-A6C34878D82A}">
                    <a16:rowId xmlns:a16="http://schemas.microsoft.com/office/drawing/2014/main" val="441504401"/>
                  </a:ext>
                </a:extLst>
              </a:tr>
              <a:tr h="370840">
                <a:tc>
                  <a:txBody>
                    <a:bodyPr/>
                    <a:lstStyle/>
                    <a:p>
                      <a:pPr algn="l" fontAlgn="b"/>
                      <a:r>
                        <a:rPr lang="en-IN" sz="1100" b="0" i="0" u="none" strike="noStrike" dirty="0">
                          <a:solidFill>
                            <a:srgbClr val="000000"/>
                          </a:solidFill>
                          <a:effectLst/>
                          <a:latin typeface="Calibri" panose="020F0502020204030204" pitchFamily="34" charset="0"/>
                        </a:rPr>
                        <a:t>C2348A5C9A6D233850FFB0444F30879C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5F91F00B956A557AA2D4608D9581E915</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7C60E6B1F150D218DAB61C98067BC650</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F78A5D6C37766A7E41D758E780405573</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50</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val="2567535422"/>
                  </a:ext>
                </a:extLst>
              </a:tr>
            </a:tbl>
          </a:graphicData>
        </a:graphic>
      </p:graphicFrame>
    </p:spTree>
    <p:extLst>
      <p:ext uri="{BB962C8B-B14F-4D97-AF65-F5344CB8AC3E}">
        <p14:creationId xmlns:p14="http://schemas.microsoft.com/office/powerpoint/2010/main" val="153316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9174E32-A60D-BE80-E87D-94437D16EB85}"/>
              </a:ext>
            </a:extLst>
          </p:cNvPr>
          <p:cNvSpPr>
            <a:spLocks noGrp="1" noChangeArrowheads="1"/>
          </p:cNvSpPr>
          <p:nvPr>
            <p:ph type="title"/>
          </p:nvPr>
        </p:nvSpPr>
        <p:spPr/>
        <p:txBody>
          <a:bodyPr>
            <a:normAutofit/>
          </a:bodyPr>
          <a:lstStyle/>
          <a:p>
            <a:pPr eaLnBrk="1" hangingPunct="1"/>
            <a:r>
              <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AES Competition Requirements</a:t>
            </a:r>
          </a:p>
        </p:txBody>
      </p:sp>
      <p:sp>
        <p:nvSpPr>
          <p:cNvPr id="18435" name="Rectangle 3">
            <a:extLst>
              <a:ext uri="{FF2B5EF4-FFF2-40B4-BE49-F238E27FC236}">
                <a16:creationId xmlns:a16="http://schemas.microsoft.com/office/drawing/2014/main" id="{D076E51B-A18C-CDF3-610F-B2642C6E81AD}"/>
              </a:ext>
            </a:extLst>
          </p:cNvPr>
          <p:cNvSpPr>
            <a:spLocks noGrp="1" noChangeArrowheads="1"/>
          </p:cNvSpPr>
          <p:nvPr>
            <p:ph idx="1"/>
          </p:nvPr>
        </p:nvSpPr>
        <p:spPr>
          <a:xfrm>
            <a:off x="683568" y="1700808"/>
            <a:ext cx="6347714" cy="3880773"/>
          </a:xfrm>
        </p:spPr>
        <p:txBody>
          <a:bodyPr>
            <a:normAutofit/>
          </a:bodyPr>
          <a:lstStyle/>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Private key symmetric block cipher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128-bit data, 128/192/256-bit keys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Stronger &amp; faster than Triple-DES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Provide full specification &amp; design details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Both C &amp; Java implementations</a:t>
            </a:r>
          </a:p>
          <a:p>
            <a:pPr eaLnBrk="1" hangingPunct="1"/>
            <a:endParaRPr lang="en-AU" altLang="en-US" dirty="0">
              <a:solidFill>
                <a:srgbClr val="595959"/>
              </a:solidFill>
              <a:ea typeface="ＭＳ Ｐゴシック"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53C741-EA3E-BE2C-5924-6E48CD285FCA}"/>
              </a:ext>
            </a:extLst>
          </p:cNvPr>
          <p:cNvGraphicFramePr>
            <a:graphicFrameLocks noGrp="1"/>
          </p:cNvGraphicFramePr>
          <p:nvPr>
            <p:extLst>
              <p:ext uri="{D42A27DB-BD31-4B8C-83A1-F6EECF244321}">
                <p14:modId xmlns:p14="http://schemas.microsoft.com/office/powerpoint/2010/main" val="1783887854"/>
              </p:ext>
            </p:extLst>
          </p:nvPr>
        </p:nvGraphicFramePr>
        <p:xfrm>
          <a:off x="323528" y="1268760"/>
          <a:ext cx="7704857" cy="4635500"/>
        </p:xfrm>
        <a:graphic>
          <a:graphicData uri="http://schemas.openxmlformats.org/drawingml/2006/table">
            <a:tbl>
              <a:tblPr firstRow="1" bandRow="1">
                <a:tableStyleId>{5C22544A-7EE6-4342-B048-85BDC9FD1C3A}</a:tableStyleId>
              </a:tblPr>
              <a:tblGrid>
                <a:gridCol w="1284143">
                  <a:extLst>
                    <a:ext uri="{9D8B030D-6E8A-4147-A177-3AD203B41FA5}">
                      <a16:colId xmlns:a16="http://schemas.microsoft.com/office/drawing/2014/main" val="830685418"/>
                    </a:ext>
                  </a:extLst>
                </a:gridCol>
                <a:gridCol w="1284143">
                  <a:extLst>
                    <a:ext uri="{9D8B030D-6E8A-4147-A177-3AD203B41FA5}">
                      <a16:colId xmlns:a16="http://schemas.microsoft.com/office/drawing/2014/main" val="2872450409"/>
                    </a:ext>
                  </a:extLst>
                </a:gridCol>
                <a:gridCol w="1284143">
                  <a:extLst>
                    <a:ext uri="{9D8B030D-6E8A-4147-A177-3AD203B41FA5}">
                      <a16:colId xmlns:a16="http://schemas.microsoft.com/office/drawing/2014/main" val="927179955"/>
                    </a:ext>
                  </a:extLst>
                </a:gridCol>
                <a:gridCol w="1259446">
                  <a:extLst>
                    <a:ext uri="{9D8B030D-6E8A-4147-A177-3AD203B41FA5}">
                      <a16:colId xmlns:a16="http://schemas.microsoft.com/office/drawing/2014/main" val="2396330714"/>
                    </a:ext>
                  </a:extLst>
                </a:gridCol>
                <a:gridCol w="1308839">
                  <a:extLst>
                    <a:ext uri="{9D8B030D-6E8A-4147-A177-3AD203B41FA5}">
                      <a16:colId xmlns:a16="http://schemas.microsoft.com/office/drawing/2014/main" val="1435351071"/>
                    </a:ext>
                  </a:extLst>
                </a:gridCol>
                <a:gridCol w="1284143">
                  <a:extLst>
                    <a:ext uri="{9D8B030D-6E8A-4147-A177-3AD203B41FA5}">
                      <a16:colId xmlns:a16="http://schemas.microsoft.com/office/drawing/2014/main" val="2559885457"/>
                    </a:ext>
                  </a:extLst>
                </a:gridCol>
              </a:tblGrid>
              <a:tr h="370840">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plaintext</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plaintext</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1389679039"/>
                  </a:ext>
                </a:extLst>
              </a:tr>
              <a:tr h="370840">
                <a:tc>
                  <a:txBody>
                    <a:bodyPr/>
                    <a:lstStyle/>
                    <a:p>
                      <a:pPr algn="l" fontAlgn="b"/>
                      <a:r>
                        <a:rPr lang="en-IN" sz="1100" b="0" i="0" u="none" strike="noStrike">
                          <a:solidFill>
                            <a:srgbClr val="000000"/>
                          </a:solidFill>
                          <a:effectLst/>
                          <a:latin typeface="Calibri" panose="020F0502020204030204" pitchFamily="34" charset="0"/>
                        </a:rPr>
                        <a:t>A0A29F67302D85F9AEFF8E447B4DE798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39E7DB98578A6FDC7DF932F424C294F0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9F7929346A1FE6FA5D932C552DCD43EE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0198A593E68B364A73E35E39FC29ED83</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2009246417"/>
                  </a:ext>
                </a:extLst>
              </a:tr>
              <a:tr h="370840">
                <a:tc>
                  <a:txBody>
                    <a:bodyPr/>
                    <a:lstStyle/>
                    <a:p>
                      <a:pPr algn="l" fontAlgn="b"/>
                      <a:r>
                        <a:rPr lang="en-IN" sz="1100" b="0" i="0" u="none" strike="noStrike">
                          <a:solidFill>
                            <a:srgbClr val="000000"/>
                          </a:solidFill>
                          <a:effectLst/>
                          <a:latin typeface="Calibri" panose="020F0502020204030204" pitchFamily="34" charset="0"/>
                        </a:rPr>
                        <a:t>64B056B8F8B4A4FB03FB7C1D996F69CB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BA5C59D583F8E0A012114E37A8F79E36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F1EFC0F5D503E0EC51EAF95C7792784D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FC4AAF1EF223B7CE2ADBB6010540F659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val="2076073428"/>
                  </a:ext>
                </a:extLst>
              </a:tr>
              <a:tr h="370840">
                <a:tc>
                  <a:txBody>
                    <a:bodyPr/>
                    <a:lstStyle/>
                    <a:p>
                      <a:pPr algn="l" fontAlgn="b"/>
                      <a:r>
                        <a:rPr lang="en-IN" sz="1100" b="0" i="0" u="none" strike="noStrike">
                          <a:solidFill>
                            <a:srgbClr val="000000"/>
                          </a:solidFill>
                          <a:effectLst/>
                          <a:latin typeface="Calibri" panose="020F0502020204030204" pitchFamily="34" charset="0"/>
                        </a:rPr>
                        <a:t>212023CC19997461D00AA1ACA5A70470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6281AFEB3B14493F1F48C040A776FABE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499AF5D8F71379FFAF7D17A5785950B4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98326037245CDCA39D7D976F177760C0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2191139882"/>
                  </a:ext>
                </a:extLst>
              </a:tr>
              <a:tr h="370840">
                <a:tc>
                  <a:txBody>
                    <a:bodyPr/>
                    <a:lstStyle/>
                    <a:p>
                      <a:pPr algn="l" fontAlgn="b"/>
                      <a:r>
                        <a:rPr lang="en-IN" sz="1100" b="0" i="0" u="none" strike="noStrike">
                          <a:solidFill>
                            <a:srgbClr val="000000"/>
                          </a:solidFill>
                          <a:effectLst/>
                          <a:latin typeface="Calibri" panose="020F0502020204030204" pitchFamily="34" charset="0"/>
                        </a:rPr>
                        <a:t>2738A1A76D2A2AF972A1C6A81A7F5597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9021078736D2F2125B9B28B701CF0CF8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BD88818E53FD87C1C9E742FB13023DB7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1895FD315EF4FF3FCE5BA10E5C73E3A2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56.25</a:t>
                      </a:r>
                    </a:p>
                  </a:txBody>
                  <a:tcPr marL="7620" marR="7620" marT="7620" marB="0" anchor="b"/>
                </a:tc>
                <a:extLst>
                  <a:ext uri="{0D108BD9-81ED-4DB2-BD59-A6C34878D82A}">
                    <a16:rowId xmlns:a16="http://schemas.microsoft.com/office/drawing/2014/main" val="2794403807"/>
                  </a:ext>
                </a:extLst>
              </a:tr>
              <a:tr h="370840">
                <a:tc>
                  <a:txBody>
                    <a:bodyPr/>
                    <a:lstStyle/>
                    <a:p>
                      <a:pPr algn="l" fontAlgn="b"/>
                      <a:r>
                        <a:rPr lang="en-IN" sz="1100" b="0" i="0" u="none" strike="noStrike">
                          <a:solidFill>
                            <a:srgbClr val="000000"/>
                          </a:solidFill>
                          <a:effectLst/>
                          <a:latin typeface="Calibri" panose="020F0502020204030204" pitchFamily="34" charset="0"/>
                        </a:rPr>
                        <a:t>D8C57FC6D3622AF15C451592F69AE7E7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A7C0EC47433791B77E0D419EB327F3AA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736CB4647907BB708705C6EB2ADA7915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F48D9B09F6A2C1AB28E795D6F3BAE711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val="1084198297"/>
                  </a:ext>
                </a:extLst>
              </a:tr>
              <a:tr h="370840">
                <a:tc>
                  <a:txBody>
                    <a:bodyPr/>
                    <a:lstStyle/>
                    <a:p>
                      <a:pPr algn="l" fontAlgn="b"/>
                      <a:r>
                        <a:rPr lang="en-IN" sz="1100" b="0" i="0" u="none" strike="noStrike">
                          <a:solidFill>
                            <a:srgbClr val="000000"/>
                          </a:solidFill>
                          <a:effectLst/>
                          <a:latin typeface="Calibri" panose="020F0502020204030204" pitchFamily="34" charset="0"/>
                        </a:rPr>
                        <a:t>BE4C577C4ED4474635D2C223C1E8DF1F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BE76FE23BADCB95E859547ECC0D4F96E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A3AAB55A0F6887012AA8F2930F34D653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A0A57BAED645DD86B44AFBB6957325B3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57.03125</a:t>
                      </a:r>
                    </a:p>
                  </a:txBody>
                  <a:tcPr marL="7620" marR="7620" marT="7620" marB="0" anchor="b"/>
                </a:tc>
                <a:extLst>
                  <a:ext uri="{0D108BD9-81ED-4DB2-BD59-A6C34878D82A}">
                    <a16:rowId xmlns:a16="http://schemas.microsoft.com/office/drawing/2014/main" val="1633574651"/>
                  </a:ext>
                </a:extLst>
              </a:tr>
              <a:tr h="370840">
                <a:tc>
                  <a:txBody>
                    <a:bodyPr/>
                    <a:lstStyle/>
                    <a:p>
                      <a:pPr algn="l" fontAlgn="b"/>
                      <a:r>
                        <a:rPr lang="en-IN" sz="1100" b="0" i="0" u="none" strike="noStrike">
                          <a:solidFill>
                            <a:srgbClr val="000000"/>
                          </a:solidFill>
                          <a:effectLst/>
                          <a:latin typeface="Calibri" panose="020F0502020204030204" pitchFamily="34" charset="0"/>
                        </a:rPr>
                        <a:t>E8F29F288E026D128201132947299E4F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B95B547455ABE414459E6A735D43C7CB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A8D7DC92C37BC53089EEE5AFFC10F200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85548D74ED56F5CFBFD62C783C999621</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652342584"/>
                  </a:ext>
                </a:extLst>
              </a:tr>
              <a:tr h="370840">
                <a:tc>
                  <a:txBody>
                    <a:bodyPr/>
                    <a:lstStyle/>
                    <a:p>
                      <a:pPr algn="l" fontAlgn="b"/>
                      <a:r>
                        <a:rPr lang="en-IN" sz="1100" b="0" i="0" u="none" strike="noStrike">
                          <a:solidFill>
                            <a:srgbClr val="000000"/>
                          </a:solidFill>
                          <a:effectLst/>
                          <a:latin typeface="Calibri" panose="020F0502020204030204" pitchFamily="34" charset="0"/>
                        </a:rPr>
                        <a:t>057475697C129F91A0DD3D286C497EBC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3B2C4266FAD45B33435989AC59B368BC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2A62E3F13DC9C8210D53063D66F26395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169EC8A8D75AB4F1B2DC985FAA8DC111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41.40625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extLst>
                  <a:ext uri="{0D108BD9-81ED-4DB2-BD59-A6C34878D82A}">
                    <a16:rowId xmlns:a16="http://schemas.microsoft.com/office/drawing/2014/main" val="3190067663"/>
                  </a:ext>
                </a:extLst>
              </a:tr>
              <a:tr h="370840">
                <a:tc>
                  <a:txBody>
                    <a:bodyPr/>
                    <a:lstStyle/>
                    <a:p>
                      <a:pPr algn="l" fontAlgn="b"/>
                      <a:r>
                        <a:rPr lang="en-IN" sz="1100" b="0" i="0" u="none" strike="noStrike">
                          <a:solidFill>
                            <a:srgbClr val="000000"/>
                          </a:solidFill>
                          <a:effectLst/>
                          <a:latin typeface="Calibri" panose="020F0502020204030204" pitchFamily="34" charset="0"/>
                        </a:rPr>
                        <a:t>1ADED0D4A9BF6C0A53ADA33B86D6140F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C2B770C3495D02752010FBE2AA642491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2CFE44235ECA13A5DC7D09796FAC91B3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8F746E50CDA5A3C7E35CCC48D5D185D6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3263823215"/>
                  </a:ext>
                </a:extLst>
              </a:tr>
              <a:tr h="370840">
                <a:tc>
                  <a:txBody>
                    <a:bodyPr/>
                    <a:lstStyle/>
                    <a:p>
                      <a:pPr algn="l" fontAlgn="b"/>
                      <a:r>
                        <a:rPr lang="en-IN" sz="1100" b="0" i="0" u="none" strike="noStrike">
                          <a:solidFill>
                            <a:srgbClr val="000000"/>
                          </a:solidFill>
                          <a:effectLst/>
                          <a:latin typeface="Calibri" panose="020F0502020204030204" pitchFamily="34" charset="0"/>
                        </a:rPr>
                        <a:t>5351C61F392475C755097B3270979A11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3A7378631A39F560FE870F1A542C9694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DB4A0BC164C76BB73DAD720BBF52D3FA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DD5D2A9A1D186D9D818998887807C318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56.25</a:t>
                      </a:r>
                    </a:p>
                  </a:txBody>
                  <a:tcPr marL="7620" marR="7620" marT="7620" marB="0" anchor="b"/>
                </a:tc>
                <a:extLst>
                  <a:ext uri="{0D108BD9-81ED-4DB2-BD59-A6C34878D82A}">
                    <a16:rowId xmlns:a16="http://schemas.microsoft.com/office/drawing/2014/main" val="4157160142"/>
                  </a:ext>
                </a:extLst>
              </a:tr>
              <a:tr h="370840">
                <a:tc>
                  <a:txBody>
                    <a:bodyPr/>
                    <a:lstStyle/>
                    <a:p>
                      <a:pPr algn="l" fontAlgn="b"/>
                      <a:r>
                        <a:rPr lang="en-IN" sz="1100" b="0" i="0" u="none" strike="noStrike" dirty="0">
                          <a:solidFill>
                            <a:srgbClr val="000000"/>
                          </a:solidFill>
                          <a:effectLst/>
                          <a:latin typeface="Calibri" panose="020F0502020204030204" pitchFamily="34" charset="0"/>
                        </a:rPr>
                        <a:t>2443A09320389E0284E81A024EFE270B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DFD60E2A6B930E15212A5690C1ECDEFB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113A5FBD2B2F3207FDF4E8F656408BDE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77F11BDA4465425340B1D8D9D7196CD8</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40.625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2542171106"/>
                  </a:ext>
                </a:extLst>
              </a:tr>
            </a:tbl>
          </a:graphicData>
        </a:graphic>
      </p:graphicFrame>
    </p:spTree>
    <p:extLst>
      <p:ext uri="{BB962C8B-B14F-4D97-AF65-F5344CB8AC3E}">
        <p14:creationId xmlns:p14="http://schemas.microsoft.com/office/powerpoint/2010/main" val="2678935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4231703456"/>
              </p:ext>
            </p:extLst>
          </p:nvPr>
        </p:nvGraphicFramePr>
        <p:xfrm>
          <a:off x="971600" y="980728"/>
          <a:ext cx="5976664" cy="32403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4F8F304-144B-198B-A293-C3668A3E6A39}"/>
              </a:ext>
            </a:extLst>
          </p:cNvPr>
          <p:cNvSpPr txBox="1"/>
          <p:nvPr/>
        </p:nvSpPr>
        <p:spPr>
          <a:xfrm>
            <a:off x="611560" y="4509120"/>
            <a:ext cx="6552728" cy="646331"/>
          </a:xfrm>
          <a:prstGeom prst="rect">
            <a:avLst/>
          </a:prstGeom>
          <a:noFill/>
        </p:spPr>
        <p:txBody>
          <a:bodyPr wrap="square" rtlCol="0">
            <a:spAutoFit/>
          </a:bodyPr>
          <a:lstStyle/>
          <a:p>
            <a:pPr algn="ctr"/>
            <a:r>
              <a:rPr lang="en-US" dirty="0"/>
              <a:t>Figure: Represents Avalanche Effect of Modified AES VS Standard AES due to 1bit change in plaintext</a:t>
            </a:r>
            <a:endParaRPr lang="en-IN" dirty="0"/>
          </a:p>
        </p:txBody>
      </p:sp>
    </p:spTree>
    <p:extLst>
      <p:ext uri="{BB962C8B-B14F-4D97-AF65-F5344CB8AC3E}">
        <p14:creationId xmlns:p14="http://schemas.microsoft.com/office/powerpoint/2010/main" val="3219234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927459D-3CD7-F03F-3F4B-526C75C9FB58}"/>
              </a:ext>
            </a:extLst>
          </p:cNvPr>
          <p:cNvSpPr txBox="1"/>
          <p:nvPr/>
        </p:nvSpPr>
        <p:spPr>
          <a:xfrm>
            <a:off x="827584" y="1412776"/>
            <a:ext cx="6264696" cy="3000821"/>
          </a:xfrm>
          <a:prstGeom prst="rect">
            <a:avLst/>
          </a:prstGeom>
          <a:noFill/>
        </p:spPr>
        <p:txBody>
          <a:bodyPr wrap="square">
            <a:spAutoFit/>
          </a:bodyPr>
          <a:lstStyle/>
          <a:p>
            <a:pPr marL="0" marR="0" lvl="0" indent="0" algn="just"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Avalanche Effect due to one bit change in key </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It is primary objective to apply </a:t>
            </a:r>
            <a:r>
              <a:rPr kumimoji="0" lang="en-US" sz="18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avalance</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effect on modified AES algorithm and standard AES algorithm due to one bit change in the key.</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22 testcases are evaluated to compare avalanche effect due to 1 bit change in key between standard AES and modified AES.</a:t>
            </a:r>
            <a:endPar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The modifies AES algorithm has avalanche effect lies between 46% to 60% for the below testcases which means that it is difficult to cryptanalysis to make </a:t>
            </a:r>
            <a:r>
              <a:rPr kumimoji="0" lang="en-US" sz="18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predicitions</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about the input.</a:t>
            </a:r>
          </a:p>
        </p:txBody>
      </p:sp>
    </p:spTree>
    <p:extLst>
      <p:ext uri="{BB962C8B-B14F-4D97-AF65-F5344CB8AC3E}">
        <p14:creationId xmlns:p14="http://schemas.microsoft.com/office/powerpoint/2010/main" val="3880471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7946F4-EB45-41D6-FDCD-117F438EA568}"/>
              </a:ext>
            </a:extLst>
          </p:cNvPr>
          <p:cNvGraphicFramePr>
            <a:graphicFrameLocks noGrp="1"/>
          </p:cNvGraphicFramePr>
          <p:nvPr>
            <p:extLst>
              <p:ext uri="{D42A27DB-BD31-4B8C-83A1-F6EECF244321}">
                <p14:modId xmlns:p14="http://schemas.microsoft.com/office/powerpoint/2010/main" val="342166111"/>
              </p:ext>
            </p:extLst>
          </p:nvPr>
        </p:nvGraphicFramePr>
        <p:xfrm>
          <a:off x="395536" y="1111250"/>
          <a:ext cx="7488834" cy="4635500"/>
        </p:xfrm>
        <a:graphic>
          <a:graphicData uri="http://schemas.openxmlformats.org/drawingml/2006/table">
            <a:tbl>
              <a:tblPr firstRow="1" bandRow="1">
                <a:tableStyleId>{5C22544A-7EE6-4342-B048-85BDC9FD1C3A}</a:tableStyleId>
              </a:tblPr>
              <a:tblGrid>
                <a:gridCol w="1248139">
                  <a:extLst>
                    <a:ext uri="{9D8B030D-6E8A-4147-A177-3AD203B41FA5}">
                      <a16:colId xmlns:a16="http://schemas.microsoft.com/office/drawing/2014/main" val="618134337"/>
                    </a:ext>
                  </a:extLst>
                </a:gridCol>
                <a:gridCol w="1248139">
                  <a:extLst>
                    <a:ext uri="{9D8B030D-6E8A-4147-A177-3AD203B41FA5}">
                      <a16:colId xmlns:a16="http://schemas.microsoft.com/office/drawing/2014/main" val="3222757991"/>
                    </a:ext>
                  </a:extLst>
                </a:gridCol>
                <a:gridCol w="1248139">
                  <a:extLst>
                    <a:ext uri="{9D8B030D-6E8A-4147-A177-3AD203B41FA5}">
                      <a16:colId xmlns:a16="http://schemas.microsoft.com/office/drawing/2014/main" val="932767017"/>
                    </a:ext>
                  </a:extLst>
                </a:gridCol>
                <a:gridCol w="1224135">
                  <a:extLst>
                    <a:ext uri="{9D8B030D-6E8A-4147-A177-3AD203B41FA5}">
                      <a16:colId xmlns:a16="http://schemas.microsoft.com/office/drawing/2014/main" val="1911537586"/>
                    </a:ext>
                  </a:extLst>
                </a:gridCol>
                <a:gridCol w="1272143">
                  <a:extLst>
                    <a:ext uri="{9D8B030D-6E8A-4147-A177-3AD203B41FA5}">
                      <a16:colId xmlns:a16="http://schemas.microsoft.com/office/drawing/2014/main" val="718991524"/>
                    </a:ext>
                  </a:extLst>
                </a:gridCol>
                <a:gridCol w="1248139">
                  <a:extLst>
                    <a:ext uri="{9D8B030D-6E8A-4147-A177-3AD203B41FA5}">
                      <a16:colId xmlns:a16="http://schemas.microsoft.com/office/drawing/2014/main" val="1815618902"/>
                    </a:ext>
                  </a:extLst>
                </a:gridCol>
              </a:tblGrid>
              <a:tr h="370840">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key</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key</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1905707574"/>
                  </a:ext>
                </a:extLst>
              </a:tr>
              <a:tr h="370840">
                <a:tc>
                  <a:txBody>
                    <a:bodyPr/>
                    <a:lstStyle/>
                    <a:p>
                      <a:pPr algn="l" fontAlgn="b"/>
                      <a:r>
                        <a:rPr lang="en-IN" sz="1100" b="0" i="0" u="none" strike="noStrike">
                          <a:solidFill>
                            <a:srgbClr val="000000"/>
                          </a:solidFill>
                          <a:effectLst/>
                          <a:latin typeface="Calibri" panose="020F0502020204030204" pitchFamily="34" charset="0"/>
                        </a:rPr>
                        <a:t>FF433B87D5D2EC551CFCF4C66FB3172A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FF433B87D5D2EC551CFCF4C66FB3172A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167556FE1F539E00713BDB1840E77AEC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8EF3FDCF381E04FC6135BA1AF06767A0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val="3365427877"/>
                  </a:ext>
                </a:extLst>
              </a:tr>
              <a:tr h="370840">
                <a:tc>
                  <a:txBody>
                    <a:bodyPr/>
                    <a:lstStyle/>
                    <a:p>
                      <a:pPr algn="l" fontAlgn="b"/>
                      <a:r>
                        <a:rPr lang="en-IN" sz="1100" b="0" i="0" u="none" strike="noStrike">
                          <a:solidFill>
                            <a:srgbClr val="000000"/>
                          </a:solidFill>
                          <a:effectLst/>
                          <a:latin typeface="Calibri" panose="020F0502020204030204" pitchFamily="34" charset="0"/>
                        </a:rPr>
                        <a:t>1C86320B363E28469019867D50AA95D4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1C86320B363E28469019867D50AA95D4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0B7E6DFEB03EE6343407A7DAECAFB73D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03ED78702F88C8F81909BF487599A7A3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20867235"/>
                  </a:ext>
                </a:extLst>
              </a:tr>
              <a:tr h="370840">
                <a:tc>
                  <a:txBody>
                    <a:bodyPr/>
                    <a:lstStyle/>
                    <a:p>
                      <a:pPr algn="l" fontAlgn="b"/>
                      <a:r>
                        <a:rPr lang="en-IN" sz="1100" b="0" i="0" u="none" strike="noStrike">
                          <a:solidFill>
                            <a:srgbClr val="000000"/>
                          </a:solidFill>
                          <a:effectLst/>
                          <a:latin typeface="Calibri" panose="020F0502020204030204" pitchFamily="34" charset="0"/>
                        </a:rPr>
                        <a:t>C8B5190EB2502AE95319C9B686B15240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C8B5190EB2502AE95319C9B686B15240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B39FFA27044B7C7E26876BCBC1BF718F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3BE9C51837037C6D5C751975F5C62EA2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403299561"/>
                  </a:ext>
                </a:extLst>
              </a:tr>
              <a:tr h="370840">
                <a:tc>
                  <a:txBody>
                    <a:bodyPr/>
                    <a:lstStyle/>
                    <a:p>
                      <a:pPr algn="l" fontAlgn="b"/>
                      <a:r>
                        <a:rPr lang="en-IN" sz="1100" b="0" i="0" u="none" strike="noStrike">
                          <a:solidFill>
                            <a:srgbClr val="000000"/>
                          </a:solidFill>
                          <a:effectLst/>
                          <a:latin typeface="Calibri" panose="020F0502020204030204" pitchFamily="34" charset="0"/>
                        </a:rPr>
                        <a:t>14D7BCAD2CE14D2974DE277E64B8CA28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14D7BCAD2CE14D2974DE277E64B8CA28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07E3A6C38534AC7C43579AD1441E509A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CAF7BEE68A12BFDB4739C8B4EB1ED0EA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57.8125</a:t>
                      </a:r>
                    </a:p>
                  </a:txBody>
                  <a:tcPr marL="7620" marR="7620" marT="7620" marB="0" anchor="b"/>
                </a:tc>
                <a:extLst>
                  <a:ext uri="{0D108BD9-81ED-4DB2-BD59-A6C34878D82A}">
                    <a16:rowId xmlns:a16="http://schemas.microsoft.com/office/drawing/2014/main" val="2126536264"/>
                  </a:ext>
                </a:extLst>
              </a:tr>
              <a:tr h="370840">
                <a:tc>
                  <a:txBody>
                    <a:bodyPr/>
                    <a:lstStyle/>
                    <a:p>
                      <a:pPr algn="l" fontAlgn="b"/>
                      <a:r>
                        <a:rPr lang="en-IN" sz="1100" b="0" i="0" u="none" strike="noStrike">
                          <a:solidFill>
                            <a:srgbClr val="000000"/>
                          </a:solidFill>
                          <a:effectLst/>
                          <a:latin typeface="Calibri" panose="020F0502020204030204" pitchFamily="34" charset="0"/>
                        </a:rPr>
                        <a:t>4C1054552CA1E851C7C16A6394B22AEC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4C1054552CA1E851C7C16A6394B22AEC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52E1F0956C6E2E91ECB0471904923C7D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FF59F584C1754D1E916440B62FADFC78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4259620447"/>
                  </a:ext>
                </a:extLst>
              </a:tr>
              <a:tr h="370840">
                <a:tc>
                  <a:txBody>
                    <a:bodyPr/>
                    <a:lstStyle/>
                    <a:p>
                      <a:pPr algn="l" fontAlgn="b"/>
                      <a:r>
                        <a:rPr lang="en-IN" sz="1100" b="0" i="0" u="none" strike="noStrike">
                          <a:solidFill>
                            <a:srgbClr val="000000"/>
                          </a:solidFill>
                          <a:effectLst/>
                          <a:latin typeface="Calibri" panose="020F0502020204030204" pitchFamily="34" charset="0"/>
                        </a:rPr>
                        <a:t>25FA3186F086A3512B78CE28960EB12B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25FA3186F086A3512B78CE28960EB12B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3CDDE967D23B1E23E9C6B813C1A444A2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CC60C4F46CB412ABBABCD00B3B876744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val="2231849915"/>
                  </a:ext>
                </a:extLst>
              </a:tr>
              <a:tr h="370840">
                <a:tc>
                  <a:txBody>
                    <a:bodyPr/>
                    <a:lstStyle/>
                    <a:p>
                      <a:pPr algn="l" fontAlgn="b"/>
                      <a:r>
                        <a:rPr lang="en-IN" sz="1100" b="0" i="0" u="none" strike="noStrike">
                          <a:solidFill>
                            <a:srgbClr val="000000"/>
                          </a:solidFill>
                          <a:effectLst/>
                          <a:latin typeface="Calibri" panose="020F0502020204030204" pitchFamily="34" charset="0"/>
                        </a:rPr>
                        <a:t>F996155672ED4A9EFD46E194469EA77E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F996155672ED4A9EFD46E194469EA77E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85BA637291ED3737502CD9790694131D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D3705E04767D63E4E3126B6A2F9EAE7B</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2993512116"/>
                  </a:ext>
                </a:extLst>
              </a:tr>
              <a:tr h="370840">
                <a:tc>
                  <a:txBody>
                    <a:bodyPr/>
                    <a:lstStyle/>
                    <a:p>
                      <a:pPr algn="l" fontAlgn="b"/>
                      <a:r>
                        <a:rPr lang="en-IN" sz="1100" b="0" i="0" u="none" strike="noStrike">
                          <a:solidFill>
                            <a:srgbClr val="000000"/>
                          </a:solidFill>
                          <a:effectLst/>
                          <a:latin typeface="Calibri" panose="020F0502020204030204" pitchFamily="34" charset="0"/>
                        </a:rPr>
                        <a:t>B1CBE323D6D2986E71E6F86925BCF0AA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B1CBE323D6D2986E71E6F86925BCF0AA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EBFF23E925F35A7F6AEE273584A582B9</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982DD09151B827957B484005667E062F</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53.90625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55.46875</a:t>
                      </a:r>
                    </a:p>
                  </a:txBody>
                  <a:tcPr marL="7620" marR="7620" marT="7620" marB="0" anchor="b"/>
                </a:tc>
                <a:extLst>
                  <a:ext uri="{0D108BD9-81ED-4DB2-BD59-A6C34878D82A}">
                    <a16:rowId xmlns:a16="http://schemas.microsoft.com/office/drawing/2014/main" val="29242987"/>
                  </a:ext>
                </a:extLst>
              </a:tr>
              <a:tr h="370840">
                <a:tc>
                  <a:txBody>
                    <a:bodyPr/>
                    <a:lstStyle/>
                    <a:p>
                      <a:pPr algn="l" fontAlgn="b"/>
                      <a:r>
                        <a:rPr lang="en-IN" sz="1100" b="0" i="0" u="none" strike="noStrike">
                          <a:solidFill>
                            <a:srgbClr val="000000"/>
                          </a:solidFill>
                          <a:effectLst/>
                          <a:latin typeface="Calibri" panose="020F0502020204030204" pitchFamily="34" charset="0"/>
                        </a:rPr>
                        <a:t>C217485D7952A19017CF1D4E832519AE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C217485D7952A19017CF1D4E832519AE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AEEB48F140043F90F76F6DDA0F133A4A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26695DA70AA3AE194B10649721FFCD43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57.8125</a:t>
                      </a:r>
                    </a:p>
                  </a:txBody>
                  <a:tcPr marL="7620" marR="7620" marT="7620" marB="0" anchor="b"/>
                </a:tc>
                <a:extLst>
                  <a:ext uri="{0D108BD9-81ED-4DB2-BD59-A6C34878D82A}">
                    <a16:rowId xmlns:a16="http://schemas.microsoft.com/office/drawing/2014/main" val="2089306174"/>
                  </a:ext>
                </a:extLst>
              </a:tr>
              <a:tr h="370840">
                <a:tc>
                  <a:txBody>
                    <a:bodyPr/>
                    <a:lstStyle/>
                    <a:p>
                      <a:pPr algn="l" fontAlgn="b"/>
                      <a:r>
                        <a:rPr lang="en-IN" sz="1100" b="0" i="0" u="none" strike="noStrike">
                          <a:solidFill>
                            <a:srgbClr val="000000"/>
                          </a:solidFill>
                          <a:effectLst/>
                          <a:latin typeface="Calibri" panose="020F0502020204030204" pitchFamily="34" charset="0"/>
                        </a:rPr>
                        <a:t>845B493048A287E26A88BEE68EA8E2D6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845B493048A287E26A88BEE68EA8E2D6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EC0E3AC1F516168062C0F5D2CEE5DC91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A36A76DBF8FDB50B125DE30201ED9049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57.03125</a:t>
                      </a:r>
                    </a:p>
                  </a:txBody>
                  <a:tcPr marL="7620" marR="7620" marT="7620" marB="0" anchor="b"/>
                </a:tc>
                <a:extLst>
                  <a:ext uri="{0D108BD9-81ED-4DB2-BD59-A6C34878D82A}">
                    <a16:rowId xmlns:a16="http://schemas.microsoft.com/office/drawing/2014/main" val="921361482"/>
                  </a:ext>
                </a:extLst>
              </a:tr>
              <a:tr h="370840">
                <a:tc>
                  <a:txBody>
                    <a:bodyPr/>
                    <a:lstStyle/>
                    <a:p>
                      <a:pPr algn="l" fontAlgn="b"/>
                      <a:r>
                        <a:rPr lang="en-IN" sz="1100" b="0" i="0" u="none" strike="noStrike" dirty="0">
                          <a:solidFill>
                            <a:srgbClr val="000000"/>
                          </a:solidFill>
                          <a:effectLst/>
                          <a:latin typeface="Calibri" panose="020F0502020204030204" pitchFamily="34" charset="0"/>
                        </a:rPr>
                        <a:t>C2348A5C9A6D233850FFB0444F30879C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C2348A5C9A6D233850FFB0444F30879C</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37EAAEF8E468A549687CCC8601877DA2</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15276ABAA1E7E0DC65DE24257DA52847</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56.25</a:t>
                      </a:r>
                    </a:p>
                  </a:txBody>
                  <a:tcPr marL="7620" marR="7620" marT="7620" marB="0" anchor="b"/>
                </a:tc>
                <a:extLst>
                  <a:ext uri="{0D108BD9-81ED-4DB2-BD59-A6C34878D82A}">
                    <a16:rowId xmlns:a16="http://schemas.microsoft.com/office/drawing/2014/main" val="3457410708"/>
                  </a:ext>
                </a:extLst>
              </a:tr>
            </a:tbl>
          </a:graphicData>
        </a:graphic>
      </p:graphicFrame>
      <p:sp>
        <p:nvSpPr>
          <p:cNvPr id="4" name="TextBox 3">
            <a:extLst>
              <a:ext uri="{FF2B5EF4-FFF2-40B4-BE49-F238E27FC236}">
                <a16:creationId xmlns:a16="http://schemas.microsoft.com/office/drawing/2014/main" id="{56DFE2C9-761E-014D-B1D4-4678D726390E}"/>
              </a:ext>
            </a:extLst>
          </p:cNvPr>
          <p:cNvSpPr txBox="1"/>
          <p:nvPr/>
        </p:nvSpPr>
        <p:spPr>
          <a:xfrm>
            <a:off x="1187624" y="434103"/>
            <a:ext cx="5328592" cy="646331"/>
          </a:xfrm>
          <a:prstGeom prst="rect">
            <a:avLst/>
          </a:prstGeom>
          <a:noFill/>
        </p:spPr>
        <p:txBody>
          <a:bodyPr wrap="square" rtlCol="0">
            <a:spAutoFit/>
          </a:bodyPr>
          <a:lstStyle/>
          <a:p>
            <a:r>
              <a:rPr lang="en-US" sz="1800" dirty="0">
                <a:solidFill>
                  <a:schemeClr val="accent1">
                    <a:lumMod val="75000"/>
                  </a:schemeClr>
                </a:solidFill>
              </a:rPr>
              <a:t>Table: samples of ciphertext and avalanche effect due to change in 1 bit change in key</a:t>
            </a:r>
            <a:endParaRPr lang="en-IN" dirty="0">
              <a:solidFill>
                <a:schemeClr val="accent1">
                  <a:lumMod val="75000"/>
                </a:schemeClr>
              </a:solidFill>
            </a:endParaRPr>
          </a:p>
        </p:txBody>
      </p:sp>
    </p:spTree>
    <p:extLst>
      <p:ext uri="{BB962C8B-B14F-4D97-AF65-F5344CB8AC3E}">
        <p14:creationId xmlns:p14="http://schemas.microsoft.com/office/powerpoint/2010/main" val="2603495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5382A72-EF2A-C24A-21BA-ED4240DE8C53}"/>
              </a:ext>
            </a:extLst>
          </p:cNvPr>
          <p:cNvGraphicFramePr>
            <a:graphicFrameLocks noGrp="1"/>
          </p:cNvGraphicFramePr>
          <p:nvPr>
            <p:extLst>
              <p:ext uri="{D42A27DB-BD31-4B8C-83A1-F6EECF244321}">
                <p14:modId xmlns:p14="http://schemas.microsoft.com/office/powerpoint/2010/main" val="1538913679"/>
              </p:ext>
            </p:extLst>
          </p:nvPr>
        </p:nvGraphicFramePr>
        <p:xfrm>
          <a:off x="539552" y="692696"/>
          <a:ext cx="7488834" cy="4635500"/>
        </p:xfrm>
        <a:graphic>
          <a:graphicData uri="http://schemas.openxmlformats.org/drawingml/2006/table">
            <a:tbl>
              <a:tblPr firstRow="1" bandRow="1">
                <a:tableStyleId>{5C22544A-7EE6-4342-B048-85BDC9FD1C3A}</a:tableStyleId>
              </a:tblPr>
              <a:tblGrid>
                <a:gridCol w="1248139">
                  <a:extLst>
                    <a:ext uri="{9D8B030D-6E8A-4147-A177-3AD203B41FA5}">
                      <a16:colId xmlns:a16="http://schemas.microsoft.com/office/drawing/2014/main" val="3631365708"/>
                    </a:ext>
                  </a:extLst>
                </a:gridCol>
                <a:gridCol w="1248139">
                  <a:extLst>
                    <a:ext uri="{9D8B030D-6E8A-4147-A177-3AD203B41FA5}">
                      <a16:colId xmlns:a16="http://schemas.microsoft.com/office/drawing/2014/main" val="4070880591"/>
                    </a:ext>
                  </a:extLst>
                </a:gridCol>
                <a:gridCol w="1248139">
                  <a:extLst>
                    <a:ext uri="{9D8B030D-6E8A-4147-A177-3AD203B41FA5}">
                      <a16:colId xmlns:a16="http://schemas.microsoft.com/office/drawing/2014/main" val="904129179"/>
                    </a:ext>
                  </a:extLst>
                </a:gridCol>
                <a:gridCol w="1224135">
                  <a:extLst>
                    <a:ext uri="{9D8B030D-6E8A-4147-A177-3AD203B41FA5}">
                      <a16:colId xmlns:a16="http://schemas.microsoft.com/office/drawing/2014/main" val="3809652990"/>
                    </a:ext>
                  </a:extLst>
                </a:gridCol>
                <a:gridCol w="1272143">
                  <a:extLst>
                    <a:ext uri="{9D8B030D-6E8A-4147-A177-3AD203B41FA5}">
                      <a16:colId xmlns:a16="http://schemas.microsoft.com/office/drawing/2014/main" val="183992693"/>
                    </a:ext>
                  </a:extLst>
                </a:gridCol>
                <a:gridCol w="1248139">
                  <a:extLst>
                    <a:ext uri="{9D8B030D-6E8A-4147-A177-3AD203B41FA5}">
                      <a16:colId xmlns:a16="http://schemas.microsoft.com/office/drawing/2014/main" val="2197817620"/>
                    </a:ext>
                  </a:extLst>
                </a:gridCol>
              </a:tblGrid>
              <a:tr h="370840">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key</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key</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704812836"/>
                  </a:ext>
                </a:extLst>
              </a:tr>
              <a:tr h="370840">
                <a:tc>
                  <a:txBody>
                    <a:bodyPr/>
                    <a:lstStyle/>
                    <a:p>
                      <a:pPr algn="l" fontAlgn="b"/>
                      <a:r>
                        <a:rPr lang="en-IN" sz="1100" b="0" i="0" u="none" strike="noStrike">
                          <a:solidFill>
                            <a:srgbClr val="000000"/>
                          </a:solidFill>
                          <a:effectLst/>
                          <a:latin typeface="Calibri" panose="020F0502020204030204" pitchFamily="34" charset="0"/>
                        </a:rPr>
                        <a:t>A0A29F67302D85F9AEFF8E447B4DE798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39E7DB98578A6FDC7DF932F424C294F0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F2654DD954583424C0F0E3173212EFDA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E2D22572B61006CF326B5EE54727E6D0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2731629135"/>
                  </a:ext>
                </a:extLst>
              </a:tr>
              <a:tr h="370840">
                <a:tc>
                  <a:txBody>
                    <a:bodyPr/>
                    <a:lstStyle/>
                    <a:p>
                      <a:pPr algn="l" fontAlgn="b"/>
                      <a:r>
                        <a:rPr lang="en-IN" sz="1100" b="0" i="0" u="none" strike="noStrike">
                          <a:solidFill>
                            <a:srgbClr val="000000"/>
                          </a:solidFill>
                          <a:effectLst/>
                          <a:latin typeface="Calibri" panose="020F0502020204030204" pitchFamily="34" charset="0"/>
                        </a:rPr>
                        <a:t>64B056B8F8B4A4FB03FB7C1D996F69CB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BA5C59D583F8E0A012114E37A8F79E36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B2ACA9342962438EC727E64F01978C5C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B49CC5E67976231EAA2990EF9298067B</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extLst>
                  <a:ext uri="{0D108BD9-81ED-4DB2-BD59-A6C34878D82A}">
                    <a16:rowId xmlns:a16="http://schemas.microsoft.com/office/drawing/2014/main" val="874141559"/>
                  </a:ext>
                </a:extLst>
              </a:tr>
              <a:tr h="370840">
                <a:tc>
                  <a:txBody>
                    <a:bodyPr/>
                    <a:lstStyle/>
                    <a:p>
                      <a:pPr algn="l" fontAlgn="b"/>
                      <a:r>
                        <a:rPr lang="en-IN" sz="1100" b="0" i="0" u="none" strike="noStrike">
                          <a:solidFill>
                            <a:srgbClr val="000000"/>
                          </a:solidFill>
                          <a:effectLst/>
                          <a:latin typeface="Calibri" panose="020F0502020204030204" pitchFamily="34" charset="0"/>
                        </a:rPr>
                        <a:t>212023CC19997461D00AA1ACA5A70470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6281AFEB3B14493F1F48C040A776FABE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954F6BAC925BB7232AD4C40A5F6D40B3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276343A885AA9D74F89DAEF459F80C87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val="2185832719"/>
                  </a:ext>
                </a:extLst>
              </a:tr>
              <a:tr h="370840">
                <a:tc>
                  <a:txBody>
                    <a:bodyPr/>
                    <a:lstStyle/>
                    <a:p>
                      <a:pPr algn="l" fontAlgn="b"/>
                      <a:r>
                        <a:rPr lang="en-IN" sz="1100" b="0" i="0" u="none" strike="noStrike">
                          <a:solidFill>
                            <a:srgbClr val="000000"/>
                          </a:solidFill>
                          <a:effectLst/>
                          <a:latin typeface="Calibri" panose="020F0502020204030204" pitchFamily="34" charset="0"/>
                        </a:rPr>
                        <a:t>2738A1A76D2A2AF972A1C6A81A7F5597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9021078736D2F2125B9B28B701CF0CF8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6CAA81DE1D2F008922098E368FA3C7CD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71F1F74D3B691E03BF49FCC5A7C1DAB2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50.78125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60.15625</a:t>
                      </a:r>
                    </a:p>
                  </a:txBody>
                  <a:tcPr marL="7620" marR="7620" marT="7620" marB="0" anchor="b"/>
                </a:tc>
                <a:extLst>
                  <a:ext uri="{0D108BD9-81ED-4DB2-BD59-A6C34878D82A}">
                    <a16:rowId xmlns:a16="http://schemas.microsoft.com/office/drawing/2014/main" val="1109748667"/>
                  </a:ext>
                </a:extLst>
              </a:tr>
              <a:tr h="370840">
                <a:tc>
                  <a:txBody>
                    <a:bodyPr/>
                    <a:lstStyle/>
                    <a:p>
                      <a:pPr algn="l" fontAlgn="b"/>
                      <a:r>
                        <a:rPr lang="en-IN" sz="1100" b="0" i="0" u="none" strike="noStrike">
                          <a:solidFill>
                            <a:srgbClr val="000000"/>
                          </a:solidFill>
                          <a:effectLst/>
                          <a:latin typeface="Calibri" panose="020F0502020204030204" pitchFamily="34" charset="0"/>
                        </a:rPr>
                        <a:t>D8C57FC6D3622AF15C451592F69AE7E7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A7C0EC47433791B77E0D419EB327F3AA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4B8F070002D91A557F775D3EC996A5D9</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6FFA61AA7D7922F1981462327EE6B190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58.59375</a:t>
                      </a:r>
                    </a:p>
                  </a:txBody>
                  <a:tcPr marL="7620" marR="7620" marT="7620" marB="0" anchor="b"/>
                </a:tc>
                <a:extLst>
                  <a:ext uri="{0D108BD9-81ED-4DB2-BD59-A6C34878D82A}">
                    <a16:rowId xmlns:a16="http://schemas.microsoft.com/office/drawing/2014/main" val="860646561"/>
                  </a:ext>
                </a:extLst>
              </a:tr>
              <a:tr h="370840">
                <a:tc>
                  <a:txBody>
                    <a:bodyPr/>
                    <a:lstStyle/>
                    <a:p>
                      <a:pPr algn="l" fontAlgn="b"/>
                      <a:r>
                        <a:rPr lang="en-IN" sz="1100" b="0" i="0" u="none" strike="noStrike">
                          <a:solidFill>
                            <a:srgbClr val="000000"/>
                          </a:solidFill>
                          <a:effectLst/>
                          <a:latin typeface="Calibri" panose="020F0502020204030204" pitchFamily="34" charset="0"/>
                        </a:rPr>
                        <a:t>BE4C577C4ED4474635D2C223C1E8DF1F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BE76FE23BADCB95E859547ECC0D4F96E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91CEE4672876FFCB46292C8F32C8E7FE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78E7952316EFA5644DA26AEDE15961E5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50.78125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1116559154"/>
                  </a:ext>
                </a:extLst>
              </a:tr>
              <a:tr h="370840">
                <a:tc>
                  <a:txBody>
                    <a:bodyPr/>
                    <a:lstStyle/>
                    <a:p>
                      <a:pPr algn="l" fontAlgn="b"/>
                      <a:r>
                        <a:rPr lang="en-IN" sz="1100" b="0" i="0" u="none" strike="noStrike">
                          <a:solidFill>
                            <a:srgbClr val="000000"/>
                          </a:solidFill>
                          <a:effectLst/>
                          <a:latin typeface="Calibri" panose="020F0502020204030204" pitchFamily="34" charset="0"/>
                        </a:rPr>
                        <a:t>E8F29F288E026D128201132947299E4F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B95B547455ABE414459E6A735D43C7CB</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91B23F0033C6E8363F289D817E71BD68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972F0C4A7E3ED6AB588DFB46998E4C99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val="2821557134"/>
                  </a:ext>
                </a:extLst>
              </a:tr>
              <a:tr h="370840">
                <a:tc>
                  <a:txBody>
                    <a:bodyPr/>
                    <a:lstStyle/>
                    <a:p>
                      <a:pPr algn="l" fontAlgn="b"/>
                      <a:r>
                        <a:rPr lang="en-IN" sz="1100" b="0" i="0" u="none" strike="noStrike">
                          <a:solidFill>
                            <a:srgbClr val="000000"/>
                          </a:solidFill>
                          <a:effectLst/>
                          <a:latin typeface="Calibri" panose="020F0502020204030204" pitchFamily="34" charset="0"/>
                        </a:rPr>
                        <a:t>057475697C129F91A0DD3D286C497EBC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3B2C4266FAD45B33435989AC59B368BC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2389A2903746CA87B115BEF49D61B9DE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BA3A6CDCBF63769CC61582752375EF2D</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50.78125</a:t>
                      </a:r>
                    </a:p>
                  </a:txBody>
                  <a:tcPr marL="7620" marR="7620" marT="7620" marB="0" anchor="b"/>
                </a:tc>
                <a:extLst>
                  <a:ext uri="{0D108BD9-81ED-4DB2-BD59-A6C34878D82A}">
                    <a16:rowId xmlns:a16="http://schemas.microsoft.com/office/drawing/2014/main" val="3300241881"/>
                  </a:ext>
                </a:extLst>
              </a:tr>
              <a:tr h="370840">
                <a:tc>
                  <a:txBody>
                    <a:bodyPr/>
                    <a:lstStyle/>
                    <a:p>
                      <a:pPr algn="l" fontAlgn="b"/>
                      <a:r>
                        <a:rPr lang="en-IN" sz="1100" b="0" i="0" u="none" strike="noStrike">
                          <a:solidFill>
                            <a:srgbClr val="000000"/>
                          </a:solidFill>
                          <a:effectLst/>
                          <a:latin typeface="Calibri" panose="020F0502020204030204" pitchFamily="34" charset="0"/>
                        </a:rPr>
                        <a:t>1ADED0D4A9BF6C0A53ADA33B86D6140F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C2B770C3495D02752010FBE2AA642491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5A6B75B967BAC31706A81DC736350139</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187FCA1C70CD55A4BFFFDFD4E6D28864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val="1032407484"/>
                  </a:ext>
                </a:extLst>
              </a:tr>
              <a:tr h="370840">
                <a:tc>
                  <a:txBody>
                    <a:bodyPr/>
                    <a:lstStyle/>
                    <a:p>
                      <a:pPr algn="l" fontAlgn="b"/>
                      <a:r>
                        <a:rPr lang="en-IN" sz="1100" b="0" i="0" u="none" strike="noStrike">
                          <a:solidFill>
                            <a:srgbClr val="000000"/>
                          </a:solidFill>
                          <a:effectLst/>
                          <a:latin typeface="Calibri" panose="020F0502020204030204" pitchFamily="34" charset="0"/>
                        </a:rPr>
                        <a:t>5351C61F392475C755097B3270979A11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3A7378631A39F560FE870F1A542C9694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C29614247D7A8698132404257E775556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6317C5BB40695E8D554143D5F918FE01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53.90625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60.15625</a:t>
                      </a:r>
                    </a:p>
                  </a:txBody>
                  <a:tcPr marL="7620" marR="7620" marT="7620" marB="0" anchor="b"/>
                </a:tc>
                <a:extLst>
                  <a:ext uri="{0D108BD9-81ED-4DB2-BD59-A6C34878D82A}">
                    <a16:rowId xmlns:a16="http://schemas.microsoft.com/office/drawing/2014/main" val="1517764194"/>
                  </a:ext>
                </a:extLst>
              </a:tr>
              <a:tr h="370840">
                <a:tc>
                  <a:txBody>
                    <a:bodyPr/>
                    <a:lstStyle/>
                    <a:p>
                      <a:pPr algn="l" fontAlgn="b"/>
                      <a:r>
                        <a:rPr lang="en-IN" sz="1100" b="0" i="0" u="none" strike="noStrike" dirty="0">
                          <a:solidFill>
                            <a:srgbClr val="000000"/>
                          </a:solidFill>
                          <a:effectLst/>
                          <a:latin typeface="Calibri" panose="020F0502020204030204" pitchFamily="34" charset="0"/>
                        </a:rPr>
                        <a:t>2443A09320389E0284E81A024EFE270B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DFD60E2A6B930E15212A5690C1ECDEFB</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D6D515F23D3836F7F53127B9B446908F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CCAA6EEAA5E8737A7B534B8B5936F1AD</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49.21875</a:t>
                      </a:r>
                    </a:p>
                  </a:txBody>
                  <a:tcPr marL="7620" marR="7620" marT="7620" marB="0" anchor="b"/>
                </a:tc>
                <a:extLst>
                  <a:ext uri="{0D108BD9-81ED-4DB2-BD59-A6C34878D82A}">
                    <a16:rowId xmlns:a16="http://schemas.microsoft.com/office/drawing/2014/main" val="2011616671"/>
                  </a:ext>
                </a:extLst>
              </a:tr>
            </a:tbl>
          </a:graphicData>
        </a:graphic>
      </p:graphicFrame>
    </p:spTree>
    <p:extLst>
      <p:ext uri="{BB962C8B-B14F-4D97-AF65-F5344CB8AC3E}">
        <p14:creationId xmlns:p14="http://schemas.microsoft.com/office/powerpoint/2010/main" val="1536186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885466234"/>
              </p:ext>
            </p:extLst>
          </p:nvPr>
        </p:nvGraphicFramePr>
        <p:xfrm>
          <a:off x="827584" y="836712"/>
          <a:ext cx="6336704" cy="329792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342FBA2-0C78-8171-F37E-757DB07CB8D6}"/>
              </a:ext>
            </a:extLst>
          </p:cNvPr>
          <p:cNvSpPr txBox="1"/>
          <p:nvPr/>
        </p:nvSpPr>
        <p:spPr>
          <a:xfrm>
            <a:off x="683568" y="4437112"/>
            <a:ext cx="6912768" cy="646331"/>
          </a:xfrm>
          <a:prstGeom prst="rect">
            <a:avLst/>
          </a:prstGeom>
          <a:noFill/>
        </p:spPr>
        <p:txBody>
          <a:bodyPr wrap="square">
            <a:spAutoFit/>
          </a:bodyPr>
          <a:lstStyle/>
          <a:p>
            <a:pPr algn="ctr"/>
            <a:r>
              <a:rPr lang="en-US" dirty="0"/>
              <a:t>Figure: Represents Avalanche Effect of Modified AES VS Standard AES due to 1bit change in key</a:t>
            </a:r>
            <a:endParaRPr lang="en-IN" dirty="0"/>
          </a:p>
        </p:txBody>
      </p:sp>
    </p:spTree>
    <p:extLst>
      <p:ext uri="{BB962C8B-B14F-4D97-AF65-F5344CB8AC3E}">
        <p14:creationId xmlns:p14="http://schemas.microsoft.com/office/powerpoint/2010/main" val="114081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D8B5-4D8D-A1C1-3C47-21FC48E56366}"/>
              </a:ext>
            </a:extLst>
          </p:cNvPr>
          <p:cNvSpPr>
            <a:spLocks noGrp="1"/>
          </p:cNvSpPr>
          <p:nvPr>
            <p:ph type="title"/>
          </p:nvPr>
        </p:nvSpPr>
        <p:spPr>
          <a:xfrm>
            <a:off x="603920" y="764704"/>
            <a:ext cx="6347713" cy="1320800"/>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Performance of Standard AES vs Modified AES</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EEE05-86AC-F5DE-94AB-4F7B6E47A2F3}"/>
              </a:ext>
            </a:extLst>
          </p:cNvPr>
          <p:cNvSpPr>
            <a:spLocks noGrp="1"/>
          </p:cNvSpPr>
          <p:nvPr>
            <p:ph idx="1"/>
          </p:nvPr>
        </p:nvSpPr>
        <p:spPr>
          <a:xfrm>
            <a:off x="685240" y="1488613"/>
            <a:ext cx="6958855" cy="3880773"/>
          </a:xfrm>
        </p:spPr>
        <p:txBody>
          <a:bodyPr>
            <a:normAutofit/>
          </a:bodyPr>
          <a:lstStyle/>
          <a:p>
            <a:pPr algn="just"/>
            <a:r>
              <a:rPr lang="en-US" dirty="0"/>
              <a:t>It is necessary to calculate the simulation time of modified AES and Standard AES to evaluate the performance.</a:t>
            </a:r>
          </a:p>
          <a:p>
            <a:pPr algn="just"/>
            <a:r>
              <a:rPr lang="en-US" dirty="0"/>
              <a:t>Performance has been calculated by taking block size of 1 to 5000 for each block-16bytes and simulated the Standard and Modified AES, Encryption time and Decryption time has been noted in the below table.</a:t>
            </a:r>
          </a:p>
          <a:p>
            <a:pPr algn="just"/>
            <a:r>
              <a:rPr lang="en-US" dirty="0"/>
              <a:t>In Modified AES vs Standard AES there is a small variation in encryption time and decryption time which is negligible as modified AES has “</a:t>
            </a:r>
            <a:r>
              <a:rPr lang="en-US" b="1" dirty="0"/>
              <a:t>better security</a:t>
            </a:r>
            <a:r>
              <a:rPr lang="en-IN" b="1" dirty="0"/>
              <a:t>”.</a:t>
            </a:r>
          </a:p>
          <a:p>
            <a:pPr algn="just"/>
            <a:r>
              <a:rPr lang="en-IN" dirty="0"/>
              <a:t> Tests has carried on system with configuration : windows 11 ,</a:t>
            </a:r>
            <a:r>
              <a:rPr lang="en-US" dirty="0"/>
              <a:t>Processor</a:t>
            </a:r>
            <a:r>
              <a:rPr lang="en-IN" dirty="0"/>
              <a:t>:</a:t>
            </a:r>
            <a:r>
              <a:rPr lang="en-US" dirty="0"/>
              <a:t>12th Gen Intel(R) Core(TM) i7-1260P </a:t>
            </a:r>
            <a:r>
              <a:rPr lang="en-IN" dirty="0"/>
              <a:t>,</a:t>
            </a:r>
            <a:r>
              <a:rPr lang="en-US" dirty="0"/>
              <a:t>RAM</a:t>
            </a:r>
            <a:r>
              <a:rPr lang="en-IN" dirty="0"/>
              <a:t>:</a:t>
            </a:r>
            <a:r>
              <a:rPr lang="en-US" dirty="0"/>
              <a:t>32.0 GB (31.7 GB usable)</a:t>
            </a:r>
            <a:r>
              <a:rPr lang="en-IN" dirty="0"/>
              <a:t>,</a:t>
            </a:r>
            <a:r>
              <a:rPr lang="en-US" dirty="0"/>
              <a:t>x64-based processor</a:t>
            </a:r>
            <a:r>
              <a:rPr lang="en-IN" dirty="0"/>
              <a:t>. </a:t>
            </a:r>
            <a:endParaRPr lang="en-US" dirty="0"/>
          </a:p>
          <a:p>
            <a:pPr algn="just"/>
            <a:endParaRPr lang="en-US" dirty="0"/>
          </a:p>
        </p:txBody>
      </p:sp>
    </p:spTree>
    <p:extLst>
      <p:ext uri="{BB962C8B-B14F-4D97-AF65-F5344CB8AC3E}">
        <p14:creationId xmlns:p14="http://schemas.microsoft.com/office/powerpoint/2010/main" val="3132162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6DE7-9BFF-7D17-57BC-B1AF0E612D4C}"/>
              </a:ext>
            </a:extLst>
          </p:cNvPr>
          <p:cNvSpPr>
            <a:spLocks noGrp="1"/>
          </p:cNvSpPr>
          <p:nvPr>
            <p:ph type="title"/>
          </p:nvPr>
        </p:nvSpPr>
        <p:spPr>
          <a:xfrm>
            <a:off x="683568" y="548680"/>
            <a:ext cx="6347713" cy="648072"/>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Table: Represents Encryption and Decryption time of Standard AES and Modified AES </a:t>
            </a:r>
            <a:endParaRPr lang="en-IN"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8C0BF1E4-AA2C-1437-B231-4CDEF882D0D6}"/>
              </a:ext>
            </a:extLst>
          </p:cNvPr>
          <p:cNvGraphicFramePr>
            <a:graphicFrameLocks noGrp="1"/>
          </p:cNvGraphicFramePr>
          <p:nvPr>
            <p:ph idx="1"/>
            <p:extLst>
              <p:ext uri="{D42A27DB-BD31-4B8C-83A1-F6EECF244321}">
                <p14:modId xmlns:p14="http://schemas.microsoft.com/office/powerpoint/2010/main" val="2957685398"/>
              </p:ext>
            </p:extLst>
          </p:nvPr>
        </p:nvGraphicFramePr>
        <p:xfrm>
          <a:off x="672176" y="1238900"/>
          <a:ext cx="6770710" cy="5097780"/>
        </p:xfrm>
        <a:graphic>
          <a:graphicData uri="http://schemas.openxmlformats.org/drawingml/2006/table">
            <a:tbl>
              <a:tblPr firstRow="1" bandRow="1">
                <a:tableStyleId>{5C22544A-7EE6-4342-B048-85BDC9FD1C3A}</a:tableStyleId>
              </a:tblPr>
              <a:tblGrid>
                <a:gridCol w="1354142">
                  <a:extLst>
                    <a:ext uri="{9D8B030D-6E8A-4147-A177-3AD203B41FA5}">
                      <a16:colId xmlns:a16="http://schemas.microsoft.com/office/drawing/2014/main" val="3084833466"/>
                    </a:ext>
                  </a:extLst>
                </a:gridCol>
                <a:gridCol w="1354142">
                  <a:extLst>
                    <a:ext uri="{9D8B030D-6E8A-4147-A177-3AD203B41FA5}">
                      <a16:colId xmlns:a16="http://schemas.microsoft.com/office/drawing/2014/main" val="4124484423"/>
                    </a:ext>
                  </a:extLst>
                </a:gridCol>
                <a:gridCol w="1354142">
                  <a:extLst>
                    <a:ext uri="{9D8B030D-6E8A-4147-A177-3AD203B41FA5}">
                      <a16:colId xmlns:a16="http://schemas.microsoft.com/office/drawing/2014/main" val="188141887"/>
                    </a:ext>
                  </a:extLst>
                </a:gridCol>
                <a:gridCol w="1354142">
                  <a:extLst>
                    <a:ext uri="{9D8B030D-6E8A-4147-A177-3AD203B41FA5}">
                      <a16:colId xmlns:a16="http://schemas.microsoft.com/office/drawing/2014/main" val="1065000982"/>
                    </a:ext>
                  </a:extLst>
                </a:gridCol>
                <a:gridCol w="1354142">
                  <a:extLst>
                    <a:ext uri="{9D8B030D-6E8A-4147-A177-3AD203B41FA5}">
                      <a16:colId xmlns:a16="http://schemas.microsoft.com/office/drawing/2014/main" val="1705914846"/>
                    </a:ext>
                  </a:extLst>
                </a:gridCol>
              </a:tblGrid>
              <a:tr h="620340">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BLOCKSIZE</a:t>
                      </a:r>
                    </a:p>
                  </a:txBody>
                  <a:tcPr marL="7620" marR="7620" marT="7620" marB="0"/>
                </a:tc>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OAES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OAES DECRYPTION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DECRYPTION TIME</a:t>
                      </a:r>
                    </a:p>
                  </a:txBody>
                  <a:tcPr marL="7620" marR="7620" marT="7620" marB="0"/>
                </a:tc>
                <a:extLst>
                  <a:ext uri="{0D108BD9-81ED-4DB2-BD59-A6C34878D82A}">
                    <a16:rowId xmlns:a16="http://schemas.microsoft.com/office/drawing/2014/main" val="1248850739"/>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200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0.037999868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0.063159227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0.041017771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0.066949844</a:t>
                      </a:r>
                    </a:p>
                  </a:txBody>
                  <a:tcPr marL="7620" marR="7620" marT="7620" marB="0" anchor="b"/>
                </a:tc>
                <a:extLst>
                  <a:ext uri="{0D108BD9-81ED-4DB2-BD59-A6C34878D82A}">
                    <a16:rowId xmlns:a16="http://schemas.microsoft.com/office/drawing/2014/main" val="103508902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0.089905977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0.109244585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0.079507828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0.121999741</a:t>
                      </a:r>
                    </a:p>
                  </a:txBody>
                  <a:tcPr marL="7620" marR="7620" marT="7620" marB="0" anchor="b"/>
                </a:tc>
                <a:extLst>
                  <a:ext uri="{0D108BD9-81ED-4DB2-BD59-A6C34878D82A}">
                    <a16:rowId xmlns:a16="http://schemas.microsoft.com/office/drawing/2014/main" val="110263307"/>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600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0.119395494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0.174285412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0.12567234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0.207689762</a:t>
                      </a:r>
                    </a:p>
                  </a:txBody>
                  <a:tcPr marL="7620" marR="7620" marT="7620" marB="0" anchor="b"/>
                </a:tc>
                <a:extLst>
                  <a:ext uri="{0D108BD9-81ED-4DB2-BD59-A6C34878D82A}">
                    <a16:rowId xmlns:a16="http://schemas.microsoft.com/office/drawing/2014/main" val="88946535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800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0.14109683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0.226591587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0.158869982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0.251154661</a:t>
                      </a:r>
                    </a:p>
                  </a:txBody>
                  <a:tcPr marL="7620" marR="7620" marT="7620" marB="0" anchor="b"/>
                </a:tc>
                <a:extLst>
                  <a:ext uri="{0D108BD9-81ED-4DB2-BD59-A6C34878D82A}">
                    <a16:rowId xmlns:a16="http://schemas.microsoft.com/office/drawing/2014/main" val="499468493"/>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0.182664633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0.296689272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0.186293125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0.309394121</a:t>
                      </a:r>
                    </a:p>
                  </a:txBody>
                  <a:tcPr marL="7620" marR="7620" marT="7620" marB="0" anchor="b"/>
                </a:tc>
                <a:extLst>
                  <a:ext uri="{0D108BD9-81ED-4DB2-BD59-A6C34878D82A}">
                    <a16:rowId xmlns:a16="http://schemas.microsoft.com/office/drawing/2014/main" val="412688692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0.200219631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0.349077702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0.219063044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0.382612467</a:t>
                      </a:r>
                    </a:p>
                  </a:txBody>
                  <a:tcPr marL="7620" marR="7620" marT="7620" marB="0" anchor="b"/>
                </a:tc>
                <a:extLst>
                  <a:ext uri="{0D108BD9-81ED-4DB2-BD59-A6C34878D82A}">
                    <a16:rowId xmlns:a16="http://schemas.microsoft.com/office/drawing/2014/main" val="5494666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0.246160984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0.415437698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0.281734467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0.425848961</a:t>
                      </a:r>
                    </a:p>
                  </a:txBody>
                  <a:tcPr marL="7620" marR="7620" marT="7620" marB="0" anchor="b"/>
                </a:tc>
                <a:extLst>
                  <a:ext uri="{0D108BD9-81ED-4DB2-BD59-A6C34878D82A}">
                    <a16:rowId xmlns:a16="http://schemas.microsoft.com/office/drawing/2014/main" val="259070067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0.278887033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0.475841761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0.295176744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0.502033234</a:t>
                      </a:r>
                    </a:p>
                  </a:txBody>
                  <a:tcPr marL="7620" marR="7620" marT="7620" marB="0" anchor="b"/>
                </a:tc>
                <a:extLst>
                  <a:ext uri="{0D108BD9-81ED-4DB2-BD59-A6C34878D82A}">
                    <a16:rowId xmlns:a16="http://schemas.microsoft.com/office/drawing/2014/main" val="309093712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0.321115732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0.53378129</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0.342436314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0.564139128</a:t>
                      </a:r>
                    </a:p>
                  </a:txBody>
                  <a:tcPr marL="7620" marR="7620" marT="7620" marB="0" anchor="b"/>
                </a:tc>
                <a:extLst>
                  <a:ext uri="{0D108BD9-81ED-4DB2-BD59-A6C34878D82A}">
                    <a16:rowId xmlns:a16="http://schemas.microsoft.com/office/drawing/2014/main" val="2737569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2000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0.347050428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0.594497442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0.373661757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0.621921539</a:t>
                      </a:r>
                    </a:p>
                  </a:txBody>
                  <a:tcPr marL="7620" marR="7620" marT="7620" marB="0" anchor="b"/>
                </a:tc>
                <a:extLst>
                  <a:ext uri="{0D108BD9-81ED-4DB2-BD59-A6C34878D82A}">
                    <a16:rowId xmlns:a16="http://schemas.microsoft.com/office/drawing/2014/main" val="1466944757"/>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0.38916707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0.660943747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0.40738678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0.692150354</a:t>
                      </a:r>
                    </a:p>
                  </a:txBody>
                  <a:tcPr marL="7620" marR="7620" marT="7620" marB="0" anchor="b"/>
                </a:tc>
                <a:extLst>
                  <a:ext uri="{0D108BD9-81ED-4DB2-BD59-A6C34878D82A}">
                    <a16:rowId xmlns:a16="http://schemas.microsoft.com/office/drawing/2014/main" val="81397006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2400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0.418311119</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0.703444958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0.452695608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0.80219245</a:t>
                      </a:r>
                    </a:p>
                  </a:txBody>
                  <a:tcPr marL="7620" marR="7620" marT="7620" marB="0" anchor="b"/>
                </a:tc>
                <a:extLst>
                  <a:ext uri="{0D108BD9-81ED-4DB2-BD59-A6C34878D82A}">
                    <a16:rowId xmlns:a16="http://schemas.microsoft.com/office/drawing/2014/main" val="1691616479"/>
                  </a:ext>
                </a:extLst>
              </a:tr>
            </a:tbl>
          </a:graphicData>
        </a:graphic>
      </p:graphicFrame>
    </p:spTree>
    <p:extLst>
      <p:ext uri="{BB962C8B-B14F-4D97-AF65-F5344CB8AC3E}">
        <p14:creationId xmlns:p14="http://schemas.microsoft.com/office/powerpoint/2010/main" val="97179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577207-D8E4-4614-8BAD-CB25688259FC}"/>
              </a:ext>
            </a:extLst>
          </p:cNvPr>
          <p:cNvGraphicFramePr>
            <a:graphicFrameLocks noGrp="1"/>
          </p:cNvGraphicFramePr>
          <p:nvPr>
            <p:extLst>
              <p:ext uri="{D42A27DB-BD31-4B8C-83A1-F6EECF244321}">
                <p14:modId xmlns:p14="http://schemas.microsoft.com/office/powerpoint/2010/main" val="1765861516"/>
              </p:ext>
            </p:extLst>
          </p:nvPr>
        </p:nvGraphicFramePr>
        <p:xfrm>
          <a:off x="899592" y="764704"/>
          <a:ext cx="6770710" cy="5468620"/>
        </p:xfrm>
        <a:graphic>
          <a:graphicData uri="http://schemas.openxmlformats.org/drawingml/2006/table">
            <a:tbl>
              <a:tblPr firstRow="1" bandRow="1">
                <a:tableStyleId>{5C22544A-7EE6-4342-B048-85BDC9FD1C3A}</a:tableStyleId>
              </a:tblPr>
              <a:tblGrid>
                <a:gridCol w="1354142">
                  <a:extLst>
                    <a:ext uri="{9D8B030D-6E8A-4147-A177-3AD203B41FA5}">
                      <a16:colId xmlns:a16="http://schemas.microsoft.com/office/drawing/2014/main" val="3635022183"/>
                    </a:ext>
                  </a:extLst>
                </a:gridCol>
                <a:gridCol w="1354142">
                  <a:extLst>
                    <a:ext uri="{9D8B030D-6E8A-4147-A177-3AD203B41FA5}">
                      <a16:colId xmlns:a16="http://schemas.microsoft.com/office/drawing/2014/main" val="3939950737"/>
                    </a:ext>
                  </a:extLst>
                </a:gridCol>
                <a:gridCol w="1354142">
                  <a:extLst>
                    <a:ext uri="{9D8B030D-6E8A-4147-A177-3AD203B41FA5}">
                      <a16:colId xmlns:a16="http://schemas.microsoft.com/office/drawing/2014/main" val="4012333212"/>
                    </a:ext>
                  </a:extLst>
                </a:gridCol>
                <a:gridCol w="1354142">
                  <a:extLst>
                    <a:ext uri="{9D8B030D-6E8A-4147-A177-3AD203B41FA5}">
                      <a16:colId xmlns:a16="http://schemas.microsoft.com/office/drawing/2014/main" val="1950605003"/>
                    </a:ext>
                  </a:extLst>
                </a:gridCol>
                <a:gridCol w="1354142">
                  <a:extLst>
                    <a:ext uri="{9D8B030D-6E8A-4147-A177-3AD203B41FA5}">
                      <a16:colId xmlns:a16="http://schemas.microsoft.com/office/drawing/2014/main" val="2534395619"/>
                    </a:ext>
                  </a:extLst>
                </a:gridCol>
              </a:tblGrid>
              <a:tr h="620340">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BLOCKSIZE</a:t>
                      </a:r>
                    </a:p>
                  </a:txBody>
                  <a:tcPr marL="7620" marR="7620" marT="7620" marB="0"/>
                </a:tc>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OAES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OAES DECRYPTION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DECRYPTION TIME</a:t>
                      </a:r>
                    </a:p>
                  </a:txBody>
                  <a:tcPr marL="7620" marR="7620" marT="7620" marB="0"/>
                </a:tc>
                <a:extLst>
                  <a:ext uri="{0D108BD9-81ED-4DB2-BD59-A6C34878D82A}">
                    <a16:rowId xmlns:a16="http://schemas.microsoft.com/office/drawing/2014/main" val="3799070221"/>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2600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0.456299305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0.781043768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0.518527746</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0.829884529</a:t>
                      </a:r>
                    </a:p>
                  </a:txBody>
                  <a:tcPr marL="7620" marR="7620" marT="7620" marB="0" anchor="b"/>
                </a:tc>
                <a:extLst>
                  <a:ext uri="{0D108BD9-81ED-4DB2-BD59-A6C34878D82A}">
                    <a16:rowId xmlns:a16="http://schemas.microsoft.com/office/drawing/2014/main" val="91804865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2800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0.507160187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0.856293917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0.54555583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0.869590759</a:t>
                      </a:r>
                    </a:p>
                  </a:txBody>
                  <a:tcPr marL="7620" marR="7620" marT="7620" marB="0" anchor="b"/>
                </a:tc>
                <a:extLst>
                  <a:ext uri="{0D108BD9-81ED-4DB2-BD59-A6C34878D82A}">
                    <a16:rowId xmlns:a16="http://schemas.microsoft.com/office/drawing/2014/main" val="1500084406"/>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3000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0.539556265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0.915118694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0.587197065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0.96467638</a:t>
                      </a:r>
                    </a:p>
                  </a:txBody>
                  <a:tcPr marL="7620" marR="7620" marT="7620" marB="0" anchor="b"/>
                </a:tc>
                <a:extLst>
                  <a:ext uri="{0D108BD9-81ED-4DB2-BD59-A6C34878D82A}">
                    <a16:rowId xmlns:a16="http://schemas.microsoft.com/office/drawing/2014/main" val="226020042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3200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0.57589674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0.971971273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0.612857342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1.021920204</a:t>
                      </a:r>
                    </a:p>
                  </a:txBody>
                  <a:tcPr marL="7620" marR="7620" marT="7620" marB="0" anchor="b"/>
                </a:tc>
                <a:extLst>
                  <a:ext uri="{0D108BD9-81ED-4DB2-BD59-A6C34878D82A}">
                    <a16:rowId xmlns:a16="http://schemas.microsoft.com/office/drawing/2014/main" val="4211196727"/>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0.595698595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1.045922756</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0.66002655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1.073719978</a:t>
                      </a:r>
                    </a:p>
                  </a:txBody>
                  <a:tcPr marL="7620" marR="7620" marT="7620" marB="0" anchor="b"/>
                </a:tc>
                <a:extLst>
                  <a:ext uri="{0D108BD9-81ED-4DB2-BD59-A6C34878D82A}">
                    <a16:rowId xmlns:a16="http://schemas.microsoft.com/office/drawing/2014/main" val="393878326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3600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0.643009424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1.097817421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0.703477383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1.141682625</a:t>
                      </a:r>
                    </a:p>
                  </a:txBody>
                  <a:tcPr marL="7620" marR="7620" marT="7620" marB="0" anchor="b"/>
                </a:tc>
                <a:extLst>
                  <a:ext uri="{0D108BD9-81ED-4DB2-BD59-A6C34878D82A}">
                    <a16:rowId xmlns:a16="http://schemas.microsoft.com/office/drawing/2014/main" val="3951718863"/>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0.679001093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1.15285635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0.724567413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1.230680227</a:t>
                      </a:r>
                    </a:p>
                  </a:txBody>
                  <a:tcPr marL="7620" marR="7620" marT="7620" marB="0" anchor="b"/>
                </a:tc>
                <a:extLst>
                  <a:ext uri="{0D108BD9-81ED-4DB2-BD59-A6C34878D82A}">
                    <a16:rowId xmlns:a16="http://schemas.microsoft.com/office/drawing/2014/main" val="558665409"/>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0.723494291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1.234484196</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0.770624161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1.291918278</a:t>
                      </a:r>
                    </a:p>
                  </a:txBody>
                  <a:tcPr marL="7620" marR="7620" marT="7620" marB="0" anchor="b"/>
                </a:tc>
                <a:extLst>
                  <a:ext uri="{0D108BD9-81ED-4DB2-BD59-A6C34878D82A}">
                    <a16:rowId xmlns:a16="http://schemas.microsoft.com/office/drawing/2014/main" val="890296209"/>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0.77745533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1.30360508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0.832836151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1.353319407</a:t>
                      </a:r>
                    </a:p>
                  </a:txBody>
                  <a:tcPr marL="7620" marR="7620" marT="7620" marB="0" anchor="b"/>
                </a:tc>
                <a:extLst>
                  <a:ext uri="{0D108BD9-81ED-4DB2-BD59-A6C34878D82A}">
                    <a16:rowId xmlns:a16="http://schemas.microsoft.com/office/drawing/2014/main" val="395952614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4400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0.786667585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1.375729561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0.853488922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1.451261044</a:t>
                      </a:r>
                    </a:p>
                  </a:txBody>
                  <a:tcPr marL="7620" marR="7620" marT="7620" marB="0" anchor="b"/>
                </a:tc>
                <a:extLst>
                  <a:ext uri="{0D108BD9-81ED-4DB2-BD59-A6C34878D82A}">
                    <a16:rowId xmlns:a16="http://schemas.microsoft.com/office/drawing/2014/main" val="2393400442"/>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0.845776558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1.4184587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0.893525839</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1.505196571</a:t>
                      </a:r>
                    </a:p>
                  </a:txBody>
                  <a:tcPr marL="7620" marR="7620" marT="7620" marB="0" anchor="b"/>
                </a:tc>
                <a:extLst>
                  <a:ext uri="{0D108BD9-81ED-4DB2-BD59-A6C34878D82A}">
                    <a16:rowId xmlns:a16="http://schemas.microsoft.com/office/drawing/2014/main" val="162784266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0.88202858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1.488318205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0.934652567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1.565064192</a:t>
                      </a:r>
                    </a:p>
                  </a:txBody>
                  <a:tcPr marL="7620" marR="7620" marT="7620" marB="0" anchor="b"/>
                </a:tc>
                <a:extLst>
                  <a:ext uri="{0D108BD9-81ED-4DB2-BD59-A6C34878D82A}">
                    <a16:rowId xmlns:a16="http://schemas.microsoft.com/office/drawing/2014/main" val="1372990480"/>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5000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0.912687778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1.554430485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0.987891674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1.628420115</a:t>
                      </a:r>
                    </a:p>
                  </a:txBody>
                  <a:tcPr marL="7620" marR="7620" marT="7620" marB="0" anchor="b"/>
                </a:tc>
                <a:extLst>
                  <a:ext uri="{0D108BD9-81ED-4DB2-BD59-A6C34878D82A}">
                    <a16:rowId xmlns:a16="http://schemas.microsoft.com/office/drawing/2014/main" val="414644878"/>
                  </a:ext>
                </a:extLst>
              </a:tr>
            </a:tbl>
          </a:graphicData>
        </a:graphic>
      </p:graphicFrame>
    </p:spTree>
    <p:extLst>
      <p:ext uri="{BB962C8B-B14F-4D97-AF65-F5344CB8AC3E}">
        <p14:creationId xmlns:p14="http://schemas.microsoft.com/office/powerpoint/2010/main" val="212263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3151514-BFA5-4CCE-B461-ACF51538E183}"/>
              </a:ext>
            </a:extLst>
          </p:cNvPr>
          <p:cNvGraphicFramePr>
            <a:graphicFrameLocks/>
          </p:cNvGraphicFramePr>
          <p:nvPr>
            <p:extLst>
              <p:ext uri="{D42A27DB-BD31-4B8C-83A1-F6EECF244321}">
                <p14:modId xmlns:p14="http://schemas.microsoft.com/office/powerpoint/2010/main" val="416891467"/>
              </p:ext>
            </p:extLst>
          </p:nvPr>
        </p:nvGraphicFramePr>
        <p:xfrm>
          <a:off x="899592" y="836712"/>
          <a:ext cx="6480720" cy="358482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C96D47E-3747-954F-0F65-C9D7D846C577}"/>
              </a:ext>
            </a:extLst>
          </p:cNvPr>
          <p:cNvSpPr txBox="1"/>
          <p:nvPr/>
        </p:nvSpPr>
        <p:spPr>
          <a:xfrm>
            <a:off x="827584" y="4581128"/>
            <a:ext cx="6840760" cy="648072"/>
          </a:xfrm>
          <a:prstGeom prst="rect">
            <a:avLst/>
          </a:prstGeom>
          <a:noFill/>
        </p:spPr>
        <p:txBody>
          <a:bodyPr wrap="square" rtlCol="0">
            <a:spAutoFit/>
          </a:bodyPr>
          <a:lstStyle/>
          <a:p>
            <a:pPr algn="ctr"/>
            <a:r>
              <a:rPr lang="en-US" dirty="0"/>
              <a:t>Figure: Represents Encryption Time of Modified AES and Standard AES </a:t>
            </a:r>
            <a:endParaRPr lang="en-IN" dirty="0"/>
          </a:p>
        </p:txBody>
      </p:sp>
    </p:spTree>
    <p:extLst>
      <p:ext uri="{BB962C8B-B14F-4D97-AF65-F5344CB8AC3E}">
        <p14:creationId xmlns:p14="http://schemas.microsoft.com/office/powerpoint/2010/main" val="356079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49B680A-78E7-3FE9-7F5E-15F9CC699BC3}"/>
              </a:ext>
            </a:extLst>
          </p:cNvPr>
          <p:cNvSpPr>
            <a:spLocks noGrp="1" noChangeArrowheads="1"/>
          </p:cNvSpPr>
          <p:nvPr>
            <p:ph type="title"/>
          </p:nvPr>
        </p:nvSpPr>
        <p:spPr/>
        <p:txBody>
          <a:bodyPr>
            <a:normAutofit/>
          </a:bodyPr>
          <a:lstStyle/>
          <a:p>
            <a:pPr eaLnBrk="1" hangingPunct="1"/>
            <a:r>
              <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The AES Cipher - Rijndael </a:t>
            </a:r>
          </a:p>
        </p:txBody>
      </p:sp>
      <p:sp>
        <p:nvSpPr>
          <p:cNvPr id="24579" name="Rectangle 3">
            <a:extLst>
              <a:ext uri="{FF2B5EF4-FFF2-40B4-BE49-F238E27FC236}">
                <a16:creationId xmlns:a16="http://schemas.microsoft.com/office/drawing/2014/main" id="{6EA4E700-752D-218F-4673-C30ADD157A8C}"/>
              </a:ext>
            </a:extLst>
          </p:cNvPr>
          <p:cNvSpPr>
            <a:spLocks noGrp="1" noChangeArrowheads="1"/>
          </p:cNvSpPr>
          <p:nvPr>
            <p:ph idx="1"/>
          </p:nvPr>
        </p:nvSpPr>
        <p:spPr>
          <a:xfrm>
            <a:off x="457200" y="1219200"/>
            <a:ext cx="7086600" cy="4937125"/>
          </a:xfrm>
        </p:spPr>
        <p:txBody>
          <a:bodyPr>
            <a:normAutofit/>
          </a:bodyPr>
          <a:lstStyle/>
          <a:p>
            <a:pPr eaLnBrk="1" hangingPunct="1">
              <a:lnSpc>
                <a:spcPct val="90000"/>
              </a:lnSpc>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Rijndael was selected as the AES in Oct-2000</a:t>
            </a: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Designed by Vincent </a:t>
            </a:r>
            <a:r>
              <a:rPr lang="en-AU" altLang="en-US" sz="1800"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Rijmen</a:t>
            </a: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Joan Daemen in Belgium </a:t>
            </a: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Issued as FIPS PUB 197 standard in Nov-2001 </a:t>
            </a:r>
          </a:p>
          <a:p>
            <a:pPr eaLnBrk="1" hangingPunct="1">
              <a:lnSpc>
                <a:spcPct val="90000"/>
              </a:lnSpc>
              <a:buFont typeface="Wingdings 3" panose="05040102010807070707" pitchFamily="18" charset="2"/>
              <a:buNone/>
            </a:pP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An </a:t>
            </a:r>
            <a:r>
              <a:rPr lang="en-AU"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iterative</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rather than </a:t>
            </a:r>
            <a:r>
              <a:rPr lang="en-AU"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Feistel</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cipher</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processes </a:t>
            </a: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data as block of 4 columns of 4 bytes (128 bits)</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operates on entire data block in every round</a:t>
            </a: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Rijndael design:</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simplicity</a:t>
            </a:r>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has 128/192/256 bit keys, 128 bits data </a:t>
            </a: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resistant against known attacks</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speed and code compactness on many CPUs</a:t>
            </a: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24580" name="Picture 4">
            <a:extLst>
              <a:ext uri="{FF2B5EF4-FFF2-40B4-BE49-F238E27FC236}">
                <a16:creationId xmlns:a16="http://schemas.microsoft.com/office/drawing/2014/main" id="{11E51039-531B-B61F-F588-8BBDA2892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9743" y="1151731"/>
            <a:ext cx="14081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8">
            <a:extLst>
              <a:ext uri="{FF2B5EF4-FFF2-40B4-BE49-F238E27FC236}">
                <a16:creationId xmlns:a16="http://schemas.microsoft.com/office/drawing/2014/main" id="{080CA077-3076-7301-B829-3A9E12E741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6094" y="3561175"/>
            <a:ext cx="140176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10">
            <a:extLst>
              <a:ext uri="{FF2B5EF4-FFF2-40B4-BE49-F238E27FC236}">
                <a16:creationId xmlns:a16="http://schemas.microsoft.com/office/drawing/2014/main" id="{66D6B2BF-883D-CF5F-34F4-3936F2DCBED0}"/>
              </a:ext>
            </a:extLst>
          </p:cNvPr>
          <p:cNvSpPr>
            <a:spLocks noChangeArrowheads="1"/>
          </p:cNvSpPr>
          <p:nvPr/>
        </p:nvSpPr>
        <p:spPr bwMode="auto">
          <a:xfrm>
            <a:off x="7015955" y="3048000"/>
            <a:ext cx="1055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600" dirty="0">
                <a:solidFill>
                  <a:srgbClr val="595959"/>
                </a:solidFill>
              </a:rPr>
              <a:t>V. </a:t>
            </a:r>
            <a:r>
              <a:rPr lang="en-AU" altLang="en-US" sz="1600" dirty="0" err="1">
                <a:solidFill>
                  <a:srgbClr val="595959"/>
                </a:solidFill>
              </a:rPr>
              <a:t>Rijmen</a:t>
            </a:r>
            <a:r>
              <a:rPr lang="en-AU" altLang="en-US" sz="1600" dirty="0">
                <a:solidFill>
                  <a:srgbClr val="595959"/>
                </a:solidFill>
              </a:rPr>
              <a:t> </a:t>
            </a:r>
            <a:endParaRPr lang="en-US" altLang="en-US" sz="1600" dirty="0"/>
          </a:p>
        </p:txBody>
      </p:sp>
      <p:sp>
        <p:nvSpPr>
          <p:cNvPr id="24583" name="Rectangle 12">
            <a:extLst>
              <a:ext uri="{FF2B5EF4-FFF2-40B4-BE49-F238E27FC236}">
                <a16:creationId xmlns:a16="http://schemas.microsoft.com/office/drawing/2014/main" id="{C3879AFE-CF8D-068C-BE5E-9579602DE4A3}"/>
              </a:ext>
            </a:extLst>
          </p:cNvPr>
          <p:cNvSpPr>
            <a:spLocks noChangeArrowheads="1"/>
          </p:cNvSpPr>
          <p:nvPr/>
        </p:nvSpPr>
        <p:spPr bwMode="auto">
          <a:xfrm>
            <a:off x="6961840" y="5365368"/>
            <a:ext cx="11763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600" dirty="0">
                <a:solidFill>
                  <a:srgbClr val="595959"/>
                </a:solidFill>
              </a:rPr>
              <a:t>J. Daemen </a:t>
            </a:r>
            <a:endParaRPr lang="en-US" alt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6AE2562-FE9C-4970-9043-482CD7A421C9}"/>
              </a:ext>
            </a:extLst>
          </p:cNvPr>
          <p:cNvGraphicFramePr>
            <a:graphicFrameLocks/>
          </p:cNvGraphicFramePr>
          <p:nvPr>
            <p:extLst>
              <p:ext uri="{D42A27DB-BD31-4B8C-83A1-F6EECF244321}">
                <p14:modId xmlns:p14="http://schemas.microsoft.com/office/powerpoint/2010/main" val="3333996943"/>
              </p:ext>
            </p:extLst>
          </p:nvPr>
        </p:nvGraphicFramePr>
        <p:xfrm>
          <a:off x="899592" y="1052736"/>
          <a:ext cx="6624736" cy="365683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DCC8F1B-AFCA-F554-E7BA-FB0DE73CA185}"/>
              </a:ext>
            </a:extLst>
          </p:cNvPr>
          <p:cNvSpPr txBox="1"/>
          <p:nvPr/>
        </p:nvSpPr>
        <p:spPr>
          <a:xfrm>
            <a:off x="899592" y="4941168"/>
            <a:ext cx="6768752" cy="646331"/>
          </a:xfrm>
          <a:prstGeom prst="rect">
            <a:avLst/>
          </a:prstGeom>
          <a:noFill/>
        </p:spPr>
        <p:txBody>
          <a:bodyPr wrap="square" rtlCol="0">
            <a:spAutoFit/>
          </a:bodyPr>
          <a:lstStyle/>
          <a:p>
            <a:pPr algn="ctr"/>
            <a:r>
              <a:rPr lang="en-US" dirty="0"/>
              <a:t>Figure: Represents Decryption Time of Modified AES and Standard AES </a:t>
            </a:r>
            <a:endParaRPr lang="en-IN" dirty="0"/>
          </a:p>
        </p:txBody>
      </p:sp>
    </p:spTree>
    <p:extLst>
      <p:ext uri="{BB962C8B-B14F-4D97-AF65-F5344CB8AC3E}">
        <p14:creationId xmlns:p14="http://schemas.microsoft.com/office/powerpoint/2010/main" val="3372001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866-F3F1-27E6-5CC6-1AD23979D26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1235ECB-1412-A9D1-DA4A-8F34D8F941C7}"/>
              </a:ext>
            </a:extLst>
          </p:cNvPr>
          <p:cNvSpPr>
            <a:spLocks noGrp="1"/>
          </p:cNvSpPr>
          <p:nvPr>
            <p:ph idx="1"/>
          </p:nvPr>
        </p:nvSpPr>
        <p:spPr>
          <a:xfrm>
            <a:off x="609598" y="1700808"/>
            <a:ext cx="6347714" cy="3880773"/>
          </a:xfrm>
        </p:spPr>
        <p:txBody>
          <a:bodyPr/>
          <a:lstStyle/>
          <a:p>
            <a:pPr algn="just"/>
            <a:r>
              <a:rPr lang="en-US" dirty="0"/>
              <a:t>In conclusion this project involves modifying the AES algorithm by adding extra </a:t>
            </a:r>
            <a:r>
              <a:rPr lang="en-US" dirty="0" err="1"/>
              <a:t>AddRoundKey</a:t>
            </a:r>
            <a:r>
              <a:rPr lang="en-US" dirty="0"/>
              <a:t> before </a:t>
            </a:r>
            <a:r>
              <a:rPr lang="en-US" dirty="0" err="1"/>
              <a:t>MixColumns</a:t>
            </a:r>
            <a:r>
              <a:rPr lang="en-US" dirty="0"/>
              <a:t> from Round 1 to 9 which can provide  an additional layer of diffusion and improve security.</a:t>
            </a:r>
          </a:p>
          <a:p>
            <a:pPr algn="just"/>
            <a:r>
              <a:rPr lang="en-US" dirty="0"/>
              <a:t>Test results shows that Modified AES has better Avalanche Effect than Standard AES.</a:t>
            </a:r>
          </a:p>
          <a:p>
            <a:pPr algn="just"/>
            <a:r>
              <a:rPr lang="en-US" dirty="0"/>
              <a:t>Modified AES has better Diffusion properties that make </a:t>
            </a:r>
            <a:r>
              <a:rPr lang="en-IN" dirty="0"/>
              <a:t>it more secure against certain types of attacks.</a:t>
            </a:r>
            <a:endParaRPr lang="en-US" dirty="0"/>
          </a:p>
        </p:txBody>
      </p:sp>
    </p:spTree>
    <p:extLst>
      <p:ext uri="{BB962C8B-B14F-4D97-AF65-F5344CB8AC3E}">
        <p14:creationId xmlns:p14="http://schemas.microsoft.com/office/powerpoint/2010/main" val="176503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7BADBC1-B541-45F8-4C80-A7CC40611F07}"/>
              </a:ext>
            </a:extLst>
          </p:cNvPr>
          <p:cNvSpPr>
            <a:spLocks noGrp="1" noChangeArrowheads="1"/>
          </p:cNvSpPr>
          <p:nvPr>
            <p:ph type="title"/>
          </p:nvPr>
        </p:nvSpPr>
        <p:spPr>
          <a:xfrm>
            <a:off x="468313" y="0"/>
            <a:ext cx="8229600" cy="1139825"/>
          </a:xfrm>
        </p:spPr>
        <p:txBody>
          <a:bodyPr>
            <a:normAutofit fontScale="90000"/>
          </a:bodyPr>
          <a:lstStyle/>
          <a:p>
            <a:pPr eaLnBrk="1" hangingPunct="1"/>
            <a:br>
              <a:rPr lang="en-US" altLang="en-US" dirty="0">
                <a:ea typeface="ＭＳ Ｐゴシック" panose="020B0600070205080204" pitchFamily="34" charset="-128"/>
              </a:rPr>
            </a:br>
            <a:r>
              <a:rPr lang="en-US" altLang="en-US" dirty="0">
                <a:ea typeface="ＭＳ Ｐゴシック" panose="020B0600070205080204" pitchFamily="34" charset="-128"/>
              </a:rPr>
              <a:t>Implementation Aspects</a:t>
            </a:r>
            <a:endParaRPr lang="en-AU" altLang="en-US" dirty="0">
              <a:ea typeface="ＭＳ Ｐゴシック" panose="020B0600070205080204" pitchFamily="34" charset="-128"/>
            </a:endParaRPr>
          </a:p>
        </p:txBody>
      </p:sp>
      <p:sp>
        <p:nvSpPr>
          <p:cNvPr id="73731" name="Rectangle 3">
            <a:extLst>
              <a:ext uri="{FF2B5EF4-FFF2-40B4-BE49-F238E27FC236}">
                <a16:creationId xmlns:a16="http://schemas.microsoft.com/office/drawing/2014/main" id="{8A876A50-FE4C-0870-221E-1272A3C0F520}"/>
              </a:ext>
            </a:extLst>
          </p:cNvPr>
          <p:cNvSpPr>
            <a:spLocks noGrp="1" noChangeArrowheads="1"/>
          </p:cNvSpPr>
          <p:nvPr>
            <p:ph idx="1"/>
          </p:nvPr>
        </p:nvSpPr>
        <p:spPr>
          <a:xfrm>
            <a:off x="689715" y="1557432"/>
            <a:ext cx="8229600" cy="5030788"/>
          </a:xfrm>
        </p:spPr>
        <p:txBody>
          <a:bodyPr/>
          <a:lstStyle/>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algorithms used in AES are so simple that they can be easily </a:t>
            </a:r>
          </a:p>
          <a:p>
            <a:pPr marL="0" indent="0" eaLnBrk="1" hangingPunct="1">
              <a:lnSpc>
                <a:spcPct val="90000"/>
              </a:lnSpc>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implemented using cheap processors and a minimum amount of memory.</a:t>
            </a:r>
          </a:p>
          <a:p>
            <a:pPr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Very efficient</a:t>
            </a:r>
          </a:p>
          <a:p>
            <a:pPr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Implementation was a key factor in its selection as the AES </a:t>
            </a: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cipher</a:t>
            </a:r>
          </a:p>
          <a:p>
            <a:pPr eaLnBrk="1" hangingPunct="1">
              <a:lnSpc>
                <a:spcPct val="90000"/>
              </a:lnSpc>
            </a:pPr>
            <a:endParaRPr lang="en-IN" altLang="en-US" sz="2800" dirty="0">
              <a:solidFill>
                <a:srgbClr val="595959"/>
              </a:solidFill>
              <a:ea typeface="ＭＳ Ｐゴシック" panose="020B0600070205080204" pitchFamily="34" charset="-128"/>
            </a:endParaRPr>
          </a:p>
          <a:p>
            <a:pPr eaLnBrk="1" hangingPunct="1">
              <a:lnSpc>
                <a:spcPct val="90000"/>
              </a:lnSpc>
            </a:pPr>
            <a:endParaRPr lang="en-US" altLang="en-US" sz="2000" dirty="0">
              <a:solidFill>
                <a:srgbClr val="595959"/>
              </a:solidFill>
              <a:ea typeface="ＭＳ Ｐゴシック" panose="020B0600070205080204" pitchFamily="34" charset="-128"/>
            </a:endParaRPr>
          </a:p>
          <a:p>
            <a:pPr lvl="1" eaLnBrk="1" hangingPunct="1">
              <a:lnSpc>
                <a:spcPct val="90000"/>
              </a:lnSpc>
            </a:pPr>
            <a:endParaRPr lang="en-US" altLang="en-US" sz="1700" dirty="0">
              <a:solidFill>
                <a:srgbClr val="595959"/>
              </a:solidFill>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06005648-0555-F059-BF06-DA1C3450EEF2}"/>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AES Security</a:t>
            </a:r>
          </a:p>
        </p:txBody>
      </p:sp>
      <p:sp>
        <p:nvSpPr>
          <p:cNvPr id="3" name="Content Placeholder 2">
            <a:extLst>
              <a:ext uri="{FF2B5EF4-FFF2-40B4-BE49-F238E27FC236}">
                <a16:creationId xmlns:a16="http://schemas.microsoft.com/office/drawing/2014/main" id="{F7AB23D4-29E2-45D3-C3F0-A85725E1788B}"/>
              </a:ext>
            </a:extLst>
          </p:cNvPr>
          <p:cNvSpPr>
            <a:spLocks noGrp="1"/>
          </p:cNvSpPr>
          <p:nvPr>
            <p:ph idx="1"/>
          </p:nvPr>
        </p:nvSpPr>
        <p:spPr>
          <a:xfrm>
            <a:off x="457200" y="1553516"/>
            <a:ext cx="8229600" cy="4937125"/>
          </a:xfrm>
        </p:spPr>
        <p:txBody>
          <a:bodyPr>
            <a:noAutofit/>
          </a:bodyPr>
          <a:lstStyle/>
          <a:p>
            <a:pPr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AES was designed after DES. </a:t>
            </a:r>
          </a:p>
          <a:p>
            <a:pPr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Most of the known attacks on DES were already tested on AES.</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Brute-Force Attack</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AES is definitely more secure than DES due to the larger-size key. </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Statistical Attacks</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Numerous tests have failed to do statistical analysis of the ciphertext</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Differential and Linear Attacks</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There are no differential and linear attacks on AES as yet.</a:t>
            </a:r>
          </a:p>
          <a:p>
            <a:pPr algn="just"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6932E8A-4995-2D1E-6D8E-13A4F70FB9FE}"/>
              </a:ext>
            </a:extLst>
          </p:cNvPr>
          <p:cNvSpPr>
            <a:spLocks noGrp="1" noChangeArrowheads="1"/>
          </p:cNvSpPr>
          <p:nvPr>
            <p:ph type="title"/>
          </p:nvPr>
        </p:nvSpPr>
        <p:spPr>
          <a:xfrm>
            <a:off x="457200" y="402055"/>
            <a:ext cx="8229600" cy="1268413"/>
          </a:xfrm>
        </p:spPr>
        <p:txBody>
          <a:bodyPr>
            <a:normAutofit/>
          </a:bodyPr>
          <a:lstStyle/>
          <a:p>
            <a:pPr algn="l"/>
            <a:r>
              <a:rPr lang="en-IN" sz="3200" b="1" dirty="0">
                <a:latin typeface="Times New Roman" panose="02020603050405020304" pitchFamily="18" charset="0"/>
                <a:cs typeface="Times New Roman" panose="02020603050405020304" pitchFamily="18" charset="0"/>
              </a:rPr>
              <a:t>2.Basics of AES</a:t>
            </a:r>
            <a:endParaRPr lang="en-US" sz="3200" b="1" dirty="0">
              <a:latin typeface="Times New Roman" panose="02020603050405020304" pitchFamily="18" charset="0"/>
              <a:cs typeface="Times New Roman" panose="02020603050405020304" pitchFamily="18" charset="0"/>
            </a:endParaRPr>
          </a:p>
        </p:txBody>
      </p:sp>
      <p:sp>
        <p:nvSpPr>
          <p:cNvPr id="27651" name="Slide Number Placeholder 5">
            <a:extLst>
              <a:ext uri="{FF2B5EF4-FFF2-40B4-BE49-F238E27FC236}">
                <a16:creationId xmlns:a16="http://schemas.microsoft.com/office/drawing/2014/main" id="{58AC6512-A73F-503C-0880-8F101901E3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E25D06-A77E-4945-904E-26A1062808C8}" type="slidenum">
              <a:rPr lang="en-GB" altLang="en-US" sz="1400">
                <a:solidFill>
                  <a:schemeClr val="tx2"/>
                </a:solidFill>
              </a:rPr>
              <a:pPr eaLnBrk="1" hangingPunct="1"/>
              <a:t>8</a:t>
            </a:fld>
            <a:endParaRPr lang="en-GB" altLang="en-US" sz="1400">
              <a:solidFill>
                <a:schemeClr val="tx2"/>
              </a:solidFill>
            </a:endParaRPr>
          </a:p>
        </p:txBody>
      </p:sp>
      <p:sp>
        <p:nvSpPr>
          <p:cNvPr id="25604" name="Rectangle 3">
            <a:extLst>
              <a:ext uri="{FF2B5EF4-FFF2-40B4-BE49-F238E27FC236}">
                <a16:creationId xmlns:a16="http://schemas.microsoft.com/office/drawing/2014/main" id="{F26F57C9-4E36-0617-49ED-DBD459FD0696}"/>
              </a:ext>
            </a:extLst>
          </p:cNvPr>
          <p:cNvSpPr>
            <a:spLocks noChangeArrowheads="1"/>
          </p:cNvSpPr>
          <p:nvPr/>
        </p:nvSpPr>
        <p:spPr bwMode="auto">
          <a:xfrm>
            <a:off x="2971800" y="2895600"/>
            <a:ext cx="1447800" cy="1371600"/>
          </a:xfrm>
          <a:prstGeom prst="rect">
            <a:avLst/>
          </a:prstGeom>
          <a:solidFill>
            <a:srgbClr val="F7C120"/>
          </a:solidFill>
          <a:ln w="25400">
            <a:solidFill>
              <a:srgbClr val="7F7F7F"/>
            </a:solidFill>
            <a:miter lim="800000"/>
            <a:headEnd/>
            <a:tailEnd/>
          </a:ln>
          <a:effectLst>
            <a:outerShdw blurRad="50800" dist="38100" dir="2700000" rotWithShape="0">
              <a:srgbClr val="808080">
                <a:alpha val="42999"/>
              </a:srgbClr>
            </a:outerShdw>
          </a:effec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Gill Sans MT" panose="020B0502020104020203" pitchFamily="34" charset="0"/>
              </a:rPr>
              <a:t>     </a:t>
            </a:r>
            <a:r>
              <a:rPr lang="en-US" altLang="en-US" sz="2800">
                <a:latin typeface="Gill Sans MT" panose="020B0502020104020203" pitchFamily="34" charset="0"/>
              </a:rPr>
              <a:t>AES</a:t>
            </a:r>
            <a:endParaRPr lang="en-GB" altLang="en-US" sz="2800">
              <a:latin typeface="Gill Sans MT" panose="020B0502020104020203" pitchFamily="34" charset="0"/>
            </a:endParaRPr>
          </a:p>
        </p:txBody>
      </p:sp>
      <p:sp>
        <p:nvSpPr>
          <p:cNvPr id="25605" name="Text Box 4">
            <a:extLst>
              <a:ext uri="{FF2B5EF4-FFF2-40B4-BE49-F238E27FC236}">
                <a16:creationId xmlns:a16="http://schemas.microsoft.com/office/drawing/2014/main" id="{486D8D0E-A098-0183-CDE7-9BED532441FC}"/>
              </a:ext>
            </a:extLst>
          </p:cNvPr>
          <p:cNvSpPr txBox="1">
            <a:spLocks noChangeArrowheads="1"/>
          </p:cNvSpPr>
          <p:nvPr/>
        </p:nvSpPr>
        <p:spPr bwMode="auto">
          <a:xfrm>
            <a:off x="2743200" y="1676400"/>
            <a:ext cx="25415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Plaintext (128 bits)</a:t>
            </a:r>
            <a:endParaRPr lang="en-GB" altLang="en-US">
              <a:latin typeface="Gill Sans MT" panose="020B0502020104020203" pitchFamily="34" charset="0"/>
            </a:endParaRPr>
          </a:p>
        </p:txBody>
      </p:sp>
      <p:sp>
        <p:nvSpPr>
          <p:cNvPr id="25606" name="Text Box 5">
            <a:extLst>
              <a:ext uri="{FF2B5EF4-FFF2-40B4-BE49-F238E27FC236}">
                <a16:creationId xmlns:a16="http://schemas.microsoft.com/office/drawing/2014/main" id="{69F80218-05B9-E707-222C-0C6C62746E27}"/>
              </a:ext>
            </a:extLst>
          </p:cNvPr>
          <p:cNvSpPr txBox="1">
            <a:spLocks noChangeArrowheads="1"/>
          </p:cNvSpPr>
          <p:nvPr/>
        </p:nvSpPr>
        <p:spPr bwMode="auto">
          <a:xfrm>
            <a:off x="2514600" y="5029200"/>
            <a:ext cx="28336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Ciphertext (128 bits) </a:t>
            </a:r>
            <a:endParaRPr lang="en-GB" altLang="en-US">
              <a:latin typeface="Gill Sans MT" panose="020B0502020104020203" pitchFamily="34" charset="0"/>
            </a:endParaRPr>
          </a:p>
        </p:txBody>
      </p:sp>
      <p:sp>
        <p:nvSpPr>
          <p:cNvPr id="25607" name="Text Box 6">
            <a:extLst>
              <a:ext uri="{FF2B5EF4-FFF2-40B4-BE49-F238E27FC236}">
                <a16:creationId xmlns:a16="http://schemas.microsoft.com/office/drawing/2014/main" id="{9CD9D748-596B-81E5-B62D-6F32DBD53B80}"/>
              </a:ext>
            </a:extLst>
          </p:cNvPr>
          <p:cNvSpPr txBox="1">
            <a:spLocks noChangeArrowheads="1"/>
          </p:cNvSpPr>
          <p:nvPr/>
        </p:nvSpPr>
        <p:spPr bwMode="auto">
          <a:xfrm>
            <a:off x="5181600" y="3352800"/>
            <a:ext cx="2481263"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Key (128-256 bits)</a:t>
            </a:r>
            <a:endParaRPr lang="en-GB" altLang="en-US">
              <a:latin typeface="Gill Sans MT" panose="020B0502020104020203" pitchFamily="34" charset="0"/>
            </a:endParaRPr>
          </a:p>
        </p:txBody>
      </p:sp>
      <p:sp>
        <p:nvSpPr>
          <p:cNvPr id="16" name="Down Arrow 15">
            <a:extLst>
              <a:ext uri="{FF2B5EF4-FFF2-40B4-BE49-F238E27FC236}">
                <a16:creationId xmlns:a16="http://schemas.microsoft.com/office/drawing/2014/main" id="{9511B2B5-3ABA-57FF-C58B-F7CA578B349D}"/>
              </a:ext>
            </a:extLst>
          </p:cNvPr>
          <p:cNvSpPr/>
          <p:nvPr/>
        </p:nvSpPr>
        <p:spPr>
          <a:xfrm>
            <a:off x="3505200" y="22860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Down Arrow 16">
            <a:extLst>
              <a:ext uri="{FF2B5EF4-FFF2-40B4-BE49-F238E27FC236}">
                <a16:creationId xmlns:a16="http://schemas.microsoft.com/office/drawing/2014/main" id="{5AF0DE09-FA92-2545-66BB-B2C049C60993}"/>
              </a:ext>
            </a:extLst>
          </p:cNvPr>
          <p:cNvSpPr/>
          <p:nvPr/>
        </p:nvSpPr>
        <p:spPr>
          <a:xfrm>
            <a:off x="3505200" y="43434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Left Arrow 17">
            <a:extLst>
              <a:ext uri="{FF2B5EF4-FFF2-40B4-BE49-F238E27FC236}">
                <a16:creationId xmlns:a16="http://schemas.microsoft.com/office/drawing/2014/main" id="{68C88949-7F45-E7C0-B1C3-06F48C9A570A}"/>
              </a:ext>
            </a:extLst>
          </p:cNvPr>
          <p:cNvSpPr/>
          <p:nvPr/>
        </p:nvSpPr>
        <p:spPr>
          <a:xfrm>
            <a:off x="4495800" y="3352800"/>
            <a:ext cx="609600" cy="457200"/>
          </a:xfrm>
          <a:prstGeom prst="left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5CF7D6F-B73E-0D5F-D35D-CF644A4F0244}"/>
              </a:ext>
            </a:extLst>
          </p:cNvPr>
          <p:cNvSpPr>
            <a:spLocks noGrp="1" noChangeArrowheads="1"/>
          </p:cNvSpPr>
          <p:nvPr>
            <p:ph type="title"/>
          </p:nvPr>
        </p:nvSpPr>
        <p:spPr/>
        <p:txBody>
          <a:bodyPr>
            <a:normAutofit/>
          </a:bodyPr>
          <a:lstStyle/>
          <a:p>
            <a:pPr eaLnBrk="1" hangingPunct="1"/>
            <a:r>
              <a:rPr lang="en-US" altLang="en-US" sz="3200" dirty="0">
                <a:ea typeface="ＭＳ Ｐゴシック" panose="020B0600070205080204" pitchFamily="34" charset="-128"/>
              </a:rPr>
              <a:t>Multiple rounds</a:t>
            </a:r>
            <a:endParaRPr lang="en-GB" altLang="en-US" sz="3200" dirty="0">
              <a:ea typeface="ＭＳ Ｐゴシック" panose="020B0600070205080204" pitchFamily="34" charset="-128"/>
            </a:endParaRPr>
          </a:p>
        </p:txBody>
      </p:sp>
      <p:sp>
        <p:nvSpPr>
          <p:cNvPr id="28676" name="Rectangle 3">
            <a:extLst>
              <a:ext uri="{FF2B5EF4-FFF2-40B4-BE49-F238E27FC236}">
                <a16:creationId xmlns:a16="http://schemas.microsoft.com/office/drawing/2014/main" id="{08375801-BFAC-30F6-302A-D21E0335BAB5}"/>
              </a:ext>
            </a:extLst>
          </p:cNvPr>
          <p:cNvSpPr>
            <a:spLocks noGrp="1" noChangeArrowheads="1"/>
          </p:cNvSpPr>
          <p:nvPr>
            <p:ph idx="1"/>
          </p:nvPr>
        </p:nvSpPr>
        <p:spPr>
          <a:xfrm>
            <a:off x="609600" y="1295400"/>
            <a:ext cx="7696200" cy="990600"/>
          </a:xfrm>
        </p:spPr>
        <p:txBody>
          <a:bodyPr>
            <a:normAutofit/>
          </a:bodyPr>
          <a:lstStyle/>
          <a:p>
            <a:pPr eaLnBrk="1" hangingPunct="1"/>
            <a:r>
              <a:rPr lang="en-US" altLang="en-US" dirty="0">
                <a:solidFill>
                  <a:srgbClr val="595959"/>
                </a:solidFill>
                <a:ea typeface="ＭＳ Ｐゴシック" panose="020B0600070205080204" pitchFamily="34" charset="-128"/>
              </a:rPr>
              <a:t>Rounds are (almost) identical</a:t>
            </a:r>
          </a:p>
          <a:p>
            <a:pPr lvl="1" eaLnBrk="1" hangingPunct="1"/>
            <a:r>
              <a:rPr lang="en-AU" altLang="en-US" sz="1800" dirty="0">
                <a:solidFill>
                  <a:srgbClr val="595959"/>
                </a:solidFill>
                <a:ea typeface="ＭＳ Ｐゴシック" panose="020B0600070205080204" pitchFamily="34" charset="-128"/>
              </a:rPr>
              <a:t>First and last round are a little different</a:t>
            </a:r>
          </a:p>
        </p:txBody>
      </p:sp>
      <p:sp>
        <p:nvSpPr>
          <p:cNvPr id="28675" name="Slide Number Placeholder 5">
            <a:extLst>
              <a:ext uri="{FF2B5EF4-FFF2-40B4-BE49-F238E27FC236}">
                <a16:creationId xmlns:a16="http://schemas.microsoft.com/office/drawing/2014/main" id="{DFB90745-D29E-A53A-5B2A-943DFD88AE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63E2A4-EC69-47D0-BBDD-2D59462C35CC}" type="slidenum">
              <a:rPr lang="en-GB" altLang="en-US" sz="1400">
                <a:solidFill>
                  <a:schemeClr val="tx2"/>
                </a:solidFill>
              </a:rPr>
              <a:pPr eaLnBrk="1" hangingPunct="1"/>
              <a:t>9</a:t>
            </a:fld>
            <a:endParaRPr lang="en-GB" altLang="en-US" sz="1400">
              <a:solidFill>
                <a:schemeClr val="tx2"/>
              </a:solidFill>
            </a:endParaRPr>
          </a:p>
        </p:txBody>
      </p:sp>
      <p:pic>
        <p:nvPicPr>
          <p:cNvPr id="28677" name="Picture 12">
            <a:extLst>
              <a:ext uri="{FF2B5EF4-FFF2-40B4-BE49-F238E27FC236}">
                <a16:creationId xmlns:a16="http://schemas.microsoft.com/office/drawing/2014/main" id="{F49BB0AF-E013-91C9-0EBB-58CFCBD82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61198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2301</TotalTime>
  <Words>3861</Words>
  <Application>Microsoft Office PowerPoint</Application>
  <PresentationFormat>On-screen Show (4:3)</PresentationFormat>
  <Paragraphs>757</Paragraphs>
  <Slides>51</Slides>
  <Notes>16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Facet</vt:lpstr>
      <vt:lpstr>PowerPoint Presentation</vt:lpstr>
      <vt:lpstr>Topics</vt:lpstr>
      <vt:lpstr>1.Introduction </vt:lpstr>
      <vt:lpstr>AES Competition Requirements</vt:lpstr>
      <vt:lpstr>The AES Cipher - Rijndael </vt:lpstr>
      <vt:lpstr> Implementation Aspects</vt:lpstr>
      <vt:lpstr>AES Security</vt:lpstr>
      <vt:lpstr>2.Basics of AES</vt:lpstr>
      <vt:lpstr>Multiple rounds</vt:lpstr>
      <vt:lpstr>High Level Description</vt:lpstr>
      <vt:lpstr>Architecture</vt:lpstr>
      <vt:lpstr>128-bit values</vt:lpstr>
      <vt:lpstr>Data Unit</vt:lpstr>
      <vt:lpstr>Unit Transformation</vt:lpstr>
      <vt:lpstr>Changing Plaintext to State</vt:lpstr>
      <vt:lpstr>3.AES Key Scheduling</vt:lpstr>
      <vt:lpstr>Key Expansion Scheme</vt:lpstr>
      <vt:lpstr>Key Expansion submodule</vt:lpstr>
      <vt:lpstr>Round Constant (RCon)</vt:lpstr>
      <vt:lpstr>Key Expansion Example (1st Round)</vt:lpstr>
      <vt:lpstr> 4.AES Round Operations</vt:lpstr>
      <vt:lpstr>SubBytes: Byte Substitution</vt:lpstr>
      <vt:lpstr>SubBytes and InvSubBytes</vt:lpstr>
      <vt:lpstr>SubBytes Operation</vt:lpstr>
      <vt:lpstr>SubBytes Table</vt:lpstr>
      <vt:lpstr>InvSubBytes Table</vt:lpstr>
      <vt:lpstr>Sample SubByte Transformation</vt:lpstr>
      <vt:lpstr>ShiftRows</vt:lpstr>
      <vt:lpstr>ShiftRows Scheme</vt:lpstr>
      <vt:lpstr>ShiftRows and InvShiftRows</vt:lpstr>
      <vt:lpstr>MixColumns</vt:lpstr>
      <vt:lpstr>MixColumns Scheme</vt:lpstr>
      <vt:lpstr>MixColumn and InvMixColumn</vt:lpstr>
      <vt:lpstr>AddRoundKey</vt:lpstr>
      <vt:lpstr>AddRoundKey Scheme</vt:lpstr>
      <vt:lpstr>5.Modified AES algorithm</vt:lpstr>
      <vt:lpstr>Added AddRoundKey</vt:lpstr>
      <vt:lpstr>Results: </vt:lpstr>
      <vt:lpstr>Table: samples of ciphertext and avalanche effect due to change in 1 bit change in plaintext</vt:lpstr>
      <vt:lpstr>PowerPoint Presentation</vt:lpstr>
      <vt:lpstr>PowerPoint Presentation</vt:lpstr>
      <vt:lpstr>PowerPoint Presentation</vt:lpstr>
      <vt:lpstr>PowerPoint Presentation</vt:lpstr>
      <vt:lpstr>PowerPoint Presentation</vt:lpstr>
      <vt:lpstr>PowerPoint Presentation</vt:lpstr>
      <vt:lpstr>Performance of Standard AES vs Modified AES</vt:lpstr>
      <vt:lpstr>Table: Represents Encryption and Decryption time of Standard AES and Modified AES </vt:lpstr>
      <vt:lpstr>PowerPoint Presentation</vt:lpstr>
      <vt:lpstr>PowerPoint Presentation</vt:lpstr>
      <vt:lpstr>PowerPoint Presentation</vt:lpstr>
      <vt:lpstr>Conclusion</vt:lpstr>
    </vt:vector>
  </TitlesOfParts>
  <Manager/>
  <Company>Towson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subject/>
  <dc:creator>Marius Zimand</dc:creator>
  <cp:keywords/>
  <dc:description/>
  <cp:lastModifiedBy>sridevi sri</cp:lastModifiedBy>
  <cp:revision>81</cp:revision>
  <dcterms:created xsi:type="dcterms:W3CDTF">2011-06-27T15:36:27Z</dcterms:created>
  <dcterms:modified xsi:type="dcterms:W3CDTF">2023-04-21T14:16:29Z</dcterms:modified>
  <cp:category/>
</cp:coreProperties>
</file>