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5E9E-8235-4670-ACE6-5C0EFD854D6C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F493-7660-405B-9BB8-AD0106C08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1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5E9E-8235-4670-ACE6-5C0EFD854D6C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F493-7660-405B-9BB8-AD0106C08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46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5E9E-8235-4670-ACE6-5C0EFD854D6C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F493-7660-405B-9BB8-AD0106C08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375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5E9E-8235-4670-ACE6-5C0EFD854D6C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F493-7660-405B-9BB8-AD0106C08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950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5E9E-8235-4670-ACE6-5C0EFD854D6C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F493-7660-405B-9BB8-AD0106C08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390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5E9E-8235-4670-ACE6-5C0EFD854D6C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F493-7660-405B-9BB8-AD0106C08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724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5E9E-8235-4670-ACE6-5C0EFD854D6C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F493-7660-405B-9BB8-AD0106C08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708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5E9E-8235-4670-ACE6-5C0EFD854D6C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F493-7660-405B-9BB8-AD0106C08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935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5E9E-8235-4670-ACE6-5C0EFD854D6C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F493-7660-405B-9BB8-AD0106C08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40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5E9E-8235-4670-ACE6-5C0EFD854D6C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B77F493-7660-405B-9BB8-AD0106C08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93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5E9E-8235-4670-ACE6-5C0EFD854D6C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F493-7660-405B-9BB8-AD0106C08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3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5E9E-8235-4670-ACE6-5C0EFD854D6C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F493-7660-405B-9BB8-AD0106C08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1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5E9E-8235-4670-ACE6-5C0EFD854D6C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F493-7660-405B-9BB8-AD0106C08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42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5E9E-8235-4670-ACE6-5C0EFD854D6C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F493-7660-405B-9BB8-AD0106C08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6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5E9E-8235-4670-ACE6-5C0EFD854D6C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F493-7660-405B-9BB8-AD0106C08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92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5E9E-8235-4670-ACE6-5C0EFD854D6C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F493-7660-405B-9BB8-AD0106C08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06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5E9E-8235-4670-ACE6-5C0EFD854D6C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F493-7660-405B-9BB8-AD0106C08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02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A95E9E-8235-4670-ACE6-5C0EFD854D6C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77F493-7660-405B-9BB8-AD0106C08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24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C623-89F8-0228-D81C-102DB5AE88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Codebasics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Resume Project Challenge #6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0934E-F199-EB77-4E06-02371900FE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Insights to Marketing Team in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&amp; Beverage Industry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821D4-022B-5EA5-EE62-D42684FD77B7}"/>
              </a:ext>
            </a:extLst>
          </p:cNvPr>
          <p:cNvSpPr txBox="1"/>
          <p:nvPr/>
        </p:nvSpPr>
        <p:spPr>
          <a:xfrm>
            <a:off x="8668139" y="6252465"/>
            <a:ext cx="468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IN" dirty="0"/>
              <a:t> Devarapu Lokesh</a:t>
            </a:r>
          </a:p>
        </p:txBody>
      </p:sp>
    </p:spTree>
    <p:extLst>
      <p:ext uri="{BB962C8B-B14F-4D97-AF65-F5344CB8AC3E}">
        <p14:creationId xmlns:p14="http://schemas.microsoft.com/office/powerpoint/2010/main" val="1786708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199"/>
    </mc:Choice>
    <mc:Fallback>
      <p:transition spd="slow" advTm="141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CA6A7B-F8DD-E21A-0CDA-F7200C90B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381" y="1020036"/>
            <a:ext cx="8444204" cy="4467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bliqueBottomLeft"/>
            <a:lightRig rig="threePt" dir="t"/>
          </a:scene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E6E18F-44CD-8A23-3F73-4F72CA57DFC7}"/>
              </a:ext>
            </a:extLst>
          </p:cNvPr>
          <p:cNvSpPr txBox="1"/>
          <p:nvPr/>
        </p:nvSpPr>
        <p:spPr>
          <a:xfrm>
            <a:off x="6165203" y="1387542"/>
            <a:ext cx="6097554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Taste Experience by cities</a:t>
            </a:r>
          </a:p>
          <a:p>
            <a:endParaRPr lang="en-US" dirty="0"/>
          </a:p>
          <a:p>
            <a:r>
              <a:rPr lang="en-US" b="1" dirty="0"/>
              <a:t>Bangalore , Hyderabad , Mumbai </a:t>
            </a:r>
          </a:p>
          <a:p>
            <a:r>
              <a:rPr lang="en-US" b="1" dirty="0"/>
              <a:t>Has better ratings</a:t>
            </a:r>
          </a:p>
          <a:p>
            <a:endParaRPr lang="en-US" b="1" dirty="0"/>
          </a:p>
          <a:p>
            <a:r>
              <a:rPr lang="en-US" b="1" dirty="0"/>
              <a:t>Focus on Tier</a:t>
            </a:r>
            <a:r>
              <a:rPr lang="en-US" sz="2800" b="1" dirty="0"/>
              <a:t>1</a:t>
            </a:r>
            <a:r>
              <a:rPr lang="en-US" b="1" dirty="0"/>
              <a:t> cities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27562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513B66-2B34-626E-5FA0-6FDDEF0A4C7F}"/>
              </a:ext>
            </a:extLst>
          </p:cNvPr>
          <p:cNvSpPr txBox="1"/>
          <p:nvPr/>
        </p:nvSpPr>
        <p:spPr>
          <a:xfrm>
            <a:off x="3431333" y="407828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Purchase </a:t>
            </a:r>
            <a:r>
              <a:rPr lang="en-I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5A8F4-70CE-7ED2-B061-63F4419EA449}"/>
              </a:ext>
            </a:extLst>
          </p:cNvPr>
          <p:cNvSpPr txBox="1"/>
          <p:nvPr/>
        </p:nvSpPr>
        <p:spPr>
          <a:xfrm>
            <a:off x="1555880" y="1564824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LcPeriod"/>
            </a:pPr>
            <a:r>
              <a:rPr lang="en-US" dirty="0"/>
              <a:t>Where do respondents prefer to purchase energy drinks?</a:t>
            </a:r>
          </a:p>
          <a:p>
            <a:r>
              <a:rPr lang="en-US" dirty="0"/>
              <a:t> </a:t>
            </a:r>
          </a:p>
          <a:p>
            <a:r>
              <a:rPr lang="en-IN" b="1" dirty="0"/>
              <a:t>	Mostly in supermarkets , online retailers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2AD02D-FA14-D3CC-28C7-46B76B9D7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802" y="1426852"/>
            <a:ext cx="4640982" cy="2790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F6AC13-F59C-6A9E-D65D-6A4644973F68}"/>
              </a:ext>
            </a:extLst>
          </p:cNvPr>
          <p:cNvSpPr txBox="1"/>
          <p:nvPr/>
        </p:nvSpPr>
        <p:spPr>
          <a:xfrm>
            <a:off x="5062750" y="4849971"/>
            <a:ext cx="71099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b. What are the typical consumption situations for energy             	drinks among respondents? </a:t>
            </a:r>
          </a:p>
          <a:p>
            <a:endParaRPr lang="en-US" dirty="0"/>
          </a:p>
          <a:p>
            <a:r>
              <a:rPr lang="en-US" b="1" dirty="0"/>
              <a:t>77%</a:t>
            </a:r>
            <a:r>
              <a:rPr lang="en-US" dirty="0"/>
              <a:t> situations in </a:t>
            </a:r>
            <a:r>
              <a:rPr lang="en-US" b="1" dirty="0"/>
              <a:t> Sports/exercise &amp; studying/working late</a:t>
            </a:r>
            <a:endParaRPr lang="en-IN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B5CE76-CD1F-9E86-04F5-74EEEC494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46" y="3700100"/>
            <a:ext cx="4427604" cy="24995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32881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CEEE72-B6AF-F9E9-AC48-0CD2FBCFAD27}"/>
              </a:ext>
            </a:extLst>
          </p:cNvPr>
          <p:cNvSpPr txBox="1"/>
          <p:nvPr/>
        </p:nvSpPr>
        <p:spPr>
          <a:xfrm>
            <a:off x="2348981" y="1687582"/>
            <a:ext cx="6097554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c. What factors influence respondents' purchase decisions, 	such as price range and limited edition packaging?</a:t>
            </a:r>
          </a:p>
          <a:p>
            <a:endParaRPr lang="en-US" dirty="0"/>
          </a:p>
          <a:p>
            <a:r>
              <a:rPr lang="en-US" sz="2000" b="1" dirty="0"/>
              <a:t>Influencing factors</a:t>
            </a:r>
            <a:r>
              <a:rPr lang="en-US" dirty="0"/>
              <a:t>: </a:t>
            </a:r>
            <a:r>
              <a:rPr lang="en-US" b="1" dirty="0"/>
              <a:t>price ,consume time , availability</a:t>
            </a:r>
          </a:p>
          <a:p>
            <a:r>
              <a:rPr lang="en-US" dirty="0"/>
              <a:t>Limited edition packaging has no effect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D4DB7-D456-CC31-D9AA-70DE8DD51DD7}"/>
              </a:ext>
            </a:extLst>
          </p:cNvPr>
          <p:cNvSpPr txBox="1"/>
          <p:nvPr/>
        </p:nvSpPr>
        <p:spPr>
          <a:xfrm>
            <a:off x="3981840" y="482473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Purchase </a:t>
            </a:r>
            <a:r>
              <a:rPr lang="en-I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00E4C0-5401-CF30-059E-1071567C5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479" y="836416"/>
            <a:ext cx="3264901" cy="29729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65E05D-C6FA-D2CB-2BC0-AF85FE5EF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135" y="3857326"/>
            <a:ext cx="5013983" cy="2697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D45E91-63C0-0202-9A60-002CEE52B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224" y="3809412"/>
            <a:ext cx="2763156" cy="279361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44322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FF6301-17E5-DE9D-D96B-EC8109600B35}"/>
              </a:ext>
            </a:extLst>
          </p:cNvPr>
          <p:cNvSpPr txBox="1"/>
          <p:nvPr/>
        </p:nvSpPr>
        <p:spPr>
          <a:xfrm>
            <a:off x="3328697" y="435820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Purchase </a:t>
            </a:r>
            <a:r>
              <a:rPr lang="en-I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95BFE-1309-38B8-62C9-B895BB34B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25" y="1414492"/>
            <a:ext cx="4404742" cy="2461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AA4D1A-40E4-13A5-0F17-65A1C0314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727" y="3983569"/>
            <a:ext cx="4389500" cy="24386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EAD2DC-D7C2-27D1-BBB8-B8CF4EDE48A9}"/>
              </a:ext>
            </a:extLst>
          </p:cNvPr>
          <p:cNvSpPr txBox="1"/>
          <p:nvPr/>
        </p:nvSpPr>
        <p:spPr>
          <a:xfrm>
            <a:off x="5692727" y="1875453"/>
            <a:ext cx="464559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reason to drink our brand 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To increase energy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To combat fatigue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To enhance sports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165387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B8E1E8-31BD-B74D-E8A0-62F366F843D3}"/>
              </a:ext>
            </a:extLst>
          </p:cNvPr>
          <p:cNvSpPr txBox="1"/>
          <p:nvPr/>
        </p:nvSpPr>
        <p:spPr>
          <a:xfrm>
            <a:off x="3047223" y="370505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Product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67FD4-1E5A-2439-01E6-B9BC7FCA5280}"/>
              </a:ext>
            </a:extLst>
          </p:cNvPr>
          <p:cNvSpPr txBox="1"/>
          <p:nvPr/>
        </p:nvSpPr>
        <p:spPr>
          <a:xfrm>
            <a:off x="1586204" y="1361010"/>
            <a:ext cx="635647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LcPeriod"/>
            </a:pPr>
            <a:r>
              <a:rPr lang="en-US" dirty="0"/>
              <a:t>Which area of business should we focus more on our product development? (Branding/taste/availability)</a:t>
            </a:r>
          </a:p>
          <a:p>
            <a:pPr marL="342900" indent="-342900">
              <a:buAutoNum type="alphaLcPeriod"/>
            </a:pPr>
            <a:endParaRPr lang="en-US" dirty="0"/>
          </a:p>
          <a:p>
            <a:r>
              <a:rPr lang="en-US" b="1" dirty="0"/>
              <a:t>Focus more in branding &amp; availability  and some improvement in taste by reduced sugar &amp; more natural ingredients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Target places: supermarkets ,Gyms ,</a:t>
            </a:r>
            <a:r>
              <a:rPr lang="en-US" b="1" dirty="0" err="1"/>
              <a:t>Restaurents</a:t>
            </a:r>
            <a:r>
              <a:rPr lang="en-US" b="1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15E141-2808-3E5A-E9EE-7677AF369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032" y="4219838"/>
            <a:ext cx="3520745" cy="24767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DF5F22-FAC3-8D77-50AE-B9FF467E4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683" y="1010207"/>
            <a:ext cx="3945327" cy="2973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2ECA87-3C9E-6E09-B321-751A95370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647" y="4219838"/>
            <a:ext cx="4305673" cy="23700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664267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57886D-26B6-6978-F9A0-2D1480718A41}"/>
              </a:ext>
            </a:extLst>
          </p:cNvPr>
          <p:cNvSpPr txBox="1"/>
          <p:nvPr/>
        </p:nvSpPr>
        <p:spPr>
          <a:xfrm>
            <a:off x="2500604" y="445150"/>
            <a:ext cx="73175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</a:t>
            </a:r>
            <a:r>
              <a:rPr lang="en-I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CodeX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2E71A1-058B-A39F-B9AD-1E8E49C46212}"/>
              </a:ext>
            </a:extLst>
          </p:cNvPr>
          <p:cNvSpPr txBox="1"/>
          <p:nvPr/>
        </p:nvSpPr>
        <p:spPr>
          <a:xfrm>
            <a:off x="2500604" y="1508841"/>
            <a:ext cx="7800392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What immediate improvements can we bring to the product?</a:t>
            </a:r>
          </a:p>
          <a:p>
            <a:r>
              <a:rPr lang="en-US" dirty="0"/>
              <a:t>  	</a:t>
            </a:r>
            <a:r>
              <a:rPr lang="en-US" b="1" dirty="0"/>
              <a:t>Improve flavors &amp; availability</a:t>
            </a:r>
            <a:endParaRPr lang="en-US" sz="1600" b="1" dirty="0"/>
          </a:p>
          <a:p>
            <a:r>
              <a:rPr lang="en-US" sz="1600" b="1" dirty="0"/>
              <a:t>	</a:t>
            </a:r>
            <a:r>
              <a:rPr lang="en-US" sz="1600" dirty="0"/>
              <a:t>introduce new drinks with health concern like:</a:t>
            </a:r>
          </a:p>
          <a:p>
            <a:r>
              <a:rPr lang="en-US" sz="1600" dirty="0"/>
              <a:t>	</a:t>
            </a:r>
            <a:r>
              <a:rPr lang="en-US" sz="1600" b="1" dirty="0"/>
              <a:t>for Gym</a:t>
            </a:r>
            <a:r>
              <a:rPr lang="en-US" sz="1600" dirty="0"/>
              <a:t>: special drinks for post &amp; pre workout by adding 							ingredients like creatine , caffeine , l-arginine </a:t>
            </a:r>
          </a:p>
          <a:p>
            <a:r>
              <a:rPr lang="en-US" sz="1600" dirty="0"/>
              <a:t>	</a:t>
            </a:r>
            <a:r>
              <a:rPr lang="en-US" sz="1600" b="1" dirty="0"/>
              <a:t>Refreshing &amp; boosting</a:t>
            </a:r>
            <a:r>
              <a:rPr lang="en-US" sz="1600" dirty="0"/>
              <a:t>: add natural ingredients to elevate energy levels  &amp; 				make awareness of it.</a:t>
            </a:r>
            <a:r>
              <a:rPr lang="en-US" sz="1600" b="1" dirty="0"/>
              <a:t>	</a:t>
            </a:r>
          </a:p>
          <a:p>
            <a:r>
              <a:rPr lang="en-US" b="1" dirty="0"/>
              <a:t>	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CE879A-E242-C2E8-91E7-164F4EADB461}"/>
              </a:ext>
            </a:extLst>
          </p:cNvPr>
          <p:cNvSpPr txBox="1"/>
          <p:nvPr/>
        </p:nvSpPr>
        <p:spPr>
          <a:xfrm>
            <a:off x="2500604" y="3895971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What should be the ideal price of our product?</a:t>
            </a:r>
          </a:p>
          <a:p>
            <a:r>
              <a:rPr lang="en-US" dirty="0"/>
              <a:t>	</a:t>
            </a:r>
            <a:r>
              <a:rPr lang="en-US" b="1" dirty="0"/>
              <a:t>50-150 </a:t>
            </a:r>
            <a:r>
              <a:rPr lang="en-US" dirty="0"/>
              <a:t> should be the ideal price based on survey.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71FE02-157D-D17B-96BB-EECA85F527AD}"/>
              </a:ext>
            </a:extLst>
          </p:cNvPr>
          <p:cNvSpPr txBox="1"/>
          <p:nvPr/>
        </p:nvSpPr>
        <p:spPr>
          <a:xfrm>
            <a:off x="2500603" y="4953297"/>
            <a:ext cx="8453535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What kind of marketing campaigns, offers, and discounts we can run?</a:t>
            </a:r>
          </a:p>
          <a:p>
            <a:r>
              <a:rPr lang="en-US" dirty="0"/>
              <a:t> 	</a:t>
            </a:r>
            <a:r>
              <a:rPr lang="en-US" b="1" dirty="0"/>
              <a:t>online </a:t>
            </a:r>
            <a:r>
              <a:rPr lang="en-US" b="1" dirty="0" err="1"/>
              <a:t>contests</a:t>
            </a:r>
            <a:r>
              <a:rPr lang="en-US" sz="1600" dirty="0" err="1"/>
              <a:t>:conduct</a:t>
            </a:r>
            <a:r>
              <a:rPr lang="en-US" sz="1600" dirty="0"/>
              <a:t> contests with amazing gifts , vouchers, 						subscriptions &amp; make awareness in </a:t>
            </a:r>
            <a:r>
              <a:rPr lang="en-US" sz="1600" dirty="0" err="1"/>
              <a:t>insta</a:t>
            </a:r>
            <a:r>
              <a:rPr lang="en-US" sz="1600" dirty="0"/>
              <a:t> , snapchat…</a:t>
            </a:r>
          </a:p>
          <a:p>
            <a:r>
              <a:rPr lang="en-US" sz="1600" dirty="0"/>
              <a:t>	</a:t>
            </a:r>
            <a:r>
              <a:rPr lang="en-US" b="1" dirty="0"/>
              <a:t>offers:</a:t>
            </a:r>
            <a:r>
              <a:rPr lang="en-US" sz="1600" dirty="0"/>
              <a:t> give offers like 2+1free, 5+1free </a:t>
            </a:r>
          </a:p>
          <a:p>
            <a:r>
              <a:rPr lang="en-US" sz="1600" dirty="0"/>
              <a:t>	</a:t>
            </a:r>
            <a:r>
              <a:rPr lang="en-US" b="1" dirty="0"/>
              <a:t>discounts:</a:t>
            </a:r>
            <a:r>
              <a:rPr lang="en-US" sz="1600" dirty="0"/>
              <a:t> give discounts to bulk products, seasonal discounts.</a:t>
            </a:r>
          </a:p>
          <a:p>
            <a:r>
              <a:rPr lang="en-US" sz="1600" dirty="0"/>
              <a:t>	make a trend: create </a:t>
            </a:r>
            <a:r>
              <a:rPr lang="en-US" sz="1600" dirty="0" err="1"/>
              <a:t>insta</a:t>
            </a:r>
            <a:r>
              <a:rPr lang="en-US" sz="1600" dirty="0"/>
              <a:t> , snapchat filters, stickers &amp; create trends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25085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8AB481-53FB-0665-0744-00B34F83C529}"/>
              </a:ext>
            </a:extLst>
          </p:cNvPr>
          <p:cNvSpPr txBox="1"/>
          <p:nvPr/>
        </p:nvSpPr>
        <p:spPr>
          <a:xfrm>
            <a:off x="2171699" y="934471"/>
            <a:ext cx="8138626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Who can be a brand ambassador, and why?</a:t>
            </a:r>
          </a:p>
          <a:p>
            <a:r>
              <a:rPr lang="en-US" dirty="0"/>
              <a:t>	sports man or movie stars with iconic physiques would be a best ambassador </a:t>
            </a:r>
          </a:p>
          <a:p>
            <a:r>
              <a:rPr lang="en-US" dirty="0"/>
              <a:t>	</a:t>
            </a:r>
            <a:r>
              <a:rPr lang="en-US" sz="1600" dirty="0"/>
              <a:t>because:</a:t>
            </a:r>
          </a:p>
          <a:p>
            <a:r>
              <a:rPr lang="en-US" sz="1600" dirty="0"/>
              <a:t>	most of consumers drink to elevate energy levels &amp; during exercise &amp; an ad with  	a 	context of elevating energy levels &amp; performance is suggested</a:t>
            </a: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C5066-DB2C-91F9-34D2-56F7266B5D83}"/>
              </a:ext>
            </a:extLst>
          </p:cNvPr>
          <p:cNvSpPr txBox="1"/>
          <p:nvPr/>
        </p:nvSpPr>
        <p:spPr>
          <a:xfrm>
            <a:off x="2171699" y="3179020"/>
            <a:ext cx="80597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5.Who should be our target audience, and why?</a:t>
            </a:r>
          </a:p>
          <a:p>
            <a:r>
              <a:rPr lang="en-US" dirty="0"/>
              <a:t>	Age group of (15-30) and sports man , bodybuilders would be target audience  	</a:t>
            </a:r>
            <a:r>
              <a:rPr lang="en-US" sz="1600" dirty="0"/>
              <a:t>because most of consumers reason is to elevate energy levels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9383F-A765-E307-DAE9-28123D94314D}"/>
              </a:ext>
            </a:extLst>
          </p:cNvPr>
          <p:cNvSpPr txBox="1"/>
          <p:nvPr/>
        </p:nvSpPr>
        <p:spPr>
          <a:xfrm>
            <a:off x="2171699" y="4931127"/>
            <a:ext cx="80597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6. Where should be our target place to catch more product reach?</a:t>
            </a:r>
          </a:p>
          <a:p>
            <a:r>
              <a:rPr lang="en-US" dirty="0"/>
              <a:t>	supermarkets , fitness centers, restaurants , movie theatres.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2824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5255FE-4FF7-1BD9-25D0-E3F7C6D6B016}"/>
              </a:ext>
            </a:extLst>
          </p:cNvPr>
          <p:cNvSpPr txBox="1"/>
          <p:nvPr/>
        </p:nvSpPr>
        <p:spPr>
          <a:xfrm>
            <a:off x="3347358" y="2693827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86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E661-11CD-C6EE-54ED-7EA2E7F3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9161918" cy="101237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39F9D-CC36-3F9C-1BE7-4300B6C74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2" y="1861456"/>
            <a:ext cx="10018713" cy="2332654"/>
          </a:xfrm>
        </p:spPr>
        <p:txBody>
          <a:bodyPr>
            <a:normAutofit/>
          </a:bodyPr>
          <a:lstStyle/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German beverage company ,that aims to make its mark in Indian market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months ago , launched their energy drink in 10 cities in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marketing team is responsible for increasing brand awareness, market reach, so they conducted a survey from 10k respondents in 10 cities of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Peter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pandey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(marketing data analyst ) is tasked to convert survey results into meaningful insights.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18847-4440-D6F1-120C-70AE970DF377}"/>
              </a:ext>
            </a:extLst>
          </p:cNvPr>
          <p:cNvSpPr txBox="1"/>
          <p:nvPr/>
        </p:nvSpPr>
        <p:spPr>
          <a:xfrm>
            <a:off x="1735494" y="5001208"/>
            <a:ext cx="10018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Imagine yourself as peter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pandey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(Marketing Data analyst)  and provide insights.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406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8"/>
    </mc:Choice>
    <mc:Fallback>
      <p:transition spd="slow" advTm="94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B43E2A-54FE-B5D4-91C1-D5912193CC37}"/>
              </a:ext>
            </a:extLst>
          </p:cNvPr>
          <p:cNvSpPr txBox="1"/>
          <p:nvPr/>
        </p:nvSpPr>
        <p:spPr>
          <a:xfrm>
            <a:off x="4618653" y="513185"/>
            <a:ext cx="6419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D70D9F-8357-6F52-5F77-66C594172B18}"/>
              </a:ext>
            </a:extLst>
          </p:cNvPr>
          <p:cNvSpPr txBox="1"/>
          <p:nvPr/>
        </p:nvSpPr>
        <p:spPr>
          <a:xfrm>
            <a:off x="1959430" y="1922106"/>
            <a:ext cx="92466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consists of 24 Questions in various category as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Consumption habits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Awareness &amp; perception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experience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Competitor experience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Ingredients &amp; health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&amp; packaging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 &amp; availability</a:t>
            </a:r>
          </a:p>
        </p:txBody>
      </p:sp>
    </p:spTree>
    <p:extLst>
      <p:ext uri="{BB962C8B-B14F-4D97-AF65-F5344CB8AC3E}">
        <p14:creationId xmlns:p14="http://schemas.microsoft.com/office/powerpoint/2010/main" val="388703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27DAD0-86C3-4F08-C762-9A6C64A92DB2}"/>
              </a:ext>
            </a:extLst>
          </p:cNvPr>
          <p:cNvSpPr txBox="1"/>
          <p:nvPr/>
        </p:nvSpPr>
        <p:spPr>
          <a:xfrm>
            <a:off x="2006082" y="531845"/>
            <a:ext cx="7399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Demographic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6B87B-42B9-5705-A27D-CEA51BB47A25}"/>
              </a:ext>
            </a:extLst>
          </p:cNvPr>
          <p:cNvSpPr txBox="1"/>
          <p:nvPr/>
        </p:nvSpPr>
        <p:spPr>
          <a:xfrm>
            <a:off x="3629608" y="1895467"/>
            <a:ext cx="66620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eriod"/>
            </a:pPr>
            <a:r>
              <a:rPr lang="en-IN" sz="2000" dirty="0"/>
              <a:t>Who prefers energy drink more ?</a:t>
            </a:r>
          </a:p>
          <a:p>
            <a:r>
              <a:rPr lang="en-IN" dirty="0"/>
              <a:t>         </a:t>
            </a:r>
            <a:r>
              <a:rPr lang="en-IN" b="1" dirty="0"/>
              <a:t>Majorly Male (60%)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CDBB4-34C1-FDED-E2C8-F68EF0C01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445" y="1441025"/>
            <a:ext cx="3322114" cy="27333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B8EDF7-5115-DF8F-19C2-79344ACA68C6}"/>
              </a:ext>
            </a:extLst>
          </p:cNvPr>
          <p:cNvSpPr txBox="1"/>
          <p:nvPr/>
        </p:nvSpPr>
        <p:spPr>
          <a:xfrm>
            <a:off x="4049486" y="4428196"/>
            <a:ext cx="62421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b. Which age groups prefer energy drink more?</a:t>
            </a:r>
          </a:p>
          <a:p>
            <a:r>
              <a:rPr lang="en-IN" sz="2000" dirty="0"/>
              <a:t> </a:t>
            </a:r>
            <a:r>
              <a:rPr lang="en-IN" b="1" dirty="0"/>
              <a:t>Age group (19-30) prefer more of almost 50% in total respondents</a:t>
            </a:r>
            <a:r>
              <a:rPr lang="en-IN" sz="2000" dirty="0"/>
              <a:t>.</a:t>
            </a:r>
          </a:p>
          <a:p>
            <a:endParaRPr lang="en-IN" sz="2000" dirty="0"/>
          </a:p>
          <a:p>
            <a:r>
              <a:rPr lang="en-IN" sz="2000" b="1" dirty="0"/>
              <a:t>Target audience: Age group(15-30)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DEE82D-397D-F3D9-2FAA-EAA6F0E02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96" y="3553070"/>
            <a:ext cx="3305189" cy="277308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24890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27DAD0-86C3-4F08-C762-9A6C64A92DB2}"/>
              </a:ext>
            </a:extLst>
          </p:cNvPr>
          <p:cNvSpPr txBox="1"/>
          <p:nvPr/>
        </p:nvSpPr>
        <p:spPr>
          <a:xfrm>
            <a:off x="2006082" y="531845"/>
            <a:ext cx="7399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Demographic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6B87B-42B9-5705-A27D-CEA51BB47A25}"/>
              </a:ext>
            </a:extLst>
          </p:cNvPr>
          <p:cNvSpPr txBox="1"/>
          <p:nvPr/>
        </p:nvSpPr>
        <p:spPr>
          <a:xfrm>
            <a:off x="5949821" y="1878939"/>
            <a:ext cx="66620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c. Which type of marketing reaches</a:t>
            </a:r>
          </a:p>
          <a:p>
            <a:r>
              <a:rPr lang="en-US" sz="2000" dirty="0"/>
              <a:t> the most Youth (15-30)</a:t>
            </a:r>
          </a:p>
          <a:p>
            <a:endParaRPr lang="en-US" sz="2000" b="1" dirty="0"/>
          </a:p>
          <a:p>
            <a:r>
              <a:rPr lang="en-US" dirty="0"/>
              <a:t>Mostly through </a:t>
            </a:r>
            <a:r>
              <a:rPr lang="en-US" b="1" dirty="0"/>
              <a:t>online Ads &amp; TV commercials</a:t>
            </a:r>
            <a:endParaRPr lang="en-IN" sz="1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34A79-09D7-FA95-A262-1AAE30FF2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078" y="1767441"/>
            <a:ext cx="4139220" cy="286987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1DCD9D-ECAE-90CC-6D79-1BE0CEABD1EE}"/>
              </a:ext>
            </a:extLst>
          </p:cNvPr>
          <p:cNvSpPr txBox="1"/>
          <p:nvPr/>
        </p:nvSpPr>
        <p:spPr>
          <a:xfrm>
            <a:off x="2360645" y="5066522"/>
            <a:ext cx="9330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Recommendations: </a:t>
            </a:r>
          </a:p>
          <a:p>
            <a:r>
              <a:rPr lang="en-IN" dirty="0"/>
              <a:t> 1.increase online Ads &amp; Tv commercials</a:t>
            </a:r>
          </a:p>
          <a:p>
            <a:r>
              <a:rPr lang="en-IN" dirty="0"/>
              <a:t>2. Target youth(15-30) by providing vouchers, gift contests, Free subscriptions </a:t>
            </a:r>
          </a:p>
        </p:txBody>
      </p:sp>
    </p:spTree>
    <p:extLst>
      <p:ext uri="{BB962C8B-B14F-4D97-AF65-F5344CB8AC3E}">
        <p14:creationId xmlns:p14="http://schemas.microsoft.com/office/powerpoint/2010/main" val="2359005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FB9F5D-DA92-C44E-5CC1-ACC7E3AF7C37}"/>
              </a:ext>
            </a:extLst>
          </p:cNvPr>
          <p:cNvSpPr txBox="1"/>
          <p:nvPr/>
        </p:nvSpPr>
        <p:spPr>
          <a:xfrm>
            <a:off x="2883159" y="513184"/>
            <a:ext cx="7408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Consumer Preferences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589C0-F81D-4CE6-BB08-557299D5CFAC}"/>
              </a:ext>
            </a:extLst>
          </p:cNvPr>
          <p:cNvSpPr txBox="1"/>
          <p:nvPr/>
        </p:nvSpPr>
        <p:spPr>
          <a:xfrm>
            <a:off x="2421293" y="1518261"/>
            <a:ext cx="708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dirty="0"/>
              <a:t>What are the preferred ingredients of energy </a:t>
            </a:r>
          </a:p>
          <a:p>
            <a:r>
              <a:rPr lang="en-US" dirty="0"/>
              <a:t>    drinks  among respondents?</a:t>
            </a:r>
          </a:p>
          <a:p>
            <a:r>
              <a:rPr lang="en-US" dirty="0"/>
              <a:t>              </a:t>
            </a:r>
          </a:p>
          <a:p>
            <a:r>
              <a:rPr lang="en-US" dirty="0"/>
              <a:t>           Mostly </a:t>
            </a:r>
            <a:r>
              <a:rPr lang="en-US" b="1" dirty="0"/>
              <a:t>Caffeine &amp; vitamins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5034F0-FD9C-4B92-BBCE-9356812F3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902" y="1369102"/>
            <a:ext cx="4295562" cy="24284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BEC9A1-EE46-2422-3F89-2720C590A4DA}"/>
              </a:ext>
            </a:extLst>
          </p:cNvPr>
          <p:cNvSpPr txBox="1"/>
          <p:nvPr/>
        </p:nvSpPr>
        <p:spPr>
          <a:xfrm>
            <a:off x="5220570" y="4739574"/>
            <a:ext cx="6167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 What packaging preferences do respondents have for energy drinks?</a:t>
            </a:r>
          </a:p>
          <a:p>
            <a:endParaRPr lang="en-US" dirty="0"/>
          </a:p>
          <a:p>
            <a:r>
              <a:rPr lang="en-US" b="1" dirty="0"/>
              <a:t>Compact &amp; portable cans  with innovative bottle design</a:t>
            </a:r>
            <a:endParaRPr lang="en-I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EF6C4F-BF7B-4107-534F-F06FD48AB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26" y="3657600"/>
            <a:ext cx="4663844" cy="25229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3765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5009E9-DED4-0C10-D78E-C86D5CBAB1C2}"/>
              </a:ext>
            </a:extLst>
          </p:cNvPr>
          <p:cNvSpPr txBox="1"/>
          <p:nvPr/>
        </p:nvSpPr>
        <p:spPr>
          <a:xfrm>
            <a:off x="2892490" y="419878"/>
            <a:ext cx="5952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Competition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2A906-4929-9A28-5EED-B4A0DA37E237}"/>
              </a:ext>
            </a:extLst>
          </p:cNvPr>
          <p:cNvSpPr txBox="1"/>
          <p:nvPr/>
        </p:nvSpPr>
        <p:spPr>
          <a:xfrm>
            <a:off x="5036858" y="1554861"/>
            <a:ext cx="5085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dirty="0"/>
              <a:t>Who are the current market leaders?</a:t>
            </a:r>
          </a:p>
          <a:p>
            <a:pPr marL="342900" indent="-342900">
              <a:buAutoNum type="alphaLcPeriod"/>
            </a:pPr>
            <a:endParaRPr lang="en-US" dirty="0"/>
          </a:p>
          <a:p>
            <a:r>
              <a:rPr lang="en-US" b="1" dirty="0"/>
              <a:t>Cola-</a:t>
            </a:r>
            <a:r>
              <a:rPr lang="en-US" b="1" dirty="0" err="1"/>
              <a:t>coka</a:t>
            </a:r>
            <a:r>
              <a:rPr lang="en-US" b="1" dirty="0"/>
              <a:t> &amp; </a:t>
            </a:r>
            <a:r>
              <a:rPr lang="en-US" b="1" dirty="0" err="1"/>
              <a:t>bepsi</a:t>
            </a:r>
            <a:r>
              <a:rPr lang="en-US" b="1" dirty="0"/>
              <a:t> are current market leader</a:t>
            </a:r>
          </a:p>
          <a:p>
            <a:endParaRPr lang="en-US" b="1" dirty="0"/>
          </a:p>
          <a:p>
            <a:r>
              <a:rPr lang="en-US" b="1" dirty="0" err="1"/>
              <a:t>CodeX</a:t>
            </a:r>
            <a:r>
              <a:rPr lang="en-US" b="1" dirty="0"/>
              <a:t> in 5</a:t>
            </a:r>
            <a:r>
              <a:rPr lang="en-US" b="1" baseline="30000" dirty="0"/>
              <a:t>Th</a:t>
            </a:r>
            <a:r>
              <a:rPr lang="en-US" b="1" dirty="0"/>
              <a:t> position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C4160-065C-FB90-21E7-68F2CF49B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92" y="1390923"/>
            <a:ext cx="4450466" cy="2630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9C0A18-2E78-B005-5026-8319A1D97C9A}"/>
              </a:ext>
            </a:extLst>
          </p:cNvPr>
          <p:cNvSpPr txBox="1"/>
          <p:nvPr/>
        </p:nvSpPr>
        <p:spPr>
          <a:xfrm>
            <a:off x="2250232" y="4708779"/>
            <a:ext cx="5346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 What are the primary reasons consumers prefer       </a:t>
            </a:r>
          </a:p>
          <a:p>
            <a:r>
              <a:rPr lang="en-US" dirty="0"/>
              <a:t>    those brands over ours?</a:t>
            </a:r>
          </a:p>
          <a:p>
            <a:endParaRPr lang="en-US" dirty="0"/>
          </a:p>
          <a:p>
            <a:r>
              <a:rPr lang="en-US" b="1" dirty="0"/>
              <a:t>Brand reputation , flavors  &amp; Availability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09C4B0-EBA9-4459-A849-E892E4020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548" y="3654510"/>
            <a:ext cx="4621570" cy="28769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2872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E1B571-B5D8-3EEE-6630-418FAD96C8E1}"/>
              </a:ext>
            </a:extLst>
          </p:cNvPr>
          <p:cNvSpPr txBox="1"/>
          <p:nvPr/>
        </p:nvSpPr>
        <p:spPr>
          <a:xfrm>
            <a:off x="1716832" y="382554"/>
            <a:ext cx="10021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Marketing Channels and Brand Awareness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0B304-2F35-2723-C04E-17B7ACEBDBB5}"/>
              </a:ext>
            </a:extLst>
          </p:cNvPr>
          <p:cNvSpPr txBox="1"/>
          <p:nvPr/>
        </p:nvSpPr>
        <p:spPr>
          <a:xfrm>
            <a:off x="5640356" y="1523581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LcPeriod"/>
            </a:pPr>
            <a:r>
              <a:rPr lang="en-US" dirty="0"/>
              <a:t>Which marketing channel can be used to reach more customers?</a:t>
            </a:r>
          </a:p>
          <a:p>
            <a:pPr marL="342900" indent="-342900">
              <a:buAutoNum type="alphaLcPeriod"/>
            </a:pPr>
            <a:endParaRPr lang="en-US" dirty="0"/>
          </a:p>
          <a:p>
            <a:r>
              <a:rPr lang="en-US" dirty="0"/>
              <a:t>   </a:t>
            </a:r>
            <a:r>
              <a:rPr lang="en-US" b="1" dirty="0"/>
              <a:t>online Ads &amp; TV commercials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B23C30-0A86-DFD7-206C-D09FD264D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90" y="1828800"/>
            <a:ext cx="4945224" cy="32190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A0A798-C502-C0A0-F075-376D3DD10D6D}"/>
              </a:ext>
            </a:extLst>
          </p:cNvPr>
          <p:cNvSpPr txBox="1"/>
          <p:nvPr/>
        </p:nvSpPr>
        <p:spPr>
          <a:xfrm>
            <a:off x="5801308" y="3320439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b. How effective are different marketing strategies and channels in reaching our customers? </a:t>
            </a:r>
          </a:p>
          <a:p>
            <a:endParaRPr lang="en-US" dirty="0"/>
          </a:p>
          <a:p>
            <a:r>
              <a:rPr lang="en-US" b="1" dirty="0"/>
              <a:t>Marketing reach at 50% in every channel.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5DCD0D-0A1F-CBC9-A1FA-E7A0F12A7940}"/>
              </a:ext>
            </a:extLst>
          </p:cNvPr>
          <p:cNvSpPr txBox="1"/>
          <p:nvPr/>
        </p:nvSpPr>
        <p:spPr>
          <a:xfrm>
            <a:off x="3254051" y="5644391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Recommendations:</a:t>
            </a:r>
          </a:p>
          <a:p>
            <a:pPr marL="342900" indent="-342900">
              <a:buAutoNum type="arabicPeriod"/>
            </a:pPr>
            <a:r>
              <a:rPr lang="en-US" b="1" dirty="0"/>
              <a:t>Ads with preferred movies stars based on region</a:t>
            </a:r>
          </a:p>
          <a:p>
            <a:pPr marL="342900" indent="-342900">
              <a:buAutoNum type="arabicPeriod"/>
            </a:pPr>
            <a:r>
              <a:rPr lang="en-US" b="1" dirty="0" err="1"/>
              <a:t>Sponser</a:t>
            </a:r>
            <a:r>
              <a:rPr lang="en-US" b="1" dirty="0"/>
              <a:t> tv shows</a:t>
            </a:r>
          </a:p>
          <a:p>
            <a:pPr marL="342900" indent="-342900">
              <a:buAutoNum type="arabicPeriod"/>
            </a:pPr>
            <a:r>
              <a:rPr lang="en-US" b="1" dirty="0"/>
              <a:t>Provide better discount</a:t>
            </a:r>
          </a:p>
        </p:txBody>
      </p:sp>
    </p:spTree>
    <p:extLst>
      <p:ext uri="{BB962C8B-B14F-4D97-AF65-F5344CB8AC3E}">
        <p14:creationId xmlns:p14="http://schemas.microsoft.com/office/powerpoint/2010/main" val="832900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BE71E2-158B-8D97-7239-2A7FEBA16E88}"/>
              </a:ext>
            </a:extLst>
          </p:cNvPr>
          <p:cNvSpPr txBox="1"/>
          <p:nvPr/>
        </p:nvSpPr>
        <p:spPr>
          <a:xfrm>
            <a:off x="3216729" y="267869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Brand Penetration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E173D-9801-69F1-6E97-B56BA4718A70}"/>
              </a:ext>
            </a:extLst>
          </p:cNvPr>
          <p:cNvSpPr txBox="1"/>
          <p:nvPr/>
        </p:nvSpPr>
        <p:spPr>
          <a:xfrm>
            <a:off x="1817137" y="1069728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LcPeriod"/>
            </a:pPr>
            <a:r>
              <a:rPr lang="en-US" dirty="0"/>
              <a:t>What do people think about our brand? (overall rating) </a:t>
            </a:r>
          </a:p>
          <a:p>
            <a:pPr marL="342900" indent="-342900">
              <a:buAutoNum type="alphaLcPeriod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60%</a:t>
            </a:r>
            <a:r>
              <a:rPr lang="en-US" dirty="0"/>
              <a:t> of consumers percept our Brand As </a:t>
            </a:r>
            <a:r>
              <a:rPr lang="en-US" b="1" dirty="0"/>
              <a:t>Neutral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Avg rating of Taste experience who tried our drinks</a:t>
            </a:r>
            <a:r>
              <a:rPr lang="en-US" b="1" dirty="0"/>
              <a:t>: 3.27/5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Brand Awareness : </a:t>
            </a:r>
            <a:r>
              <a:rPr lang="en-IN" b="1" dirty="0"/>
              <a:t>44%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009D9A-AD26-633C-D6CA-AC882C3B7632}"/>
              </a:ext>
            </a:extLst>
          </p:cNvPr>
          <p:cNvSpPr txBox="1"/>
          <p:nvPr/>
        </p:nvSpPr>
        <p:spPr>
          <a:xfrm>
            <a:off x="4401716" y="4587943"/>
            <a:ext cx="66923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b. Which cities do we need to focus more on? </a:t>
            </a:r>
          </a:p>
          <a:p>
            <a:endParaRPr lang="en-US" dirty="0"/>
          </a:p>
          <a:p>
            <a:r>
              <a:rPr lang="en-US" b="1" dirty="0"/>
              <a:t> </a:t>
            </a:r>
            <a:r>
              <a:rPr lang="en-US" b="1" dirty="0" err="1"/>
              <a:t>Bangolore</a:t>
            </a:r>
            <a:r>
              <a:rPr lang="en-US" b="1" dirty="0"/>
              <a:t>, Hyderabad, Mumbai, Delhi </a:t>
            </a:r>
            <a:r>
              <a:rPr lang="en-US" dirty="0"/>
              <a:t>has better market reach ,</a:t>
            </a:r>
          </a:p>
          <a:p>
            <a:r>
              <a:rPr lang="en-US" dirty="0"/>
              <a:t>So focusing on these cities more will increase product reach.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607068-9E88-C0D5-8E36-AD80AE787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6" y="2985796"/>
            <a:ext cx="3596952" cy="366325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7A6EA1-985C-5431-2642-49CBF987C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813" y="895106"/>
            <a:ext cx="4368016" cy="2749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1871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317</TotalTime>
  <Words>951</Words>
  <Application>Microsoft Office PowerPoint</Application>
  <PresentationFormat>Widescreen</PresentationFormat>
  <Paragraphs>127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Corbel</vt:lpstr>
      <vt:lpstr>Times New Roman</vt:lpstr>
      <vt:lpstr>Parallax</vt:lpstr>
      <vt:lpstr>Codebasics Resume Project Challenge #6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Codebasics Resume Project Challenge #6</dc:title>
  <dc:creator>Devarapu lokesh</dc:creator>
  <cp:lastModifiedBy>Devarapu lokesh</cp:lastModifiedBy>
  <cp:revision>36</cp:revision>
  <dcterms:created xsi:type="dcterms:W3CDTF">2023-07-12T09:48:06Z</dcterms:created>
  <dcterms:modified xsi:type="dcterms:W3CDTF">2023-07-16T11:36:54Z</dcterms:modified>
</cp:coreProperties>
</file>