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B652-C525-4C54-A8FC-2631CCCC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C7EF-02DC-4043-A758-E6131E8C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FC87-6950-4E69-AA45-239C72F0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B6D6-AC71-424F-9613-5E6033CE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530B-68EC-4C88-9E00-4CDA8F7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28E-3156-4744-8749-A886687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A8E8-C607-4269-A0E4-42C2FC44F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87DA-0343-47CC-BF35-EE2FCDA1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F4AE-4F28-43F4-AA39-75C9172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C5AB-5997-4D8E-8DDC-031A5D1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68FEA-CB09-4A9E-A8A8-30C6A305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0DF1-5688-454E-9F73-A904732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8DF8-61A2-4905-B0C4-810CC2E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B216E-94B7-4C9F-AA5B-389958A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3345-BDC6-425B-A3DE-E1BC7BF7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356-C55E-4EA9-AEC0-931169A1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421A-9665-4602-84A7-95293A94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8A8E-F1D0-4DC6-9383-714BE76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AA3B-5066-40C1-9424-D45163FC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096F-1213-4010-AF64-A1777E3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6E4F-C45A-4720-8FC0-42A02EAA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9461-67FA-4029-AF76-6519BFF1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0938-0D14-4A5F-B690-CEDD7B6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78C7-97D9-4F82-8313-3AF9A8C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625B-BEC4-4C3B-AD2D-BB62EF36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5361-FFBC-4A3F-8EE7-84A02724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6487-ACEE-4078-8C3E-42B5B320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AD86-6E49-439A-A330-AC97CFA5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7DB8-7B43-4EE5-9599-EC238CC5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0072-964A-46D7-9077-78279C4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EF09-FC90-4ADD-8656-5F3D5181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8D7F-C64F-44C2-BD42-F89591D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5D46-1063-487C-BBF4-51A22F72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2468-049B-45C8-917C-48730FCE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E0C22-2209-4471-A103-B50B52A8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AA2A-A089-4AB2-B824-E4439378C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51707-C042-4479-B9C3-AFD84005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146FC-063D-4E1D-AFD8-9AAE3D24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D34F3-2FE2-4B2F-9D48-887AA5C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7B6C-BBF4-4B86-9F9F-9FEDAF2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E837B-8D1D-40BD-8247-7FC055F9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DDC57-A2FD-4571-B8FF-F43B850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C4E87-99BF-4A61-AD9B-7BD702E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BB193-A766-4B51-A456-E642E483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64F-C495-4E14-9DF5-501786C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AEF4-5FC1-466E-B07B-474BA07D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C4ED-485E-480E-A7AA-EDDAA013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9162-78E0-42CC-8FC3-9B48DDD9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7DF5-6300-416A-AD9F-B4E23806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78A6-253E-475D-AE7A-A1AE1907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5616-B630-4C98-BC08-5F02BF88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9393-619A-40A9-B5F3-D2EA8925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BCEE-CBCA-4975-8888-B8B8ECF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C7390-0435-48FD-99DE-6E8D9D08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50D6F-A3A4-4326-9F6A-C16D2C14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328A-6004-46BC-9C94-60EEECC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29DF-617A-4354-BE7C-0388AFE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426E-F5FB-49CC-BF2C-C88DD0A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C101-A590-4EC0-9A85-545A3E36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1A5A-1912-4B23-A7C3-BC7E0D1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2B96-E981-4F61-8706-F4F627C2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518E-5D7A-4393-A390-A9F491FA3F9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3C97-2FB9-4159-BD91-99BE73CE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5327-2DC3-4928-B9D2-B0049A74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ABDD6FEE-AA37-468C-83D2-96DF9D93E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5" y="556557"/>
            <a:ext cx="3966768" cy="5286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EF8544-8CFD-4898-8985-B98F8C8103A3}"/>
              </a:ext>
            </a:extLst>
          </p:cNvPr>
          <p:cNvSpPr/>
          <p:nvPr/>
        </p:nvSpPr>
        <p:spPr>
          <a:xfrm>
            <a:off x="127473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8DBE9-05AD-4259-9E80-19CFBF07DD25}"/>
              </a:ext>
            </a:extLst>
          </p:cNvPr>
          <p:cNvSpPr/>
          <p:nvPr/>
        </p:nvSpPr>
        <p:spPr>
          <a:xfrm>
            <a:off x="1725815" y="1560352"/>
            <a:ext cx="1404983" cy="2922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B0F0"/>
                </a:solidFill>
              </a:rPr>
              <a:t>0.85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1597B-6B22-4515-852D-39FB2C8A8674}"/>
              </a:ext>
            </a:extLst>
          </p:cNvPr>
          <p:cNvSpPr/>
          <p:nvPr/>
        </p:nvSpPr>
        <p:spPr>
          <a:xfrm>
            <a:off x="1341884" y="2994871"/>
            <a:ext cx="1475642" cy="15966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000"/>
                </a:solidFill>
              </a:rPr>
              <a:t>0.7</a:t>
            </a:r>
          </a:p>
        </p:txBody>
      </p:sp>
      <p:pic>
        <p:nvPicPr>
          <p:cNvPr id="11" name="Picture 10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B30E3C38-0DED-4CCC-9256-E3585426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95" y="556557"/>
            <a:ext cx="3966768" cy="5286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F55C2B-6C3C-4120-BE11-F7E989F7D861}"/>
              </a:ext>
            </a:extLst>
          </p:cNvPr>
          <p:cNvSpPr/>
          <p:nvPr/>
        </p:nvSpPr>
        <p:spPr>
          <a:xfrm>
            <a:off x="547160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D037C2-3789-4292-8BBC-5E1B6F4E6CAE}"/>
              </a:ext>
            </a:extLst>
          </p:cNvPr>
          <p:cNvSpPr/>
          <p:nvPr/>
        </p:nvSpPr>
        <p:spPr>
          <a:xfrm>
            <a:off x="5538754" y="2994871"/>
            <a:ext cx="1475642" cy="15966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000"/>
                </a:solidFill>
              </a:rPr>
              <a:t>0.7</a:t>
            </a:r>
          </a:p>
        </p:txBody>
      </p:sp>
      <p:pic>
        <p:nvPicPr>
          <p:cNvPr id="15" name="Picture 14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B23E4910-43E9-488C-B860-95004E0E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5" y="556557"/>
            <a:ext cx="3966768" cy="52863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69338E-C4DD-41C5-9656-75DE5F06E30C}"/>
              </a:ext>
            </a:extLst>
          </p:cNvPr>
          <p:cNvSpPr/>
          <p:nvPr/>
        </p:nvSpPr>
        <p:spPr>
          <a:xfrm>
            <a:off x="966847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9360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EABD2-C4F5-4CA6-8B9D-1D7E195B441B}"/>
                  </a:ext>
                </a:extLst>
              </p:cNvPr>
              <p:cNvSpPr txBox="1"/>
              <p:nvPr/>
            </p:nvSpPr>
            <p:spPr>
              <a:xfrm>
                <a:off x="935431" y="2789915"/>
                <a:ext cx="6740496" cy="1278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𝐼𝑛𝑡𝑒𝑟𝑠𝑒𝑐𝑡𝑖𝑜𝑛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𝑈𝑛𝑖𝑜𝑛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EABD2-C4F5-4CA6-8B9D-1D7E195B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31" y="2789915"/>
                <a:ext cx="6740496" cy="1278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4D644CD-704E-4525-ABF2-F6E25B731B1F}"/>
              </a:ext>
            </a:extLst>
          </p:cNvPr>
          <p:cNvSpPr/>
          <p:nvPr/>
        </p:nvSpPr>
        <p:spPr>
          <a:xfrm>
            <a:off x="8119669" y="2033911"/>
            <a:ext cx="2081344" cy="1585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5DC00-F2A2-4086-8911-A3A9EC77ACE2}"/>
              </a:ext>
            </a:extLst>
          </p:cNvPr>
          <p:cNvSpPr/>
          <p:nvPr/>
        </p:nvSpPr>
        <p:spPr>
          <a:xfrm>
            <a:off x="8774011" y="2730196"/>
            <a:ext cx="2172749" cy="184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96841-8696-4B5F-8DB4-286DBCE562C8}"/>
              </a:ext>
            </a:extLst>
          </p:cNvPr>
          <p:cNvSpPr/>
          <p:nvPr/>
        </p:nvSpPr>
        <p:spPr>
          <a:xfrm>
            <a:off x="8774011" y="2730197"/>
            <a:ext cx="1427002" cy="8892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9902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8496B6-3831-4053-8C66-8805C4332877}"/>
              </a:ext>
            </a:extLst>
          </p:cNvPr>
          <p:cNvSpPr/>
          <p:nvPr/>
        </p:nvSpPr>
        <p:spPr>
          <a:xfrm>
            <a:off x="957077" y="3050274"/>
            <a:ext cx="158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Training set </a:t>
            </a:r>
            <a:r>
              <a:rPr lang="en-US" altLang="en-US" i="1" dirty="0">
                <a:latin typeface="Arial" panose="020B0604020202020204" pitchFamily="34" charset="0"/>
                <a:ea typeface="-apple-system"/>
              </a:rPr>
              <a:t>T</a:t>
            </a:r>
            <a:endParaRPr lang="en-US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800CAE-1863-4139-A693-3599CDC3E8F8}"/>
              </a:ext>
            </a:extLst>
          </p:cNvPr>
          <p:cNvGrpSpPr/>
          <p:nvPr/>
        </p:nvGrpSpPr>
        <p:grpSpPr>
          <a:xfrm>
            <a:off x="832256" y="622488"/>
            <a:ext cx="1833331" cy="2407086"/>
            <a:chOff x="2400300" y="400467"/>
            <a:chExt cx="2149688" cy="28224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E20849-527F-4DBA-A488-6D8780372495}"/>
                </a:ext>
              </a:extLst>
            </p:cNvPr>
            <p:cNvSpPr/>
            <p:nvPr/>
          </p:nvSpPr>
          <p:spPr>
            <a:xfrm>
              <a:off x="2607211" y="633844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3F4B76-5FB1-404F-94AA-BDC2F864C8E1}"/>
                </a:ext>
              </a:extLst>
            </p:cNvPr>
            <p:cNvSpPr/>
            <p:nvPr/>
          </p:nvSpPr>
          <p:spPr>
            <a:xfrm>
              <a:off x="2543825" y="556149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43D0BD-AD41-4D66-88D6-223BDA0408FE}"/>
                </a:ext>
              </a:extLst>
            </p:cNvPr>
            <p:cNvSpPr/>
            <p:nvPr/>
          </p:nvSpPr>
          <p:spPr>
            <a:xfrm>
              <a:off x="2480439" y="478308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A close up of a bottle&#10;&#10;Description automatically generated">
              <a:extLst>
                <a:ext uri="{FF2B5EF4-FFF2-40B4-BE49-F238E27FC236}">
                  <a16:creationId xmlns:a16="http://schemas.microsoft.com/office/drawing/2014/main" id="{5C612992-BDED-4A05-A2CC-189896CE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300" y="400467"/>
              <a:ext cx="1942777" cy="2589072"/>
            </a:xfrm>
            <a:prstGeom prst="rect">
              <a:avLst/>
            </a:prstGeom>
          </p:spPr>
        </p:pic>
      </p:grpSp>
      <p:pic>
        <p:nvPicPr>
          <p:cNvPr id="1027" name="Picture 3" descr="pipeline.jpg">
            <a:extLst>
              <a:ext uri="{FF2B5EF4-FFF2-40B4-BE49-F238E27FC236}">
                <a16:creationId xmlns:a16="http://schemas.microsoft.com/office/drawing/2014/main" id="{BFD15644-B4CD-4D14-B00A-9F7B4BB3A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9629" r="46207" b="60764"/>
          <a:stretch/>
        </p:blipFill>
        <p:spPr bwMode="auto">
          <a:xfrm>
            <a:off x="5285307" y="451167"/>
            <a:ext cx="2134919" cy="28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D4DE7A-1D00-4FFF-BC81-1C1A0F6C25FD}"/>
              </a:ext>
            </a:extLst>
          </p:cNvPr>
          <p:cNvSpPr/>
          <p:nvPr/>
        </p:nvSpPr>
        <p:spPr>
          <a:xfrm>
            <a:off x="5847627" y="300466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Model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1C3111-7D85-460C-A9BA-6AB71EB43702}"/>
              </a:ext>
            </a:extLst>
          </p:cNvPr>
          <p:cNvGrpSpPr/>
          <p:nvPr/>
        </p:nvGrpSpPr>
        <p:grpSpPr>
          <a:xfrm>
            <a:off x="2780227" y="3913204"/>
            <a:ext cx="1819043" cy="2410026"/>
            <a:chOff x="5716564" y="2199601"/>
            <a:chExt cx="2132935" cy="28258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84C033-6C07-4825-B411-31EE3E63838A}"/>
                </a:ext>
              </a:extLst>
            </p:cNvPr>
            <p:cNvSpPr/>
            <p:nvPr/>
          </p:nvSpPr>
          <p:spPr>
            <a:xfrm>
              <a:off x="5906722" y="2436426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6E3943-A99C-4A96-9E41-24287291CE78}"/>
                </a:ext>
              </a:extLst>
            </p:cNvPr>
            <p:cNvSpPr/>
            <p:nvPr/>
          </p:nvSpPr>
          <p:spPr>
            <a:xfrm>
              <a:off x="5843336" y="2358731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7C1D3F-00FF-4658-A242-6AB9C4644CB0}"/>
                </a:ext>
              </a:extLst>
            </p:cNvPr>
            <p:cNvSpPr/>
            <p:nvPr/>
          </p:nvSpPr>
          <p:spPr>
            <a:xfrm>
              <a:off x="5779950" y="2280890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table, indoor&#10;&#10;Description automatically generated">
              <a:extLst>
                <a:ext uri="{FF2B5EF4-FFF2-40B4-BE49-F238E27FC236}">
                  <a16:creationId xmlns:a16="http://schemas.microsoft.com/office/drawing/2014/main" id="{4B3DE23C-FB9C-4D30-9F09-A9EC4650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564" y="2199601"/>
              <a:ext cx="1942777" cy="2594867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0536F1F-9AFD-4E9C-8E51-F4C9E0AFFDEF}"/>
              </a:ext>
            </a:extLst>
          </p:cNvPr>
          <p:cNvSpPr/>
          <p:nvPr/>
        </p:nvSpPr>
        <p:spPr>
          <a:xfrm>
            <a:off x="2329398" y="632538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Negative candidates set </a:t>
            </a:r>
            <a:r>
              <a:rPr lang="en-US" altLang="en-US" i="1" dirty="0">
                <a:latin typeface="Arial" panose="020B0604020202020204" pitchFamily="34" charset="0"/>
                <a:ea typeface="-apple-system"/>
              </a:rPr>
              <a:t>U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53A6CF-4B97-41C5-BDDF-2D2DD2BFAA88}"/>
              </a:ext>
            </a:extLst>
          </p:cNvPr>
          <p:cNvCxnSpPr>
            <a:cxnSpLocks/>
          </p:cNvCxnSpPr>
          <p:nvPr/>
        </p:nvCxnSpPr>
        <p:spPr>
          <a:xfrm>
            <a:off x="2788921" y="1588323"/>
            <a:ext cx="237862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B8948EF-049F-4BC8-9762-44B24986CB4D}"/>
              </a:ext>
            </a:extLst>
          </p:cNvPr>
          <p:cNvSpPr/>
          <p:nvPr/>
        </p:nvSpPr>
        <p:spPr>
          <a:xfrm>
            <a:off x="3632966" y="1140145"/>
            <a:ext cx="126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1. Training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15D27D-B27B-49F9-AF9F-8636D1EFCC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583" y="2058336"/>
            <a:ext cx="1725175" cy="1814755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35BFC-242F-46AA-A7AA-76B1F9C8EA38}"/>
              </a:ext>
            </a:extLst>
          </p:cNvPr>
          <p:cNvSpPr/>
          <p:nvPr/>
        </p:nvSpPr>
        <p:spPr>
          <a:xfrm>
            <a:off x="3459408" y="2193965"/>
            <a:ext cx="1628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2. Prediction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26E089-E78E-4E55-9AFF-AD0AD647EE74}"/>
              </a:ext>
            </a:extLst>
          </p:cNvPr>
          <p:cNvCxnSpPr>
            <a:cxnSpLocks/>
          </p:cNvCxnSpPr>
          <p:nvPr/>
        </p:nvCxnSpPr>
        <p:spPr>
          <a:xfrm>
            <a:off x="7348228" y="2188029"/>
            <a:ext cx="14670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FEC8A5-562A-4450-A3C1-BCD76BDBE2A9}"/>
              </a:ext>
            </a:extLst>
          </p:cNvPr>
          <p:cNvSpPr/>
          <p:nvPr/>
        </p:nvSpPr>
        <p:spPr>
          <a:xfrm>
            <a:off x="7348228" y="2350425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2. Prediction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(score)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2D06D-FA1A-4BAD-928C-D8913E2E2873}"/>
              </a:ext>
            </a:extLst>
          </p:cNvPr>
          <p:cNvSpPr/>
          <p:nvPr/>
        </p:nvSpPr>
        <p:spPr>
          <a:xfrm>
            <a:off x="8815296" y="1879838"/>
            <a:ext cx="2537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ea typeface="-apple-system"/>
              </a:rPr>
              <a:t>Label = ‘water_bottle’</a:t>
            </a:r>
          </a:p>
          <a:p>
            <a:r>
              <a:rPr lang="en-US" altLang="en-US" b="1" dirty="0">
                <a:latin typeface="Arial" panose="020B0604020202020204" pitchFamily="34" charset="0"/>
                <a:ea typeface="-apple-system"/>
              </a:rPr>
              <a:t>Score = 0.732</a:t>
            </a:r>
            <a:endParaRPr lang="en-US" b="1" dirty="0"/>
          </a:p>
        </p:txBody>
      </p:sp>
      <p:cxnSp>
        <p:nvCxnSpPr>
          <p:cNvPr id="49" name="Straight Arrow Connector 33">
            <a:extLst>
              <a:ext uri="{FF2B5EF4-FFF2-40B4-BE49-F238E27FC236}">
                <a16:creationId xmlns:a16="http://schemas.microsoft.com/office/drawing/2014/main" id="{36DFFDAC-C0AF-4E75-A6CC-5B50A2512BCF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370889" y="883625"/>
            <a:ext cx="2070801" cy="5355889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F8F620F-578D-43CE-95EC-A7E2F78F702E}"/>
              </a:ext>
            </a:extLst>
          </p:cNvPr>
          <p:cNvSpPr/>
          <p:nvPr/>
        </p:nvSpPr>
        <p:spPr>
          <a:xfrm>
            <a:off x="5969456" y="4696081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3. Negative mining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(annotation)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4" name="Straight Arrow Connector 33">
            <a:extLst>
              <a:ext uri="{FF2B5EF4-FFF2-40B4-BE49-F238E27FC236}">
                <a16:creationId xmlns:a16="http://schemas.microsoft.com/office/drawing/2014/main" id="{500A8E5D-EB02-4032-AC09-C91B876185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29104" y="3591130"/>
            <a:ext cx="1015695" cy="863211"/>
          </a:xfrm>
          <a:prstGeom prst="bentConnector3">
            <a:avLst>
              <a:gd name="adj1" fmla="val -1444"/>
            </a:avLst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79C830A-FE7F-4889-A32E-938775F879DB}"/>
              </a:ext>
            </a:extLst>
          </p:cNvPr>
          <p:cNvSpPr/>
          <p:nvPr/>
        </p:nvSpPr>
        <p:spPr>
          <a:xfrm>
            <a:off x="504182" y="4634574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3. Negative mining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(add to </a:t>
            </a:r>
            <a:r>
              <a:rPr lang="en-US" altLang="en-US" i="1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349547-55A0-49DF-AC4A-1F0FBC266AFA}"/>
              </a:ext>
            </a:extLst>
          </p:cNvPr>
          <p:cNvGrpSpPr/>
          <p:nvPr/>
        </p:nvGrpSpPr>
        <p:grpSpPr>
          <a:xfrm>
            <a:off x="9426613" y="300355"/>
            <a:ext cx="1226665" cy="1625192"/>
            <a:chOff x="5716564" y="2199601"/>
            <a:chExt cx="2132935" cy="28258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29C897-C237-4BE2-B633-C8AF7141DF02}"/>
                </a:ext>
              </a:extLst>
            </p:cNvPr>
            <p:cNvSpPr/>
            <p:nvPr/>
          </p:nvSpPr>
          <p:spPr>
            <a:xfrm>
              <a:off x="5906722" y="2436426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710308-8D46-4B06-B729-8F7B13D092CF}"/>
                </a:ext>
              </a:extLst>
            </p:cNvPr>
            <p:cNvSpPr/>
            <p:nvPr/>
          </p:nvSpPr>
          <p:spPr>
            <a:xfrm>
              <a:off x="5843336" y="2358731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3BD366-FE2B-44B9-83F7-3608C6BBF854}"/>
                </a:ext>
              </a:extLst>
            </p:cNvPr>
            <p:cNvSpPr/>
            <p:nvPr/>
          </p:nvSpPr>
          <p:spPr>
            <a:xfrm>
              <a:off x="5779950" y="2280890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picture containing table, indoor&#10;&#10;Description automatically generated">
              <a:extLst>
                <a:ext uri="{FF2B5EF4-FFF2-40B4-BE49-F238E27FC236}">
                  <a16:creationId xmlns:a16="http://schemas.microsoft.com/office/drawing/2014/main" id="{8287DE3B-2038-4744-8390-012C3AD0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564" y="2199601"/>
              <a:ext cx="1942777" cy="259486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3663FF-E094-4A17-8699-B21B96DBD803}"/>
              </a:ext>
            </a:extLst>
          </p:cNvPr>
          <p:cNvSpPr/>
          <p:nvPr/>
        </p:nvSpPr>
        <p:spPr>
          <a:xfrm>
            <a:off x="9703396" y="611730"/>
            <a:ext cx="532504" cy="8244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8496B6-3831-4053-8C66-8805C4332877}"/>
              </a:ext>
            </a:extLst>
          </p:cNvPr>
          <p:cNvSpPr/>
          <p:nvPr/>
        </p:nvSpPr>
        <p:spPr>
          <a:xfrm>
            <a:off x="861883" y="6063168"/>
            <a:ext cx="158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Training set </a:t>
            </a:r>
            <a:r>
              <a:rPr lang="en-US" altLang="en-US" i="1" dirty="0">
                <a:latin typeface="Arial" panose="020B0604020202020204" pitchFamily="34" charset="0"/>
                <a:ea typeface="-apple-system"/>
              </a:rPr>
              <a:t>T</a:t>
            </a:r>
            <a:endParaRPr lang="en-US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800CAE-1863-4139-A693-3599CDC3E8F8}"/>
              </a:ext>
            </a:extLst>
          </p:cNvPr>
          <p:cNvGrpSpPr/>
          <p:nvPr/>
        </p:nvGrpSpPr>
        <p:grpSpPr>
          <a:xfrm>
            <a:off x="686511" y="3619277"/>
            <a:ext cx="1833331" cy="2407086"/>
            <a:chOff x="2400300" y="400467"/>
            <a:chExt cx="2149688" cy="28224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E20849-527F-4DBA-A488-6D8780372495}"/>
                </a:ext>
              </a:extLst>
            </p:cNvPr>
            <p:cNvSpPr/>
            <p:nvPr/>
          </p:nvSpPr>
          <p:spPr>
            <a:xfrm>
              <a:off x="2607211" y="633844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3F4B76-5FB1-404F-94AA-BDC2F864C8E1}"/>
                </a:ext>
              </a:extLst>
            </p:cNvPr>
            <p:cNvSpPr/>
            <p:nvPr/>
          </p:nvSpPr>
          <p:spPr>
            <a:xfrm>
              <a:off x="2543825" y="556149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43D0BD-AD41-4D66-88D6-223BDA0408FE}"/>
                </a:ext>
              </a:extLst>
            </p:cNvPr>
            <p:cNvSpPr/>
            <p:nvPr/>
          </p:nvSpPr>
          <p:spPr>
            <a:xfrm>
              <a:off x="2480439" y="478308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A close up of a bottle&#10;&#10;Description automatically generated">
              <a:extLst>
                <a:ext uri="{FF2B5EF4-FFF2-40B4-BE49-F238E27FC236}">
                  <a16:creationId xmlns:a16="http://schemas.microsoft.com/office/drawing/2014/main" id="{5C612992-BDED-4A05-A2CC-189896CE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300" y="400467"/>
              <a:ext cx="1942777" cy="2589072"/>
            </a:xfrm>
            <a:prstGeom prst="rect">
              <a:avLst/>
            </a:prstGeom>
          </p:spPr>
        </p:pic>
      </p:grpSp>
      <p:pic>
        <p:nvPicPr>
          <p:cNvPr id="1027" name="Picture 3" descr="pipeline.jpg">
            <a:extLst>
              <a:ext uri="{FF2B5EF4-FFF2-40B4-BE49-F238E27FC236}">
                <a16:creationId xmlns:a16="http://schemas.microsoft.com/office/drawing/2014/main" id="{BFD15644-B4CD-4D14-B00A-9F7B4BB3A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9" t="9629" r="46207" b="60764"/>
          <a:stretch/>
        </p:blipFill>
        <p:spPr bwMode="auto">
          <a:xfrm>
            <a:off x="5430284" y="973357"/>
            <a:ext cx="2134919" cy="28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D4DE7A-1D00-4FFF-BC81-1C1A0F6C25FD}"/>
              </a:ext>
            </a:extLst>
          </p:cNvPr>
          <p:cNvSpPr/>
          <p:nvPr/>
        </p:nvSpPr>
        <p:spPr>
          <a:xfrm>
            <a:off x="5571848" y="3619719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Detection DNN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1C3111-7D85-460C-A9BA-6AB71EB43702}"/>
              </a:ext>
            </a:extLst>
          </p:cNvPr>
          <p:cNvGrpSpPr/>
          <p:nvPr/>
        </p:nvGrpSpPr>
        <p:grpSpPr>
          <a:xfrm>
            <a:off x="720345" y="259850"/>
            <a:ext cx="1819043" cy="2410026"/>
            <a:chOff x="5716564" y="2199601"/>
            <a:chExt cx="2132935" cy="28258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84C033-6C07-4825-B411-31EE3E63838A}"/>
                </a:ext>
              </a:extLst>
            </p:cNvPr>
            <p:cNvSpPr/>
            <p:nvPr/>
          </p:nvSpPr>
          <p:spPr>
            <a:xfrm>
              <a:off x="5906722" y="2436426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6E3943-A99C-4A96-9E41-24287291CE78}"/>
                </a:ext>
              </a:extLst>
            </p:cNvPr>
            <p:cNvSpPr/>
            <p:nvPr/>
          </p:nvSpPr>
          <p:spPr>
            <a:xfrm>
              <a:off x="5843336" y="2358731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7C1D3F-00FF-4658-A242-6AB9C4644CB0}"/>
                </a:ext>
              </a:extLst>
            </p:cNvPr>
            <p:cNvSpPr/>
            <p:nvPr/>
          </p:nvSpPr>
          <p:spPr>
            <a:xfrm>
              <a:off x="5779950" y="2280890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table, indoor&#10;&#10;Description automatically generated">
              <a:extLst>
                <a:ext uri="{FF2B5EF4-FFF2-40B4-BE49-F238E27FC236}">
                  <a16:creationId xmlns:a16="http://schemas.microsoft.com/office/drawing/2014/main" id="{4B3DE23C-FB9C-4D30-9F09-A9EC4650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564" y="2199601"/>
              <a:ext cx="1942777" cy="2594867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0536F1F-9AFD-4E9C-8E51-F4C9E0AFFDEF}"/>
              </a:ext>
            </a:extLst>
          </p:cNvPr>
          <p:cNvSpPr/>
          <p:nvPr/>
        </p:nvSpPr>
        <p:spPr>
          <a:xfrm>
            <a:off x="310803" y="2739283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-apple-system"/>
              </a:rPr>
              <a:t>Negative candidates </a:t>
            </a:r>
            <a:r>
              <a:rPr lang="en-US" altLang="en-US" i="1" dirty="0">
                <a:latin typeface="Arial" panose="020B0604020202020204" pitchFamily="34" charset="0"/>
                <a:ea typeface="-apple-system"/>
              </a:rPr>
              <a:t>U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53A6CF-4B97-41C5-BDDF-2D2DD2BFAA88}"/>
              </a:ext>
            </a:extLst>
          </p:cNvPr>
          <p:cNvCxnSpPr>
            <a:cxnSpLocks/>
          </p:cNvCxnSpPr>
          <p:nvPr/>
        </p:nvCxnSpPr>
        <p:spPr>
          <a:xfrm>
            <a:off x="2769043" y="1840114"/>
            <a:ext cx="237862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B8948EF-049F-4BC8-9762-44B24986CB4D}"/>
              </a:ext>
            </a:extLst>
          </p:cNvPr>
          <p:cNvSpPr/>
          <p:nvPr/>
        </p:nvSpPr>
        <p:spPr>
          <a:xfrm>
            <a:off x="3575435" y="2770651"/>
            <a:ext cx="1547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(1) Train model on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35BFC-242F-46AA-A7AA-76B1F9C8EA38}"/>
              </a:ext>
            </a:extLst>
          </p:cNvPr>
          <p:cNvSpPr/>
          <p:nvPr/>
        </p:nvSpPr>
        <p:spPr>
          <a:xfrm>
            <a:off x="2798057" y="1467438"/>
            <a:ext cx="21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(2a) Score on U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26E089-E78E-4E55-9AFF-AD0AD647EE74}"/>
              </a:ext>
            </a:extLst>
          </p:cNvPr>
          <p:cNvCxnSpPr>
            <a:cxnSpLocks/>
          </p:cNvCxnSpPr>
          <p:nvPr/>
        </p:nvCxnSpPr>
        <p:spPr>
          <a:xfrm>
            <a:off x="7457667" y="2379429"/>
            <a:ext cx="20246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FEC8A5-562A-4450-A3C1-BCD76BDBE2A9}"/>
              </a:ext>
            </a:extLst>
          </p:cNvPr>
          <p:cNvSpPr/>
          <p:nvPr/>
        </p:nvSpPr>
        <p:spPr>
          <a:xfrm>
            <a:off x="7530330" y="1681190"/>
            <a:ext cx="1828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(2b) Scoring results on U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2D06D-FA1A-4BAD-928C-D8913E2E2873}"/>
              </a:ext>
            </a:extLst>
          </p:cNvPr>
          <p:cNvSpPr/>
          <p:nvPr/>
        </p:nvSpPr>
        <p:spPr>
          <a:xfrm>
            <a:off x="9333464" y="422880"/>
            <a:ext cx="2295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Images in U with detected objects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8F620F-578D-43CE-95EC-A7E2F78F702E}"/>
              </a:ext>
            </a:extLst>
          </p:cNvPr>
          <p:cNvSpPr/>
          <p:nvPr/>
        </p:nvSpPr>
        <p:spPr>
          <a:xfrm>
            <a:off x="7135363" y="4806587"/>
            <a:ext cx="3345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(3) Add most incorrect images from U to training set T</a:t>
            </a: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b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29616D-7CB7-4D37-805B-EB7DBB2A6452}"/>
              </a:ext>
            </a:extLst>
          </p:cNvPr>
          <p:cNvCxnSpPr>
            <a:cxnSpLocks/>
          </p:cNvCxnSpPr>
          <p:nvPr/>
        </p:nvCxnSpPr>
        <p:spPr>
          <a:xfrm>
            <a:off x="3459408" y="2715707"/>
            <a:ext cx="170814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B734AC-1B2E-468C-88D4-48C55B282609}"/>
              </a:ext>
            </a:extLst>
          </p:cNvPr>
          <p:cNvCxnSpPr>
            <a:cxnSpLocks/>
          </p:cNvCxnSpPr>
          <p:nvPr/>
        </p:nvCxnSpPr>
        <p:spPr>
          <a:xfrm>
            <a:off x="3463900" y="2715707"/>
            <a:ext cx="17008" cy="2107113"/>
          </a:xfrm>
          <a:prstGeom prst="straightConnector1">
            <a:avLst/>
          </a:prstGeom>
          <a:ln w="25400"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696D0A-4223-459E-BB89-DD52633BD363}"/>
              </a:ext>
            </a:extLst>
          </p:cNvPr>
          <p:cNvCxnSpPr>
            <a:cxnSpLocks/>
          </p:cNvCxnSpPr>
          <p:nvPr/>
        </p:nvCxnSpPr>
        <p:spPr>
          <a:xfrm flipH="1">
            <a:off x="2788921" y="4822820"/>
            <a:ext cx="69198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BE59D9-9F10-4532-8565-DCE969A00440}"/>
              </a:ext>
            </a:extLst>
          </p:cNvPr>
          <p:cNvCxnSpPr>
            <a:cxnSpLocks/>
          </p:cNvCxnSpPr>
          <p:nvPr/>
        </p:nvCxnSpPr>
        <p:spPr>
          <a:xfrm flipH="1">
            <a:off x="3546926" y="4806587"/>
            <a:ext cx="704575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85610F-67B2-449D-8B09-4896D137C253}"/>
              </a:ext>
            </a:extLst>
          </p:cNvPr>
          <p:cNvCxnSpPr>
            <a:cxnSpLocks/>
          </p:cNvCxnSpPr>
          <p:nvPr/>
        </p:nvCxnSpPr>
        <p:spPr>
          <a:xfrm>
            <a:off x="10592681" y="3685663"/>
            <a:ext cx="0" cy="1120924"/>
          </a:xfrm>
          <a:prstGeom prst="straightConnector1">
            <a:avLst/>
          </a:prstGeom>
          <a:ln w="25400"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1B5618-1B42-42AF-9A1B-1D97FF9047D5}"/>
              </a:ext>
            </a:extLst>
          </p:cNvPr>
          <p:cNvGrpSpPr/>
          <p:nvPr/>
        </p:nvGrpSpPr>
        <p:grpSpPr>
          <a:xfrm>
            <a:off x="9652612" y="1160971"/>
            <a:ext cx="1819043" cy="2410026"/>
            <a:chOff x="5716564" y="2199601"/>
            <a:chExt cx="2132935" cy="28258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408826-B96D-482E-8229-EB4B98C53768}"/>
                </a:ext>
              </a:extLst>
            </p:cNvPr>
            <p:cNvSpPr/>
            <p:nvPr/>
          </p:nvSpPr>
          <p:spPr>
            <a:xfrm>
              <a:off x="5906722" y="2436426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250621-4B18-419E-A713-995217484A45}"/>
                </a:ext>
              </a:extLst>
            </p:cNvPr>
            <p:cNvSpPr/>
            <p:nvPr/>
          </p:nvSpPr>
          <p:spPr>
            <a:xfrm>
              <a:off x="5843336" y="2358731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F8878-8ED8-40E4-BC42-25CE78139C2D}"/>
                </a:ext>
              </a:extLst>
            </p:cNvPr>
            <p:cNvSpPr/>
            <p:nvPr/>
          </p:nvSpPr>
          <p:spPr>
            <a:xfrm>
              <a:off x="5779950" y="2280890"/>
              <a:ext cx="1942777" cy="258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A picture containing table, indoor&#10;&#10;Description automatically generated">
              <a:extLst>
                <a:ext uri="{FF2B5EF4-FFF2-40B4-BE49-F238E27FC236}">
                  <a16:creationId xmlns:a16="http://schemas.microsoft.com/office/drawing/2014/main" id="{4E82673E-30A6-4654-93AE-BCDBD31CA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564" y="2199601"/>
              <a:ext cx="1942777" cy="2594867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C8EA038-6B77-4A8F-B4ED-F53BCDD8BDA9}"/>
              </a:ext>
            </a:extLst>
          </p:cNvPr>
          <p:cNvSpPr/>
          <p:nvPr/>
        </p:nvSpPr>
        <p:spPr>
          <a:xfrm>
            <a:off x="10049170" y="1583686"/>
            <a:ext cx="817611" cy="12396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303A0-8DBF-4BC3-9AFC-A4B52F91859C}"/>
              </a:ext>
            </a:extLst>
          </p:cNvPr>
          <p:cNvSpPr txBox="1"/>
          <p:nvPr/>
        </p:nvSpPr>
        <p:spPr>
          <a:xfrm>
            <a:off x="10074676" y="2755797"/>
            <a:ext cx="7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Bottle</a:t>
            </a:r>
            <a:endParaRPr 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5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Buehler</dc:creator>
  <cp:lastModifiedBy>Patrick Buehler</cp:lastModifiedBy>
  <cp:revision>16</cp:revision>
  <dcterms:created xsi:type="dcterms:W3CDTF">2019-08-01T21:11:06Z</dcterms:created>
  <dcterms:modified xsi:type="dcterms:W3CDTF">2019-10-16T12:24:14Z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2019-08-01T21:13:29.1014151Z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27b97804-5b75-4e4f-b553-b87548dadc1b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