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6" r:id="rId2"/>
    <p:sldId id="261" r:id="rId3"/>
    <p:sldId id="1444" r:id="rId4"/>
    <p:sldId id="1447" r:id="rId5"/>
    <p:sldId id="14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70" d="100"/>
          <a:sy n="170" d="100"/>
        </p:scale>
        <p:origin x="-1038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44608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2578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8.png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20.png"/><Relationship Id="rId10" Type="http://schemas.openxmlformats.org/officeDocument/2006/relationships/image" Target="../media/image13.jpeg"/><Relationship Id="rId4" Type="http://schemas.openxmlformats.org/officeDocument/2006/relationships/image" Target="../media/image19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similarity intro</a:t>
            </a:r>
          </a:p>
        </p:txBody>
      </p:sp>
    </p:spTree>
    <p:extLst>
      <p:ext uri="{BB962C8B-B14F-4D97-AF65-F5344CB8AC3E}">
        <p14:creationId xmlns:p14="http://schemas.microsoft.com/office/powerpoint/2010/main" val="234346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34501DB-75E3-4239-931E-15027D8FDBCC}"/>
              </a:ext>
            </a:extLst>
          </p:cNvPr>
          <p:cNvGrpSpPr/>
          <p:nvPr/>
        </p:nvGrpSpPr>
        <p:grpSpPr>
          <a:xfrm>
            <a:off x="348343" y="391886"/>
            <a:ext cx="2830286" cy="2119308"/>
            <a:chOff x="348343" y="391886"/>
            <a:chExt cx="2830286" cy="21193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EEED81-5B62-43F9-B4B9-A41A83438103}"/>
                </a:ext>
              </a:extLst>
            </p:cNvPr>
            <p:cNvSpPr/>
            <p:nvPr/>
          </p:nvSpPr>
          <p:spPr>
            <a:xfrm>
              <a:off x="348343" y="391886"/>
              <a:ext cx="2830286" cy="179614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3133AE-D9D8-4974-B7B2-2CEAE80A24B8}"/>
                </a:ext>
              </a:extLst>
            </p:cNvPr>
            <p:cNvSpPr txBox="1"/>
            <p:nvPr/>
          </p:nvSpPr>
          <p:spPr>
            <a:xfrm>
              <a:off x="348343" y="2188029"/>
              <a:ext cx="28302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1"/>
                  </a:solidFill>
                </a:rPr>
                <a:t>Training set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2CCE69-CBE2-426E-9111-C16A7DD1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5" y="729342"/>
            <a:ext cx="738291" cy="738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03FF6-C6AA-4475-AF79-53BAFBD30B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4"/>
          <a:stretch/>
        </p:blipFill>
        <p:spPr>
          <a:xfrm>
            <a:off x="541460" y="463463"/>
            <a:ext cx="846211" cy="8407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85614F-F52E-467E-BEFF-9E5A2A4E4936}"/>
              </a:ext>
            </a:extLst>
          </p:cNvPr>
          <p:cNvSpPr/>
          <p:nvPr/>
        </p:nvSpPr>
        <p:spPr>
          <a:xfrm>
            <a:off x="3743693" y="707570"/>
            <a:ext cx="2471057" cy="11647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Pre-trained CNN</a:t>
            </a:r>
          </a:p>
          <a:p>
            <a:pPr algn="ctr"/>
            <a:r>
              <a:rPr lang="en-US" sz="1500" i="1" dirty="0">
                <a:solidFill>
                  <a:schemeClr val="accent1"/>
                </a:solidFill>
              </a:rPr>
              <a:t>(e.g. ResNet50)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036949-6340-4244-90EC-3A6156E58D2C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3178629" y="1289956"/>
            <a:ext cx="56506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1466D-33E4-4454-BC2F-E60CA7999C23}"/>
              </a:ext>
            </a:extLst>
          </p:cNvPr>
          <p:cNvSpPr/>
          <p:nvPr/>
        </p:nvSpPr>
        <p:spPr>
          <a:xfrm>
            <a:off x="6813464" y="705592"/>
            <a:ext cx="2471057" cy="11647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Fine-tuned model</a:t>
            </a:r>
            <a:endParaRPr lang="en-US" sz="15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64EC3C-BB5F-46BB-93DE-C63CAB6EC0D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214750" y="1287978"/>
            <a:ext cx="598714" cy="1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51BA1F4-E39B-402A-90DD-BC3CE632D4D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722" y="1375827"/>
            <a:ext cx="744326" cy="738291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26C1F9F-A2B3-450D-ADB2-C2CF6CAFE3FA}"/>
              </a:ext>
            </a:extLst>
          </p:cNvPr>
          <p:cNvGrpSpPr/>
          <p:nvPr/>
        </p:nvGrpSpPr>
        <p:grpSpPr>
          <a:xfrm>
            <a:off x="62045" y="2218983"/>
            <a:ext cx="12101475" cy="4671349"/>
            <a:chOff x="62045" y="2218983"/>
            <a:chExt cx="12101475" cy="467134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72D3C29-A83C-4DF5-837F-07ACB797CC37}"/>
                </a:ext>
              </a:extLst>
            </p:cNvPr>
            <p:cNvGrpSpPr/>
            <p:nvPr/>
          </p:nvGrpSpPr>
          <p:grpSpPr>
            <a:xfrm>
              <a:off x="62045" y="2218983"/>
              <a:ext cx="9178262" cy="4671349"/>
              <a:chOff x="964564" y="2218983"/>
              <a:chExt cx="9178262" cy="467134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C573EDE-36D7-455F-ABF0-ACBF66CBB987}"/>
                  </a:ext>
                </a:extLst>
              </p:cNvPr>
              <p:cNvGrpSpPr/>
              <p:nvPr/>
            </p:nvGrpSpPr>
            <p:grpSpPr>
              <a:xfrm>
                <a:off x="1436575" y="2218983"/>
                <a:ext cx="5065653" cy="1692448"/>
                <a:chOff x="1436575" y="2123983"/>
                <a:chExt cx="5065653" cy="1692448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90FCF4C-1EE7-4D87-89F1-4063C55C9BF8}"/>
                    </a:ext>
                  </a:extLst>
                </p:cNvPr>
                <p:cNvSpPr/>
                <p:nvPr/>
              </p:nvSpPr>
              <p:spPr>
                <a:xfrm>
                  <a:off x="5375065" y="2940626"/>
                  <a:ext cx="1127163" cy="875805"/>
                </a:xfrm>
                <a:prstGeom prst="roundRect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accent3"/>
                      </a:solidFill>
                    </a:rPr>
                    <a:t>Class</a:t>
                  </a:r>
                  <a:endParaRPr lang="en-US" sz="1500" i="1" dirty="0">
                    <a:solidFill>
                      <a:schemeClr val="accent3"/>
                    </a:solidFill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C87E263-2FB0-4A27-802E-2009204718D8}"/>
                    </a:ext>
                  </a:extLst>
                </p:cNvPr>
                <p:cNvCxnSpPr>
                  <a:cxnSpLocks/>
                  <a:stCxn id="13" idx="3"/>
                  <a:endCxn id="14" idx="1"/>
                </p:cNvCxnSpPr>
                <p:nvPr/>
              </p:nvCxnSpPr>
              <p:spPr>
                <a:xfrm>
                  <a:off x="4607626" y="3378529"/>
                  <a:ext cx="767439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F18706A-6AA8-4E0E-91FF-4FE07F1BD4FA}"/>
                    </a:ext>
                  </a:extLst>
                </p:cNvPr>
                <p:cNvGrpSpPr/>
                <p:nvPr/>
              </p:nvGrpSpPr>
              <p:grpSpPr>
                <a:xfrm>
                  <a:off x="3047007" y="2940626"/>
                  <a:ext cx="1560619" cy="875805"/>
                  <a:chOff x="3047007" y="3546269"/>
                  <a:chExt cx="1560619" cy="875805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A7ED2386-E4C7-4639-B1B5-4D05269134C3}"/>
                      </a:ext>
                    </a:extLst>
                  </p:cNvPr>
                  <p:cNvSpPr/>
                  <p:nvPr/>
                </p:nvSpPr>
                <p:spPr>
                  <a:xfrm>
                    <a:off x="3047007" y="3546269"/>
                    <a:ext cx="1560619" cy="87580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Fine-tuned model</a:t>
                    </a:r>
                    <a:endParaRPr lang="en-US" sz="1500" i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912FEA6-744D-4828-B8AF-C167C0C4A825}"/>
                      </a:ext>
                    </a:extLst>
                  </p:cNvPr>
                  <p:cNvCxnSpPr/>
                  <p:nvPr/>
                </p:nvCxnSpPr>
                <p:spPr>
                  <a:xfrm>
                    <a:off x="4370121" y="3546269"/>
                    <a:ext cx="0" cy="87580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CE65E0D-248D-490C-B128-01578A2D9441}"/>
                    </a:ext>
                  </a:extLst>
                </p:cNvPr>
                <p:cNvSpPr txBox="1"/>
                <p:nvPr/>
              </p:nvSpPr>
              <p:spPr>
                <a:xfrm>
                  <a:off x="4367644" y="2123983"/>
                  <a:ext cx="1004944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>
                      <a:latin typeface="Monotype Corsiva" panose="03010101010201010101" pitchFamily="66" charset="0"/>
                    </a:rPr>
                    <a:t>u</a:t>
                  </a:r>
                  <a:r>
                    <a:rPr lang="en-US" sz="1200" dirty="0"/>
                    <a:t>: Image embedding, i.e. vector of 512 floats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7A6A9C-CE97-4756-B520-BA4BA0E92C03}"/>
                    </a:ext>
                  </a:extLst>
                </p:cNvPr>
                <p:cNvSpPr txBox="1"/>
                <p:nvPr/>
              </p:nvSpPr>
              <p:spPr>
                <a:xfrm>
                  <a:off x="4250993" y="3223595"/>
                  <a:ext cx="45126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err="1">
                      <a:solidFill>
                        <a:schemeClr val="accent6">
                          <a:lumMod val="75000"/>
                        </a:schemeClr>
                      </a:solidFill>
                      <a:latin typeface="Monotype Corsiva" panose="03010101010201010101" pitchFamily="66" charset="0"/>
                    </a:rPr>
                    <a:t>u</a:t>
                  </a:r>
                  <a:r>
                    <a:rPr lang="en-US" sz="1000" dirty="0" err="1">
                      <a:solidFill>
                        <a:schemeClr val="accent6">
                          <a:lumMod val="75000"/>
                        </a:schemeClr>
                      </a:solidFill>
                      <a:latin typeface="Monotype Corsiva" panose="03010101010201010101" pitchFamily="66" charset="0"/>
                    </a:rPr>
                    <a:t>ref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A0179ED-5BFD-4A38-A6C9-847DF082C65D}"/>
                    </a:ext>
                  </a:extLst>
                </p:cNvPr>
                <p:cNvCxnSpPr>
                  <a:cxnSpLocks/>
                  <a:stCxn id="22" idx="2"/>
                  <a:endCxn id="25" idx="0"/>
                </p:cNvCxnSpPr>
                <p:nvPr/>
              </p:nvCxnSpPr>
              <p:spPr>
                <a:xfrm flipH="1">
                  <a:off x="4476624" y="3001146"/>
                  <a:ext cx="393492" cy="222449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Picture 29" descr="A picture containing wall, person, indoor, holding&#10;&#10;Description automatically generated">
                  <a:extLst>
                    <a:ext uri="{FF2B5EF4-FFF2-40B4-BE49-F238E27FC236}">
                      <a16:creationId xmlns:a16="http://schemas.microsoft.com/office/drawing/2014/main" id="{4833269A-97BC-4843-B233-D907C5BEE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6575" y="2945106"/>
                  <a:ext cx="653821" cy="871325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6588EC7-E5EC-494F-BD97-DC76E79F9618}"/>
                  </a:ext>
                </a:extLst>
              </p:cNvPr>
              <p:cNvGrpSpPr/>
              <p:nvPr/>
            </p:nvGrpSpPr>
            <p:grpSpPr>
              <a:xfrm>
                <a:off x="1450077" y="5523504"/>
                <a:ext cx="5075452" cy="875806"/>
                <a:chOff x="1450077" y="5523504"/>
                <a:chExt cx="5075452" cy="87580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F67092D-4E7C-40CC-B16D-6C1C36DBC967}"/>
                    </a:ext>
                  </a:extLst>
                </p:cNvPr>
                <p:cNvGrpSpPr/>
                <p:nvPr/>
              </p:nvGrpSpPr>
              <p:grpSpPr>
                <a:xfrm>
                  <a:off x="3070308" y="5523504"/>
                  <a:ext cx="3455221" cy="875805"/>
                  <a:chOff x="3047007" y="2940626"/>
                  <a:chExt cx="3455221" cy="875805"/>
                </a:xfrm>
              </p:grpSpPr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3A6C1F87-B720-49FA-9E0B-09B2554B7950}"/>
                      </a:ext>
                    </a:extLst>
                  </p:cNvPr>
                  <p:cNvSpPr/>
                  <p:nvPr/>
                </p:nvSpPr>
                <p:spPr>
                  <a:xfrm>
                    <a:off x="5375065" y="2940626"/>
                    <a:ext cx="1127163" cy="87580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>
                        <a:solidFill>
                          <a:schemeClr val="accent3"/>
                        </a:solidFill>
                      </a:rPr>
                      <a:t>Class</a:t>
                    </a:r>
                    <a:endParaRPr lang="en-US" sz="1500" i="1" dirty="0">
                      <a:solidFill>
                        <a:schemeClr val="accent3"/>
                      </a:solidFill>
                    </a:endParaRPr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890AD94B-F85F-40F5-9B2D-429E4449E805}"/>
                      </a:ext>
                    </a:extLst>
                  </p:cNvPr>
                  <p:cNvCxnSpPr>
                    <a:cxnSpLocks/>
                    <a:stCxn id="40" idx="3"/>
                    <a:endCxn id="33" idx="1"/>
                  </p:cNvCxnSpPr>
                  <p:nvPr/>
                </p:nvCxnSpPr>
                <p:spPr>
                  <a:xfrm>
                    <a:off x="4607626" y="3378529"/>
                    <a:ext cx="767439" cy="0"/>
                  </a:xfrm>
                  <a:prstGeom prst="straightConnector1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5410D942-5083-44E5-A84D-3BEA78AFF109}"/>
                      </a:ext>
                    </a:extLst>
                  </p:cNvPr>
                  <p:cNvGrpSpPr/>
                  <p:nvPr/>
                </p:nvGrpSpPr>
                <p:grpSpPr>
                  <a:xfrm>
                    <a:off x="3047007" y="2940626"/>
                    <a:ext cx="1560619" cy="875805"/>
                    <a:chOff x="3047007" y="3546269"/>
                    <a:chExt cx="1560619" cy="875805"/>
                  </a:xfrm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FC69F6E-F6E3-490A-8DDD-A60BCAB12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7007" y="3546269"/>
                      <a:ext cx="1560619" cy="875805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Fine-tuned model</a:t>
                      </a:r>
                      <a:endParaRPr lang="en-US" sz="1500" i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132C62F7-EF46-46CC-8BAC-E9684BB1D4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70121" y="3546269"/>
                      <a:ext cx="0" cy="875805"/>
                    </a:xfrm>
                    <a:prstGeom prst="line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7517365-8C94-4CBD-B4F8-56FE7DF5D4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8493" y="3223595"/>
                    <a:ext cx="345136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Monotype Corsiva" panose="03010101010201010101" pitchFamily="66" charset="0"/>
                      </a:rPr>
                      <a:t>u</a:t>
                    </a:r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Monotype Corsiva" panose="03010101010201010101" pitchFamily="66" charset="0"/>
                      </a:rPr>
                      <a:t>n</a:t>
                    </a:r>
                    <a:endParaRPr lang="en-US" sz="1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3" name="Picture 42" descr="A picture containing wall, indoor, sitting, table&#10;&#10;Description automatically generated">
                  <a:extLst>
                    <a:ext uri="{FF2B5EF4-FFF2-40B4-BE49-F238E27FC236}">
                      <a16:creationId xmlns:a16="http://schemas.microsoft.com/office/drawing/2014/main" id="{1948F388-3B22-43DD-983F-131842D8F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0077" y="5527990"/>
                  <a:ext cx="653817" cy="87132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53A531-7526-46DC-8A65-01A444E70342}"/>
                  </a:ext>
                </a:extLst>
              </p:cNvPr>
              <p:cNvSpPr txBox="1"/>
              <p:nvPr/>
            </p:nvSpPr>
            <p:spPr>
              <a:xfrm>
                <a:off x="1652124" y="4072046"/>
                <a:ext cx="2227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689BA65-3565-4D98-A051-2131D08F3062}"/>
                  </a:ext>
                </a:extLst>
              </p:cNvPr>
              <p:cNvCxnSpPr>
                <a:cxnSpLocks/>
                <a:stCxn id="30" idx="3"/>
                <a:endCxn id="13" idx="1"/>
              </p:cNvCxnSpPr>
              <p:nvPr/>
            </p:nvCxnSpPr>
            <p:spPr>
              <a:xfrm flipV="1">
                <a:off x="2090396" y="3473529"/>
                <a:ext cx="956611" cy="224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59290C8-E86C-4BC7-948D-ACCB4684EA53}"/>
                  </a:ext>
                </a:extLst>
              </p:cNvPr>
              <p:cNvGrpSpPr/>
              <p:nvPr/>
            </p:nvGrpSpPr>
            <p:grpSpPr>
              <a:xfrm>
                <a:off x="964564" y="2755075"/>
                <a:ext cx="1603264" cy="4135257"/>
                <a:chOff x="964564" y="2755075"/>
                <a:chExt cx="1603264" cy="4135257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05FCAF7-A222-4F5E-B75F-5DD90D01D35B}"/>
                    </a:ext>
                  </a:extLst>
                </p:cNvPr>
                <p:cNvSpPr/>
                <p:nvPr/>
              </p:nvSpPr>
              <p:spPr>
                <a:xfrm>
                  <a:off x="964565" y="2755075"/>
                  <a:ext cx="1603263" cy="3842197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835654B-BEB1-4687-A5BB-AE74191A97F3}"/>
                    </a:ext>
                  </a:extLst>
                </p:cNvPr>
                <p:cNvSpPr txBox="1"/>
                <p:nvPr/>
              </p:nvSpPr>
              <p:spPr>
                <a:xfrm>
                  <a:off x="964564" y="6567167"/>
                  <a:ext cx="160326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>
                      <a:solidFill>
                        <a:schemeClr val="accent2"/>
                      </a:solidFill>
                    </a:rPr>
                    <a:t>Comparative set</a:t>
                  </a: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2F8B041-9B66-499F-8726-373046D7C976}"/>
                  </a:ext>
                </a:extLst>
              </p:cNvPr>
              <p:cNvCxnSpPr>
                <a:stCxn id="43" idx="3"/>
                <a:endCxn id="40" idx="1"/>
              </p:cNvCxnSpPr>
              <p:nvPr/>
            </p:nvCxnSpPr>
            <p:spPr>
              <a:xfrm flipV="1">
                <a:off x="2103894" y="5961407"/>
                <a:ext cx="966414" cy="224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14EA81-1FA7-49D4-8569-A2D584E746D9}"/>
                  </a:ext>
                </a:extLst>
              </p:cNvPr>
              <p:cNvSpPr txBox="1"/>
              <p:nvPr/>
            </p:nvSpPr>
            <p:spPr>
              <a:xfrm>
                <a:off x="4265577" y="4048369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1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FEE2B2-C402-46B0-9A62-63A08E6B1D25}"/>
                  </a:ext>
                </a:extLst>
              </p:cNvPr>
              <p:cNvSpPr txBox="1"/>
              <p:nvPr/>
            </p:nvSpPr>
            <p:spPr>
              <a:xfrm>
                <a:off x="4265577" y="4378182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2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6788DB-F18A-4E5C-A2D8-242F4BB54F3E}"/>
                  </a:ext>
                </a:extLst>
              </p:cNvPr>
              <p:cNvSpPr txBox="1"/>
              <p:nvPr/>
            </p:nvSpPr>
            <p:spPr>
              <a:xfrm>
                <a:off x="4265576" y="4724116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err="1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 err="1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k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0C3F27-CF89-4C63-8EBF-1AC498B8CEB8}"/>
                  </a:ext>
                </a:extLst>
              </p:cNvPr>
              <p:cNvSpPr txBox="1"/>
              <p:nvPr/>
            </p:nvSpPr>
            <p:spPr>
              <a:xfrm>
                <a:off x="4330990" y="5086527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k+1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791E33-8DA4-40ED-8D4B-58AD74B7E9AD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2229545" y="4209951"/>
                <a:ext cx="2036032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4BCC7C7-CDCF-4B60-8688-FA937FC10B6A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2229545" y="4539391"/>
                <a:ext cx="2036032" cy="37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780F511-3823-43DD-B008-9E8078B83E0A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 flipV="1">
                <a:off x="2228013" y="4885699"/>
                <a:ext cx="2037563" cy="4119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444CFAA-76DC-4FF0-BA50-C9E29BCA58F5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2228013" y="5248110"/>
                <a:ext cx="2102977" cy="664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ight Brace 85">
                <a:extLst>
                  <a:ext uri="{FF2B5EF4-FFF2-40B4-BE49-F238E27FC236}">
                    <a16:creationId xmlns:a16="http://schemas.microsoft.com/office/drawing/2014/main" id="{CEFE43E5-4B0C-4AFB-941B-06C52451B264}"/>
                  </a:ext>
                </a:extLst>
              </p:cNvPr>
              <p:cNvSpPr/>
              <p:nvPr/>
            </p:nvSpPr>
            <p:spPr>
              <a:xfrm>
                <a:off x="6635339" y="3429000"/>
                <a:ext cx="353024" cy="78095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EEEC87-F8D4-4139-B816-4640F033328E}"/>
                  </a:ext>
                </a:extLst>
              </p:cNvPr>
              <p:cNvSpPr txBox="1"/>
              <p:nvPr/>
            </p:nvSpPr>
            <p:spPr>
              <a:xfrm>
                <a:off x="7338834" y="3643475"/>
                <a:ext cx="12208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u1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7A37A5CB-0967-4E3E-8F67-6BB4A8D2FEBF}"/>
                  </a:ext>
                </a:extLst>
              </p:cNvPr>
              <p:cNvSpPr/>
              <p:nvPr/>
            </p:nvSpPr>
            <p:spPr>
              <a:xfrm>
                <a:off x="6730339" y="3428999"/>
                <a:ext cx="353024" cy="1110392"/>
              </a:xfrm>
              <a:prstGeom prst="rightBrace">
                <a:avLst>
                  <a:gd name="adj1" fmla="val 8333"/>
                  <a:gd name="adj2" fmla="val 8422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4DB221-8579-4B4B-A51E-DE6A0AB94199}"/>
                  </a:ext>
                </a:extLst>
              </p:cNvPr>
              <p:cNvSpPr txBox="1"/>
              <p:nvPr/>
            </p:nvSpPr>
            <p:spPr>
              <a:xfrm>
                <a:off x="7350257" y="4216226"/>
                <a:ext cx="12208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u2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0" name="Right Brace 89">
                <a:extLst>
                  <a:ext uri="{FF2B5EF4-FFF2-40B4-BE49-F238E27FC236}">
                    <a16:creationId xmlns:a16="http://schemas.microsoft.com/office/drawing/2014/main" id="{967B60C4-F55C-4D1D-AE33-76F77F65B8EE}"/>
                  </a:ext>
                </a:extLst>
              </p:cNvPr>
              <p:cNvSpPr/>
              <p:nvPr/>
            </p:nvSpPr>
            <p:spPr>
              <a:xfrm>
                <a:off x="6825339" y="3428998"/>
                <a:ext cx="353024" cy="1456701"/>
              </a:xfrm>
              <a:prstGeom prst="rightBrace">
                <a:avLst>
                  <a:gd name="adj1" fmla="val 8333"/>
                  <a:gd name="adj2" fmla="val 891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85E84-AF48-4651-A43C-783E0B866A5A}"/>
                  </a:ext>
                </a:extLst>
              </p:cNvPr>
              <p:cNvSpPr txBox="1"/>
              <p:nvPr/>
            </p:nvSpPr>
            <p:spPr>
              <a:xfrm>
                <a:off x="7356935" y="4578294"/>
                <a:ext cx="12208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uk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2" name="Right Brace 91">
                <a:extLst>
                  <a:ext uri="{FF2B5EF4-FFF2-40B4-BE49-F238E27FC236}">
                    <a16:creationId xmlns:a16="http://schemas.microsoft.com/office/drawing/2014/main" id="{6BEF0A23-BDA9-4ECC-AE57-06FFAEC1ADF0}"/>
                  </a:ext>
                </a:extLst>
              </p:cNvPr>
              <p:cNvSpPr/>
              <p:nvPr/>
            </p:nvSpPr>
            <p:spPr>
              <a:xfrm>
                <a:off x="6920338" y="3428997"/>
                <a:ext cx="353024" cy="1817135"/>
              </a:xfrm>
              <a:prstGeom prst="rightBrace">
                <a:avLst>
                  <a:gd name="adj1" fmla="val 8333"/>
                  <a:gd name="adj2" fmla="val 891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66028A1-3639-4D09-AF53-64BDC13B00E7}"/>
                  </a:ext>
                </a:extLst>
              </p:cNvPr>
              <p:cNvSpPr txBox="1"/>
              <p:nvPr/>
            </p:nvSpPr>
            <p:spPr>
              <a:xfrm>
                <a:off x="7374008" y="4901460"/>
                <a:ext cx="147359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uk+1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4" name="Right Brace 93">
                <a:extLst>
                  <a:ext uri="{FF2B5EF4-FFF2-40B4-BE49-F238E27FC236}">
                    <a16:creationId xmlns:a16="http://schemas.microsoft.com/office/drawing/2014/main" id="{31584832-A6A5-4419-B0D5-45420030C2AF}"/>
                  </a:ext>
                </a:extLst>
              </p:cNvPr>
              <p:cNvSpPr/>
              <p:nvPr/>
            </p:nvSpPr>
            <p:spPr>
              <a:xfrm>
                <a:off x="7015338" y="3428996"/>
                <a:ext cx="353024" cy="2532411"/>
              </a:xfrm>
              <a:prstGeom prst="rightBrace">
                <a:avLst>
                  <a:gd name="adj1" fmla="val 8333"/>
                  <a:gd name="adj2" fmla="val 891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D0D0AF9-214E-45BB-9291-91565FAE9B91}"/>
                  </a:ext>
                </a:extLst>
              </p:cNvPr>
              <p:cNvSpPr txBox="1"/>
              <p:nvPr/>
            </p:nvSpPr>
            <p:spPr>
              <a:xfrm>
                <a:off x="7395337" y="5520816"/>
                <a:ext cx="147359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4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</a:t>
                </a:r>
                <a:r>
                  <a:rPr lang="en-US" sz="14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n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5D2FB297-1B61-4860-9F3B-0371FD6AA71B}"/>
                  </a:ext>
                </a:extLst>
              </p:cNvPr>
              <p:cNvSpPr/>
              <p:nvPr/>
            </p:nvSpPr>
            <p:spPr>
              <a:xfrm>
                <a:off x="9154534" y="4561860"/>
                <a:ext cx="988292" cy="455984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Rank</a:t>
                </a:r>
              </a:p>
            </p:txBody>
          </p:sp>
          <p:sp>
            <p:nvSpPr>
              <p:cNvPr id="101" name="Right Brace 100">
                <a:extLst>
                  <a:ext uri="{FF2B5EF4-FFF2-40B4-BE49-F238E27FC236}">
                    <a16:creationId xmlns:a16="http://schemas.microsoft.com/office/drawing/2014/main" id="{0EC224F1-54CC-4EC1-AF7C-9B17034200E0}"/>
                  </a:ext>
                </a:extLst>
              </p:cNvPr>
              <p:cNvSpPr/>
              <p:nvPr/>
            </p:nvSpPr>
            <p:spPr>
              <a:xfrm>
                <a:off x="8577754" y="3752603"/>
                <a:ext cx="468316" cy="2091378"/>
              </a:xfrm>
              <a:prstGeom prst="rightBrace">
                <a:avLst>
                  <a:gd name="adj1" fmla="val 74263"/>
                  <a:gd name="adj2" fmla="val 50000"/>
                </a:avLst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 descr="A picture containing wall, person, indoor, holding&#10;&#10;Description automatically generated">
              <a:extLst>
                <a:ext uri="{FF2B5EF4-FFF2-40B4-BE49-F238E27FC236}">
                  <a16:creationId xmlns:a16="http://schemas.microsoft.com/office/drawing/2014/main" id="{DEDB8047-FC5D-485A-8270-9EC68F49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5420" y="4354189"/>
              <a:ext cx="653821" cy="871325"/>
            </a:xfrm>
            <a:prstGeom prst="rect">
              <a:avLst/>
            </a:prstGeom>
          </p:spPr>
        </p:pic>
        <p:pic>
          <p:nvPicPr>
            <p:cNvPr id="106" name="Picture 105" descr="A picture containing sitting, bottle, cup&#10;&#10;Description automatically generated">
              <a:extLst>
                <a:ext uri="{FF2B5EF4-FFF2-40B4-BE49-F238E27FC236}">
                  <a16:creationId xmlns:a16="http://schemas.microsoft.com/office/drawing/2014/main" id="{F90E4696-DE61-4296-86BE-37026B3B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2787" y="4354189"/>
              <a:ext cx="648328" cy="864004"/>
            </a:xfrm>
            <a:prstGeom prst="rect">
              <a:avLst/>
            </a:prstGeom>
          </p:spPr>
        </p:pic>
        <p:pic>
          <p:nvPicPr>
            <p:cNvPr id="108" name="Picture 107" descr="A picture containing floor, table&#10;&#10;Description automatically generated">
              <a:extLst>
                <a:ext uri="{FF2B5EF4-FFF2-40B4-BE49-F238E27FC236}">
                  <a16:creationId xmlns:a16="http://schemas.microsoft.com/office/drawing/2014/main" id="{CA8DD3D4-86F7-464E-BBCD-92D04042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4661" y="4354189"/>
              <a:ext cx="648328" cy="864005"/>
            </a:xfrm>
            <a:prstGeom prst="rect">
              <a:avLst/>
            </a:prstGeom>
          </p:spPr>
        </p:pic>
        <p:pic>
          <p:nvPicPr>
            <p:cNvPr id="120" name="Picture 119" descr="A picture containing wall, indoor, sitting, table&#10;&#10;Description automatically generated">
              <a:extLst>
                <a:ext uri="{FF2B5EF4-FFF2-40B4-BE49-F238E27FC236}">
                  <a16:creationId xmlns:a16="http://schemas.microsoft.com/office/drawing/2014/main" id="{F7723FF1-734E-4182-A2F3-89076D9F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09703" y="4351062"/>
              <a:ext cx="653817" cy="871320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BEA839-E908-4CF8-AD25-1AE14C9F0883}"/>
              </a:ext>
            </a:extLst>
          </p:cNvPr>
          <p:cNvSpPr/>
          <p:nvPr/>
        </p:nvSpPr>
        <p:spPr>
          <a:xfrm>
            <a:off x="9313852" y="4337564"/>
            <a:ext cx="683943" cy="8870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8B4D41C-2296-4B2A-ACB4-F79816408847}"/>
              </a:ext>
            </a:extLst>
          </p:cNvPr>
          <p:cNvSpPr txBox="1"/>
          <p:nvPr/>
        </p:nvSpPr>
        <p:spPr>
          <a:xfrm>
            <a:off x="9225309" y="4052635"/>
            <a:ext cx="84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Reference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53567C-CD7C-4E1B-8835-3663A6840266}"/>
              </a:ext>
            </a:extLst>
          </p:cNvPr>
          <p:cNvSpPr txBox="1"/>
          <p:nvPr/>
        </p:nvSpPr>
        <p:spPr>
          <a:xfrm>
            <a:off x="9881435" y="5272375"/>
            <a:ext cx="101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Positive ex.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DA321E-3BCB-4737-B58E-6C6AF6F855D4}"/>
              </a:ext>
            </a:extLst>
          </p:cNvPr>
          <p:cNvSpPr/>
          <p:nvPr/>
        </p:nvSpPr>
        <p:spPr>
          <a:xfrm>
            <a:off x="10049256" y="4337564"/>
            <a:ext cx="674097" cy="8870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ACD173-56FB-4587-93A0-C3C52F071AD9}"/>
              </a:ext>
            </a:extLst>
          </p:cNvPr>
          <p:cNvSpPr txBox="1"/>
          <p:nvPr/>
        </p:nvSpPr>
        <p:spPr>
          <a:xfrm>
            <a:off x="10050416" y="4052191"/>
            <a:ext cx="64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Rank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BCA706F-8916-41B9-898B-76D16C23947C}"/>
              </a:ext>
            </a:extLst>
          </p:cNvPr>
          <p:cNvSpPr txBox="1"/>
          <p:nvPr/>
        </p:nvSpPr>
        <p:spPr>
          <a:xfrm>
            <a:off x="10787506" y="4048842"/>
            <a:ext cx="64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Rank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D83404B-CC6E-4816-943B-FD9B6069F17B}"/>
              </a:ext>
            </a:extLst>
          </p:cNvPr>
          <p:cNvSpPr txBox="1"/>
          <p:nvPr/>
        </p:nvSpPr>
        <p:spPr>
          <a:xfrm>
            <a:off x="11481625" y="4046185"/>
            <a:ext cx="64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Rank 3</a:t>
            </a:r>
          </a:p>
        </p:txBody>
      </p:sp>
    </p:spTree>
    <p:extLst>
      <p:ext uri="{BB962C8B-B14F-4D97-AF65-F5344CB8AC3E}">
        <p14:creationId xmlns:p14="http://schemas.microsoft.com/office/powerpoint/2010/main" val="28336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65936" y="5022113"/>
            <a:ext cx="87516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512 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floats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65936" y="3387241"/>
            <a:ext cx="87516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512 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floats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384E-3423-4E7F-B242-9E4EE9F78C10}"/>
              </a:ext>
            </a:extLst>
          </p:cNvPr>
          <p:cNvSpPr txBox="1"/>
          <p:nvPr/>
        </p:nvSpPr>
        <p:spPr>
          <a:xfrm>
            <a:off x="5796366" y="2009948"/>
            <a:ext cx="1632692" cy="574901"/>
          </a:xfrm>
          <a:prstGeom prst="rect">
            <a:avLst/>
          </a:prstGeom>
          <a:noFill/>
          <a:ln w="15875">
            <a:solidFill>
              <a:srgbClr val="92D050"/>
            </a:solidFill>
            <a:prstDash val="dash"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sz="1568" dirty="0">
                <a:solidFill>
                  <a:srgbClr val="92D050"/>
                </a:solidFill>
                <a:latin typeface="+mj-lt"/>
              </a:rPr>
              <a:t>DNN </a:t>
            </a:r>
          </a:p>
          <a:p>
            <a:r>
              <a:rPr lang="en-US" sz="1568" dirty="0">
                <a:solidFill>
                  <a:srgbClr val="92D050"/>
                </a:solidFill>
                <a:latin typeface="+mj-lt"/>
              </a:rPr>
              <a:t>Fine-tuning</a:t>
            </a:r>
          </a:p>
        </p:txBody>
      </p:sp>
      <p:sp>
        <p:nvSpPr>
          <p:cNvPr id="8" name="AutoShape 6" descr="Image result for car"/>
          <p:cNvSpPr>
            <a:spLocks noChangeAspect="1" noChangeArrowheads="1"/>
          </p:cNvSpPr>
          <p:nvPr/>
        </p:nvSpPr>
        <p:spPr bwMode="auto">
          <a:xfrm>
            <a:off x="1894009" y="627673"/>
            <a:ext cx="8403983" cy="56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8" name="TextBox 47"/>
          <p:cNvSpPr txBox="1"/>
          <p:nvPr/>
        </p:nvSpPr>
        <p:spPr>
          <a:xfrm>
            <a:off x="5796784" y="6091368"/>
            <a:ext cx="1523791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DNN Featurization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270354" y="5298198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70354" y="3689601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18870" y="6091232"/>
            <a:ext cx="1645001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L2-normalization</a:t>
            </a:r>
          </a:p>
        </p:txBody>
      </p:sp>
      <p:sp>
        <p:nvSpPr>
          <p:cNvPr id="58" name="Double Bracket 57"/>
          <p:cNvSpPr/>
          <p:nvPr/>
        </p:nvSpPr>
        <p:spPr>
          <a:xfrm>
            <a:off x="8384870" y="3238297"/>
            <a:ext cx="313003" cy="882178"/>
          </a:xfrm>
          <a:prstGeom prst="bracketPair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59" name="Double Bracket 58"/>
          <p:cNvSpPr/>
          <p:nvPr/>
        </p:nvSpPr>
        <p:spPr>
          <a:xfrm>
            <a:off x="8384870" y="4941352"/>
            <a:ext cx="313003" cy="882178"/>
          </a:xfrm>
          <a:prstGeom prst="bracketPair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60" name="TextBox 59"/>
          <p:cNvSpPr txBox="1"/>
          <p:nvPr/>
        </p:nvSpPr>
        <p:spPr>
          <a:xfrm>
            <a:off x="9342998" y="6091232"/>
            <a:ext cx="1813082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Distance </a:t>
            </a:r>
            <a:b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computation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989216" y="4684302"/>
            <a:ext cx="512813" cy="6507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961511" y="3655001"/>
            <a:ext cx="540518" cy="6334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Artificial neural network.sv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1006" y="4704816"/>
            <a:ext cx="1316873" cy="11757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Artificial neural network.sv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2951" y="3098620"/>
            <a:ext cx="1316873" cy="11757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35931" y="6070845"/>
            <a:ext cx="1622654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Images to be compared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49064" y="4292730"/>
                <a:ext cx="1600951" cy="33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7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L2-distance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57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57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064" y="4292730"/>
                <a:ext cx="1600951" cy="333938"/>
              </a:xfrm>
              <a:prstGeom prst="rect">
                <a:avLst/>
              </a:prstGeom>
              <a:blipFill>
                <a:blip r:embed="rId3"/>
                <a:stretch>
                  <a:fillRect l="-1901" t="-14545" r="-1102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7016051" y="3258361"/>
            <a:ext cx="499288" cy="26119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92079" y="2949217"/>
            <a:ext cx="1025185" cy="2992748"/>
          </a:xfrm>
          <a:prstGeom prst="rect">
            <a:avLst/>
          </a:prstGeom>
          <a:noFill/>
          <a:ln w="15875">
            <a:solidFill>
              <a:srgbClr val="92D05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rgbClr val="92D050"/>
              </a:soli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150013" y="2896289"/>
                <a:ext cx="378479" cy="362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765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65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1765" dirty="0">
                  <a:solidFill>
                    <a:schemeClr val="bg2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13" y="2896289"/>
                <a:ext cx="378479" cy="362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135841" y="4634109"/>
                <a:ext cx="371501" cy="362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765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65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765" dirty="0">
                  <a:solidFill>
                    <a:schemeClr val="bg2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841" y="4634109"/>
                <a:ext cx="371501" cy="362072"/>
              </a:xfrm>
              <a:prstGeom prst="rect">
                <a:avLst/>
              </a:prstGeom>
              <a:blipFill>
                <a:blip r:embed="rId5"/>
                <a:stretch>
                  <a:fillRect t="-21667" r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D5AC8-D2BC-44F3-87B0-720A6C229911}"/>
              </a:ext>
            </a:extLst>
          </p:cNvPr>
          <p:cNvCxnSpPr>
            <a:cxnSpLocks/>
          </p:cNvCxnSpPr>
          <p:nvPr/>
        </p:nvCxnSpPr>
        <p:spPr>
          <a:xfrm>
            <a:off x="6617728" y="2660073"/>
            <a:ext cx="0" cy="203192"/>
          </a:xfrm>
          <a:prstGeom prst="straightConnector1">
            <a:avLst/>
          </a:prstGeom>
          <a:ln w="158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F34228-0C74-49E0-B929-DBEDBF477FC6}"/>
              </a:ext>
            </a:extLst>
          </p:cNvPr>
          <p:cNvSpPr/>
          <p:nvPr/>
        </p:nvSpPr>
        <p:spPr>
          <a:xfrm>
            <a:off x="6654672" y="3064195"/>
            <a:ext cx="361379" cy="141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0B7B5-5764-43AB-8702-9C3039BF6583}"/>
              </a:ext>
            </a:extLst>
          </p:cNvPr>
          <p:cNvSpPr/>
          <p:nvPr/>
        </p:nvSpPr>
        <p:spPr>
          <a:xfrm>
            <a:off x="6645435" y="4666558"/>
            <a:ext cx="361379" cy="141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65C4E2-0666-4299-B3E2-BF2A85B9CA9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319" y="3006981"/>
            <a:ext cx="1029164" cy="137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76F756-64A2-4D6C-86A5-91480D69467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5429" y="4619045"/>
            <a:ext cx="1029164" cy="137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DD8885-3143-4ADE-8D39-6418128582D2}"/>
              </a:ext>
            </a:extLst>
          </p:cNvPr>
          <p:cNvCxnSpPr>
            <a:cxnSpLocks/>
          </p:cNvCxnSpPr>
          <p:nvPr/>
        </p:nvCxnSpPr>
        <p:spPr>
          <a:xfrm>
            <a:off x="7511130" y="3682709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B3A3BC-64AE-4940-B3A8-FBA60A2F7842}"/>
              </a:ext>
            </a:extLst>
          </p:cNvPr>
          <p:cNvCxnSpPr>
            <a:cxnSpLocks/>
          </p:cNvCxnSpPr>
          <p:nvPr/>
        </p:nvCxnSpPr>
        <p:spPr>
          <a:xfrm>
            <a:off x="7506513" y="5322178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DE9C85A3-7515-4629-8101-C84B5114AD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6315" y="2148509"/>
            <a:ext cx="296397" cy="394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E1E8F28-685C-42E9-8E3C-5105391C43F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7068" y="2113616"/>
            <a:ext cx="296396" cy="394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9B7C82D-E14A-4A2B-AB63-BB85473251E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0936" y="2055377"/>
            <a:ext cx="296396" cy="394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6894FAC-D0F9-4ABB-A7B0-CC4BA7EB0486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1687" y="2024837"/>
            <a:ext cx="296397" cy="394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6E59EF1-EFF8-44BC-B2EC-6767057504E4}"/>
              </a:ext>
            </a:extLst>
          </p:cNvPr>
          <p:cNvSpPr txBox="1"/>
          <p:nvPr/>
        </p:nvSpPr>
        <p:spPr>
          <a:xfrm>
            <a:off x="6102068" y="4354705"/>
            <a:ext cx="1025185" cy="276999"/>
          </a:xfrm>
          <a:prstGeom prst="rect">
            <a:avLst/>
          </a:prstGeom>
          <a:noFill/>
          <a:ln w="15875">
            <a:noFill/>
            <a:prstDash val="dash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  <a:latin typeface="+mj-lt"/>
              </a:rPr>
              <a:t>Single DNN</a:t>
            </a:r>
          </a:p>
        </p:txBody>
      </p:sp>
    </p:spTree>
    <p:extLst>
      <p:ext uri="{BB962C8B-B14F-4D97-AF65-F5344CB8AC3E}">
        <p14:creationId xmlns:p14="http://schemas.microsoft.com/office/powerpoint/2010/main" val="15710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Ranking example</a:t>
            </a:r>
          </a:p>
        </p:txBody>
      </p:sp>
    </p:spTree>
    <p:extLst>
      <p:ext uri="{BB962C8B-B14F-4D97-AF65-F5344CB8AC3E}">
        <p14:creationId xmlns:p14="http://schemas.microsoft.com/office/powerpoint/2010/main" val="206706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6D249B-7047-4DE7-A983-55A038236E9E}"/>
              </a:ext>
            </a:extLst>
          </p:cNvPr>
          <p:cNvSpPr txBox="1"/>
          <p:nvPr/>
        </p:nvSpPr>
        <p:spPr>
          <a:xfrm>
            <a:off x="385894" y="4032621"/>
            <a:ext cx="2667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Query image</a:t>
            </a:r>
            <a:b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BA252-7569-40B4-9E24-9733EB090557}"/>
              </a:ext>
            </a:extLst>
          </p:cNvPr>
          <p:cNvSpPr txBox="1"/>
          <p:nvPr/>
        </p:nvSpPr>
        <p:spPr>
          <a:xfrm>
            <a:off x="3329284" y="2332688"/>
            <a:ext cx="1091679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13BA9-46C1-46A4-A1E8-7180F05EEE56}"/>
              </a:ext>
            </a:extLst>
          </p:cNvPr>
          <p:cNvSpPr txBox="1"/>
          <p:nvPr/>
        </p:nvSpPr>
        <p:spPr>
          <a:xfrm>
            <a:off x="4580880" y="2332688"/>
            <a:ext cx="101692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18C7B-142F-459F-A072-8ECB9431CC34}"/>
              </a:ext>
            </a:extLst>
          </p:cNvPr>
          <p:cNvSpPr txBox="1"/>
          <p:nvPr/>
        </p:nvSpPr>
        <p:spPr>
          <a:xfrm>
            <a:off x="5800763" y="2323197"/>
            <a:ext cx="1018637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0B846-684A-454F-9360-81D898ACF139}"/>
              </a:ext>
            </a:extLst>
          </p:cNvPr>
          <p:cNvSpPr txBox="1"/>
          <p:nvPr/>
        </p:nvSpPr>
        <p:spPr>
          <a:xfrm>
            <a:off x="6969775" y="2332687"/>
            <a:ext cx="1091679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DB6D5-6C84-4764-BC4A-586B85394874}"/>
              </a:ext>
            </a:extLst>
          </p:cNvPr>
          <p:cNvSpPr txBox="1"/>
          <p:nvPr/>
        </p:nvSpPr>
        <p:spPr>
          <a:xfrm>
            <a:off x="8409828" y="2334018"/>
            <a:ext cx="1306164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Rank 100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862640-6F5D-4B09-B2CF-D4A9BB70024A}"/>
              </a:ext>
            </a:extLst>
          </p:cNvPr>
          <p:cNvCxnSpPr>
            <a:cxnSpLocks/>
          </p:cNvCxnSpPr>
          <p:nvPr/>
        </p:nvCxnSpPr>
        <p:spPr>
          <a:xfrm>
            <a:off x="8195517" y="3408623"/>
            <a:ext cx="26975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75DCF-0D20-44E1-86E9-64368F44AA08}"/>
              </a:ext>
            </a:extLst>
          </p:cNvPr>
          <p:cNvCxnSpPr>
            <a:cxnSpLocks/>
          </p:cNvCxnSpPr>
          <p:nvPr/>
        </p:nvCxnSpPr>
        <p:spPr>
          <a:xfrm>
            <a:off x="2345743" y="3402608"/>
            <a:ext cx="855256" cy="1202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B7AD2-C2CE-42FA-BD26-F6E3322720DC}"/>
              </a:ext>
            </a:extLst>
          </p:cNvPr>
          <p:cNvSpPr txBox="1"/>
          <p:nvPr/>
        </p:nvSpPr>
        <p:spPr>
          <a:xfrm>
            <a:off x="3364374" y="4032621"/>
            <a:ext cx="635161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Sorted distractor images by their computed similarity to the query image. Note that the image with the same label (milk bottle) is at rank 3.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20B02A-75B9-4FE0-95AF-AA9EBDDE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7" y="2748078"/>
            <a:ext cx="1021495" cy="1361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74B5B6-2EFB-45C6-90CE-A53A2D5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28" y="2742141"/>
            <a:ext cx="1021494" cy="13613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02D766-400C-49AA-86F0-A71A50C55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6" y="2742143"/>
            <a:ext cx="1021494" cy="13613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B6038C-A9AC-4850-8C5B-1510CE924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0" y="2742140"/>
            <a:ext cx="1016920" cy="13552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E61D24-687F-4E61-AA78-21C56B32B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92" y="2742140"/>
            <a:ext cx="1021496" cy="13613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A82F0D-75FB-46EB-A1C7-92D159248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3" y="2742141"/>
            <a:ext cx="1021495" cy="136131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D5046A-D952-46A8-96AB-58C13A945ACD}"/>
              </a:ext>
            </a:extLst>
          </p:cNvPr>
          <p:cNvSpPr/>
          <p:nvPr/>
        </p:nvSpPr>
        <p:spPr bwMode="auto">
          <a:xfrm>
            <a:off x="3326996" y="2306933"/>
            <a:ext cx="1091679" cy="517065"/>
          </a:xfrm>
          <a:prstGeom prst="ellipse">
            <a:avLst/>
          </a:prstGeom>
          <a:noFill/>
          <a:ln w="5715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Monotype Corsiva</vt:lpstr>
      <vt:lpstr>Office Theme</vt:lpstr>
      <vt:lpstr>Image similarity intro</vt:lpstr>
      <vt:lpstr>PowerPoint Presentation</vt:lpstr>
      <vt:lpstr>PowerPoint Presentation</vt:lpstr>
      <vt:lpstr>Ranking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2019-06-11T14:16:47Z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2019-06-10T18:51:56.3242902Z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19a24b67-31e2-4b6d-b175-5add1c453e8f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