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fr-FR"/>
              <a:t>Modifiez le style du titre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2/23/2021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2/23/2021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2/23/2021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2/23/2021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fr-FR"/>
              <a:t>Modifiez le style du titre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E5059C3-6A89-4494-99FF-5A4D6FFD50EB}" type="datetimeFigureOut">
              <a:rPr lang="en-US" dirty="0"/>
              <a:t>2/23/2021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fr-FR"/>
              <a:t>Modifiez le style du titre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2/23/2021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fr-FR"/>
              <a:t>Modifiez le style du titre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609285" y="2851331"/>
            <a:ext cx="3893623" cy="307143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66635" y="2851331"/>
            <a:ext cx="3899798" cy="307143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2/23/2021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2/23/2021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2/23/2021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7D525BB-DA17-4BA0-B3C8-3AC3ABC827E6}" type="datetimeFigureOut">
              <a:rPr lang="en-US" dirty="0"/>
              <a:t>2/23/2021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16C4C9A-3960-41CF-A4E9-2A8FB932454B}" type="datetimeFigureOut">
              <a:rPr lang="en-US" dirty="0"/>
              <a:t>2/23/2021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2/23/2021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eo.nyu.edu/catalog/nyu_2451_34572" TargetMode="External"/><Relationship Id="rId2" Type="http://schemas.openxmlformats.org/officeDocument/2006/relationships/hyperlink" Target="https://developer.foursquare.com/docs/resources/categori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283A8B-C984-40F1-86F2-C3DFF24E1FAF}"/>
              </a:ext>
            </a:extLst>
          </p:cNvPr>
          <p:cNvSpPr>
            <a:spLocks noGrp="1"/>
          </p:cNvSpPr>
          <p:nvPr>
            <p:ph type="ctrTitle"/>
          </p:nvPr>
        </p:nvSpPr>
        <p:spPr/>
        <p:txBody>
          <a:bodyPr>
            <a:normAutofit/>
          </a:bodyPr>
          <a:lstStyle/>
          <a:p>
            <a:r>
              <a:rPr lang="fr-FR" sz="4200" dirty="0" err="1"/>
              <a:t>Choosing</a:t>
            </a:r>
            <a:r>
              <a:rPr lang="fr-FR" sz="4200" dirty="0"/>
              <a:t> a location for a </a:t>
            </a:r>
            <a:r>
              <a:rPr lang="fr-FR" sz="4200" dirty="0" err="1"/>
              <a:t>japanese</a:t>
            </a:r>
            <a:r>
              <a:rPr lang="fr-FR" sz="4200" dirty="0"/>
              <a:t> restaurant</a:t>
            </a:r>
          </a:p>
        </p:txBody>
      </p:sp>
      <p:sp>
        <p:nvSpPr>
          <p:cNvPr id="3" name="Sous-titre 2">
            <a:extLst>
              <a:ext uri="{FF2B5EF4-FFF2-40B4-BE49-F238E27FC236}">
                <a16:creationId xmlns:a16="http://schemas.microsoft.com/office/drawing/2014/main" id="{D5D7225E-EAEA-4666-9A27-F816D6B97786}"/>
              </a:ext>
            </a:extLst>
          </p:cNvPr>
          <p:cNvSpPr>
            <a:spLocks noGrp="1"/>
          </p:cNvSpPr>
          <p:nvPr>
            <p:ph type="subTitle" idx="1"/>
          </p:nvPr>
        </p:nvSpPr>
        <p:spPr/>
        <p:txBody>
          <a:bodyPr/>
          <a:lstStyle/>
          <a:p>
            <a:r>
              <a:rPr lang="fr-FR" dirty="0"/>
              <a:t>IBM </a:t>
            </a:r>
            <a:r>
              <a:rPr lang="fr-FR" dirty="0" err="1"/>
              <a:t>Capstone</a:t>
            </a:r>
            <a:endParaRPr lang="fr-FR" dirty="0"/>
          </a:p>
        </p:txBody>
      </p:sp>
    </p:spTree>
    <p:extLst>
      <p:ext uri="{BB962C8B-B14F-4D97-AF65-F5344CB8AC3E}">
        <p14:creationId xmlns:p14="http://schemas.microsoft.com/office/powerpoint/2010/main" val="2795097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12394E-1442-4D78-9982-1504719BE827}"/>
              </a:ext>
            </a:extLst>
          </p:cNvPr>
          <p:cNvSpPr>
            <a:spLocks noGrp="1"/>
          </p:cNvSpPr>
          <p:nvPr>
            <p:ph type="title"/>
          </p:nvPr>
        </p:nvSpPr>
        <p:spPr/>
        <p:txBody>
          <a:bodyPr/>
          <a:lstStyle/>
          <a:p>
            <a:r>
              <a:rPr lang="fr-FR" dirty="0" err="1"/>
              <a:t>Results</a:t>
            </a:r>
            <a:endParaRPr lang="fr-FR" dirty="0"/>
          </a:p>
        </p:txBody>
      </p:sp>
      <p:sp>
        <p:nvSpPr>
          <p:cNvPr id="3" name="Espace réservé du contenu 2">
            <a:extLst>
              <a:ext uri="{FF2B5EF4-FFF2-40B4-BE49-F238E27FC236}">
                <a16:creationId xmlns:a16="http://schemas.microsoft.com/office/drawing/2014/main" id="{C68B3AA6-C129-41B0-89DD-BDFEB3C22F3B}"/>
              </a:ext>
            </a:extLst>
          </p:cNvPr>
          <p:cNvSpPr>
            <a:spLocks noGrp="1"/>
          </p:cNvSpPr>
          <p:nvPr>
            <p:ph idx="1"/>
          </p:nvPr>
        </p:nvSpPr>
        <p:spPr>
          <a:xfrm>
            <a:off x="2773599" y="2052116"/>
            <a:ext cx="7796540" cy="1077229"/>
          </a:xfrm>
        </p:spPr>
        <p:txBody>
          <a:bodyPr>
            <a:normAutofit/>
          </a:bodyPr>
          <a:lstStyle/>
          <a:p>
            <a:pPr marL="0" indent="0">
              <a:buNone/>
            </a:pPr>
            <a:endParaRPr lang="fr-FR" dirty="0"/>
          </a:p>
        </p:txBody>
      </p:sp>
      <p:pic>
        <p:nvPicPr>
          <p:cNvPr id="5" name="Image 4">
            <a:extLst>
              <a:ext uri="{FF2B5EF4-FFF2-40B4-BE49-F238E27FC236}">
                <a16:creationId xmlns:a16="http://schemas.microsoft.com/office/drawing/2014/main" id="{B5423EC1-A60E-4BD5-8389-C09FB54EB7E4}"/>
              </a:ext>
            </a:extLst>
          </p:cNvPr>
          <p:cNvPicPr>
            <a:picLocks noChangeAspect="1"/>
          </p:cNvPicPr>
          <p:nvPr/>
        </p:nvPicPr>
        <p:blipFill>
          <a:blip r:embed="rId2"/>
          <a:stretch>
            <a:fillRect/>
          </a:stretch>
        </p:blipFill>
        <p:spPr>
          <a:xfrm>
            <a:off x="3626109" y="1485691"/>
            <a:ext cx="4939782" cy="3287307"/>
          </a:xfrm>
          <a:prstGeom prst="rect">
            <a:avLst/>
          </a:prstGeom>
        </p:spPr>
      </p:pic>
      <p:pic>
        <p:nvPicPr>
          <p:cNvPr id="8" name="Image 7">
            <a:extLst>
              <a:ext uri="{FF2B5EF4-FFF2-40B4-BE49-F238E27FC236}">
                <a16:creationId xmlns:a16="http://schemas.microsoft.com/office/drawing/2014/main" id="{2A7853C8-94D5-47B8-94E4-E1E26CF8C109}"/>
              </a:ext>
            </a:extLst>
          </p:cNvPr>
          <p:cNvPicPr>
            <a:picLocks noChangeAspect="1"/>
          </p:cNvPicPr>
          <p:nvPr/>
        </p:nvPicPr>
        <p:blipFill>
          <a:blip r:embed="rId3"/>
          <a:stretch>
            <a:fillRect/>
          </a:stretch>
        </p:blipFill>
        <p:spPr>
          <a:xfrm>
            <a:off x="3626109" y="5097444"/>
            <a:ext cx="4939782" cy="1176139"/>
          </a:xfrm>
          <a:prstGeom prst="rect">
            <a:avLst/>
          </a:prstGeom>
        </p:spPr>
      </p:pic>
    </p:spTree>
    <p:extLst>
      <p:ext uri="{BB962C8B-B14F-4D97-AF65-F5344CB8AC3E}">
        <p14:creationId xmlns:p14="http://schemas.microsoft.com/office/powerpoint/2010/main" val="3472284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12394E-1442-4D78-9982-1504719BE827}"/>
              </a:ext>
            </a:extLst>
          </p:cNvPr>
          <p:cNvSpPr>
            <a:spLocks noGrp="1"/>
          </p:cNvSpPr>
          <p:nvPr>
            <p:ph type="title"/>
          </p:nvPr>
        </p:nvSpPr>
        <p:spPr/>
        <p:txBody>
          <a:bodyPr/>
          <a:lstStyle/>
          <a:p>
            <a:pPr lvl="0"/>
            <a:r>
              <a:rPr lang="en-US" dirty="0"/>
              <a:t>Discussion</a:t>
            </a:r>
            <a:endParaRPr lang="fr-FR" b="1" dirty="0"/>
          </a:p>
        </p:txBody>
      </p:sp>
      <p:sp>
        <p:nvSpPr>
          <p:cNvPr id="3" name="Espace réservé du contenu 2">
            <a:extLst>
              <a:ext uri="{FF2B5EF4-FFF2-40B4-BE49-F238E27FC236}">
                <a16:creationId xmlns:a16="http://schemas.microsoft.com/office/drawing/2014/main" id="{C68B3AA6-C129-41B0-89DD-BDFEB3C22F3B}"/>
              </a:ext>
            </a:extLst>
          </p:cNvPr>
          <p:cNvSpPr>
            <a:spLocks noGrp="1"/>
          </p:cNvSpPr>
          <p:nvPr>
            <p:ph idx="1"/>
          </p:nvPr>
        </p:nvSpPr>
        <p:spPr>
          <a:xfrm>
            <a:off x="2773599" y="2052116"/>
            <a:ext cx="7796540" cy="1077229"/>
          </a:xfrm>
        </p:spPr>
        <p:txBody>
          <a:bodyPr>
            <a:normAutofit lnSpcReduction="10000"/>
          </a:bodyPr>
          <a:lstStyle/>
          <a:p>
            <a:pPr marL="0" indent="0">
              <a:buNone/>
            </a:pPr>
            <a:r>
              <a:rPr lang="en-US" dirty="0"/>
              <a:t>The result is based on extracted Foursquare data only. A lot more factors are to be taken into account when choosing a location (traffic, rent prices,…)</a:t>
            </a:r>
            <a:endParaRPr lang="fr-FR" dirty="0"/>
          </a:p>
        </p:txBody>
      </p:sp>
    </p:spTree>
    <p:extLst>
      <p:ext uri="{BB962C8B-B14F-4D97-AF65-F5344CB8AC3E}">
        <p14:creationId xmlns:p14="http://schemas.microsoft.com/office/powerpoint/2010/main" val="436232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12394E-1442-4D78-9982-1504719BE827}"/>
              </a:ext>
            </a:extLst>
          </p:cNvPr>
          <p:cNvSpPr>
            <a:spLocks noGrp="1"/>
          </p:cNvSpPr>
          <p:nvPr>
            <p:ph type="title"/>
          </p:nvPr>
        </p:nvSpPr>
        <p:spPr/>
        <p:txBody>
          <a:bodyPr/>
          <a:lstStyle/>
          <a:p>
            <a:pPr lvl="0"/>
            <a:r>
              <a:rPr lang="en-US" dirty="0"/>
              <a:t>Conclusion</a:t>
            </a:r>
            <a:endParaRPr lang="fr-FR" b="1" dirty="0"/>
          </a:p>
        </p:txBody>
      </p:sp>
      <p:sp>
        <p:nvSpPr>
          <p:cNvPr id="3" name="Espace réservé du contenu 2">
            <a:extLst>
              <a:ext uri="{FF2B5EF4-FFF2-40B4-BE49-F238E27FC236}">
                <a16:creationId xmlns:a16="http://schemas.microsoft.com/office/drawing/2014/main" id="{C68B3AA6-C129-41B0-89DD-BDFEB3C22F3B}"/>
              </a:ext>
            </a:extLst>
          </p:cNvPr>
          <p:cNvSpPr>
            <a:spLocks noGrp="1"/>
          </p:cNvSpPr>
          <p:nvPr>
            <p:ph idx="1"/>
          </p:nvPr>
        </p:nvSpPr>
        <p:spPr>
          <a:xfrm>
            <a:off x="2773599" y="2052116"/>
            <a:ext cx="7796540" cy="1077229"/>
          </a:xfrm>
        </p:spPr>
        <p:txBody>
          <a:bodyPr>
            <a:normAutofit fontScale="92500" lnSpcReduction="10000"/>
          </a:bodyPr>
          <a:lstStyle/>
          <a:p>
            <a:pPr marL="0" indent="0">
              <a:buNone/>
            </a:pPr>
            <a:r>
              <a:rPr lang="en-US"/>
              <a:t>The best locations were found (cluster 2 and 4) based on the available data and the methodology described above but they are not the only factors to be taken into account when opening a Japanese restaurant</a:t>
            </a:r>
            <a:endParaRPr lang="fr-FR" dirty="0"/>
          </a:p>
        </p:txBody>
      </p:sp>
    </p:spTree>
    <p:extLst>
      <p:ext uri="{BB962C8B-B14F-4D97-AF65-F5344CB8AC3E}">
        <p14:creationId xmlns:p14="http://schemas.microsoft.com/office/powerpoint/2010/main" val="3269405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12394E-1442-4D78-9982-1504719BE827}"/>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C68B3AA6-C129-41B0-89DD-BDFEB3C22F3B}"/>
              </a:ext>
            </a:extLst>
          </p:cNvPr>
          <p:cNvSpPr>
            <a:spLocks noGrp="1"/>
          </p:cNvSpPr>
          <p:nvPr>
            <p:ph idx="1"/>
          </p:nvPr>
        </p:nvSpPr>
        <p:spPr/>
        <p:txBody>
          <a:bodyPr/>
          <a:lstStyle/>
          <a:p>
            <a:r>
              <a:rPr lang="en-US" dirty="0"/>
              <a:t>In 2017, the city had an estimated population density of 28,491 inhabitants per square mile (11,000/km2), rendering it the nation's most densely populated of all municipalities (of more than 100,000), with several small cities (of fewer than 100,000) in adjacent Hudson County, New Jersey having greater density, as per the 2010 census. Geographically co-extensive with New York County, the borough of Manhattan's 2017 population density of 72,918 inhabitants per square mile (28,154/km2) makes it the highest of any county in the United States and higher than the density of any individual American city.</a:t>
            </a:r>
            <a:endParaRPr lang="fr-FR" dirty="0"/>
          </a:p>
          <a:p>
            <a:endParaRPr lang="fr-FR" dirty="0"/>
          </a:p>
        </p:txBody>
      </p:sp>
    </p:spTree>
    <p:extLst>
      <p:ext uri="{BB962C8B-B14F-4D97-AF65-F5344CB8AC3E}">
        <p14:creationId xmlns:p14="http://schemas.microsoft.com/office/powerpoint/2010/main" val="407560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12394E-1442-4D78-9982-1504719BE827}"/>
              </a:ext>
            </a:extLst>
          </p:cNvPr>
          <p:cNvSpPr>
            <a:spLocks noGrp="1"/>
          </p:cNvSpPr>
          <p:nvPr>
            <p:ph type="title"/>
          </p:nvPr>
        </p:nvSpPr>
        <p:spPr/>
        <p:txBody>
          <a:bodyPr/>
          <a:lstStyle/>
          <a:p>
            <a:r>
              <a:rPr lang="fr-FR" dirty="0"/>
              <a:t>Business </a:t>
            </a:r>
            <a:r>
              <a:rPr lang="fr-FR" dirty="0" err="1"/>
              <a:t>Problem</a:t>
            </a:r>
            <a:endParaRPr lang="fr-FR" dirty="0"/>
          </a:p>
        </p:txBody>
      </p:sp>
      <p:sp>
        <p:nvSpPr>
          <p:cNvPr id="3" name="Espace réservé du contenu 2">
            <a:extLst>
              <a:ext uri="{FF2B5EF4-FFF2-40B4-BE49-F238E27FC236}">
                <a16:creationId xmlns:a16="http://schemas.microsoft.com/office/drawing/2014/main" id="{C68B3AA6-C129-41B0-89DD-BDFEB3C22F3B}"/>
              </a:ext>
            </a:extLst>
          </p:cNvPr>
          <p:cNvSpPr>
            <a:spLocks noGrp="1"/>
          </p:cNvSpPr>
          <p:nvPr>
            <p:ph idx="1"/>
          </p:nvPr>
        </p:nvSpPr>
        <p:spPr/>
        <p:txBody>
          <a:bodyPr>
            <a:normAutofit fontScale="92500" lnSpcReduction="20000"/>
          </a:bodyPr>
          <a:lstStyle/>
          <a:p>
            <a:r>
              <a:rPr lang="en-US" dirty="0"/>
              <a:t>New York City's food culture includes an array of international cuisines influenced by the city's immigrant history. Central and Eastern European immigrants, especially Jewish immigrants from those regions, brought bagels, cheesecake, hot dogs, knishes, and delicatessens (or delis) to the city. Italian immigrants brought New York-style pizza and Italian cuisine into the city, while Jewish immigrants and Irish immigrants brought pastrami and corned beef, respectively. Chinese and other Asian restaurants, sandwich joints, trattorias, diners, and coffeehouses are ubiquitous throughout the city.</a:t>
            </a:r>
            <a:endParaRPr lang="fr-FR" dirty="0"/>
          </a:p>
          <a:p>
            <a:r>
              <a:rPr lang="en-US" dirty="0"/>
              <a:t>In this context, we would like to find the best location for a Japanese restaurant.</a:t>
            </a:r>
            <a:endParaRPr lang="fr-FR" dirty="0"/>
          </a:p>
        </p:txBody>
      </p:sp>
    </p:spTree>
    <p:extLst>
      <p:ext uri="{BB962C8B-B14F-4D97-AF65-F5344CB8AC3E}">
        <p14:creationId xmlns:p14="http://schemas.microsoft.com/office/powerpoint/2010/main" val="190453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12394E-1442-4D78-9982-1504719BE827}"/>
              </a:ext>
            </a:extLst>
          </p:cNvPr>
          <p:cNvSpPr>
            <a:spLocks noGrp="1"/>
          </p:cNvSpPr>
          <p:nvPr>
            <p:ph type="title"/>
          </p:nvPr>
        </p:nvSpPr>
        <p:spPr/>
        <p:txBody>
          <a:bodyPr/>
          <a:lstStyle/>
          <a:p>
            <a:r>
              <a:rPr lang="fr-FR" dirty="0"/>
              <a:t>Business </a:t>
            </a:r>
            <a:r>
              <a:rPr lang="fr-FR" dirty="0" err="1"/>
              <a:t>Problem</a:t>
            </a:r>
            <a:endParaRPr lang="fr-FR" dirty="0"/>
          </a:p>
        </p:txBody>
      </p:sp>
      <p:sp>
        <p:nvSpPr>
          <p:cNvPr id="3" name="Espace réservé du contenu 2">
            <a:extLst>
              <a:ext uri="{FF2B5EF4-FFF2-40B4-BE49-F238E27FC236}">
                <a16:creationId xmlns:a16="http://schemas.microsoft.com/office/drawing/2014/main" id="{C68B3AA6-C129-41B0-89DD-BDFEB3C22F3B}"/>
              </a:ext>
            </a:extLst>
          </p:cNvPr>
          <p:cNvSpPr>
            <a:spLocks noGrp="1"/>
          </p:cNvSpPr>
          <p:nvPr>
            <p:ph idx="1"/>
          </p:nvPr>
        </p:nvSpPr>
        <p:spPr/>
        <p:txBody>
          <a:bodyPr>
            <a:normAutofit/>
          </a:bodyPr>
          <a:lstStyle/>
          <a:p>
            <a:r>
              <a:rPr lang="en-US" b="1" dirty="0"/>
              <a:t>Goal: Find the best location in New York Manhattan</a:t>
            </a:r>
            <a:endParaRPr lang="fr-FR" dirty="0"/>
          </a:p>
          <a:p>
            <a:r>
              <a:rPr lang="en-US" dirty="0"/>
              <a:t>The location of the restaurant is critical and has to factor various parameter (of which location against the competition)</a:t>
            </a:r>
            <a:endParaRPr lang="fr-FR" dirty="0"/>
          </a:p>
          <a:p>
            <a:pPr marL="0" indent="0">
              <a:buNone/>
            </a:pPr>
            <a:endParaRPr lang="fr-FR" dirty="0"/>
          </a:p>
          <a:p>
            <a:r>
              <a:rPr lang="en-US" b="1" dirty="0"/>
              <a:t>Target Audience</a:t>
            </a:r>
            <a:endParaRPr lang="fr-FR" dirty="0"/>
          </a:p>
          <a:p>
            <a:r>
              <a:rPr lang="en-US" dirty="0"/>
              <a:t>I would like to open a restaurant in Manhattan. The target audience is any entrepreneur that would like to open such a business</a:t>
            </a:r>
            <a:endParaRPr lang="fr-FR" dirty="0"/>
          </a:p>
          <a:p>
            <a:endParaRPr lang="fr-FR" dirty="0"/>
          </a:p>
        </p:txBody>
      </p:sp>
    </p:spTree>
    <p:extLst>
      <p:ext uri="{BB962C8B-B14F-4D97-AF65-F5344CB8AC3E}">
        <p14:creationId xmlns:p14="http://schemas.microsoft.com/office/powerpoint/2010/main" val="2849830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12394E-1442-4D78-9982-1504719BE827}"/>
              </a:ext>
            </a:extLst>
          </p:cNvPr>
          <p:cNvSpPr>
            <a:spLocks noGrp="1"/>
          </p:cNvSpPr>
          <p:nvPr>
            <p:ph type="title"/>
          </p:nvPr>
        </p:nvSpPr>
        <p:spPr/>
        <p:txBody>
          <a:bodyPr/>
          <a:lstStyle/>
          <a:p>
            <a:r>
              <a:rPr lang="fr-FR" dirty="0"/>
              <a:t>Data</a:t>
            </a:r>
          </a:p>
        </p:txBody>
      </p:sp>
      <p:sp>
        <p:nvSpPr>
          <p:cNvPr id="3" name="Espace réservé du contenu 2">
            <a:extLst>
              <a:ext uri="{FF2B5EF4-FFF2-40B4-BE49-F238E27FC236}">
                <a16:creationId xmlns:a16="http://schemas.microsoft.com/office/drawing/2014/main" id="{C68B3AA6-C129-41B0-89DD-BDFEB3C22F3B}"/>
              </a:ext>
            </a:extLst>
          </p:cNvPr>
          <p:cNvSpPr>
            <a:spLocks noGrp="1"/>
          </p:cNvSpPr>
          <p:nvPr>
            <p:ph idx="1"/>
          </p:nvPr>
        </p:nvSpPr>
        <p:spPr/>
        <p:txBody>
          <a:bodyPr>
            <a:normAutofit lnSpcReduction="10000"/>
          </a:bodyPr>
          <a:lstStyle/>
          <a:p>
            <a:r>
              <a:rPr lang="en-US" dirty="0"/>
              <a:t>To find the best location for a Japanese restaurant, we will use the following sources of information:</a:t>
            </a:r>
            <a:endParaRPr lang="fr-FR" dirty="0"/>
          </a:p>
          <a:p>
            <a:pPr marL="0" indent="0">
              <a:buNone/>
            </a:pPr>
            <a:endParaRPr lang="fr-FR" dirty="0"/>
          </a:p>
          <a:p>
            <a:pPr lvl="0"/>
            <a:r>
              <a:rPr lang="en-US" dirty="0"/>
              <a:t>From Foursquare Venues: Category 4bf58dd8d48988d111941735 (Japanese restaurant) available at  </a:t>
            </a:r>
            <a:r>
              <a:rPr lang="en-US" dirty="0">
                <a:hlinkClick r:id="rId2"/>
              </a:rPr>
              <a:t>https://developer.foursquare.com/docs/resources/categories</a:t>
            </a:r>
            <a:r>
              <a:rPr lang="en-US" dirty="0"/>
              <a:t> </a:t>
            </a:r>
            <a:endParaRPr lang="fr-FR" dirty="0"/>
          </a:p>
          <a:p>
            <a:r>
              <a:rPr lang="en-US" dirty="0" err="1"/>
              <a:t>Newyork</a:t>
            </a:r>
            <a:r>
              <a:rPr lang="en-US" dirty="0"/>
              <a:t> has a total of 5 boroughs and 306 neighborhoods (with latitude and longitude coordinates) available at </a:t>
            </a:r>
            <a:r>
              <a:rPr lang="en-US" dirty="0">
                <a:hlinkClick r:id="rId3"/>
              </a:rPr>
              <a:t>https://geo.nyu.edu/catalog/nyu_2451_34572</a:t>
            </a:r>
            <a:endParaRPr lang="fr-FR" dirty="0"/>
          </a:p>
          <a:p>
            <a:endParaRPr lang="fr-FR" dirty="0"/>
          </a:p>
        </p:txBody>
      </p:sp>
    </p:spTree>
    <p:extLst>
      <p:ext uri="{BB962C8B-B14F-4D97-AF65-F5344CB8AC3E}">
        <p14:creationId xmlns:p14="http://schemas.microsoft.com/office/powerpoint/2010/main" val="1801360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12394E-1442-4D78-9982-1504719BE827}"/>
              </a:ext>
            </a:extLst>
          </p:cNvPr>
          <p:cNvSpPr>
            <a:spLocks noGrp="1"/>
          </p:cNvSpPr>
          <p:nvPr>
            <p:ph type="title"/>
          </p:nvPr>
        </p:nvSpPr>
        <p:spPr/>
        <p:txBody>
          <a:bodyPr/>
          <a:lstStyle/>
          <a:p>
            <a:r>
              <a:rPr lang="fr-FR" dirty="0" err="1"/>
              <a:t>Methodolgy</a:t>
            </a:r>
            <a:endParaRPr lang="fr-FR" dirty="0"/>
          </a:p>
        </p:txBody>
      </p:sp>
      <p:sp>
        <p:nvSpPr>
          <p:cNvPr id="3" name="Espace réservé du contenu 2">
            <a:extLst>
              <a:ext uri="{FF2B5EF4-FFF2-40B4-BE49-F238E27FC236}">
                <a16:creationId xmlns:a16="http://schemas.microsoft.com/office/drawing/2014/main" id="{C68B3AA6-C129-41B0-89DD-BDFEB3C22F3B}"/>
              </a:ext>
            </a:extLst>
          </p:cNvPr>
          <p:cNvSpPr>
            <a:spLocks noGrp="1"/>
          </p:cNvSpPr>
          <p:nvPr>
            <p:ph idx="1"/>
          </p:nvPr>
        </p:nvSpPr>
        <p:spPr>
          <a:xfrm>
            <a:off x="2773599" y="2052116"/>
            <a:ext cx="7796540" cy="1077229"/>
          </a:xfrm>
        </p:spPr>
        <p:txBody>
          <a:bodyPr>
            <a:normAutofit/>
          </a:bodyPr>
          <a:lstStyle/>
          <a:p>
            <a:r>
              <a:rPr lang="fr-FR" dirty="0"/>
              <a:t>Week 3 </a:t>
            </a:r>
            <a:r>
              <a:rPr lang="fr-FR" dirty="0" err="1"/>
              <a:t>methodology</a:t>
            </a:r>
            <a:endParaRPr lang="fr-FR" dirty="0"/>
          </a:p>
          <a:p>
            <a:pPr marL="0" indent="0">
              <a:buNone/>
            </a:pPr>
            <a:endParaRPr lang="fr-FR" dirty="0"/>
          </a:p>
        </p:txBody>
      </p:sp>
      <p:pic>
        <p:nvPicPr>
          <p:cNvPr id="4" name="Image 3">
            <a:extLst>
              <a:ext uri="{FF2B5EF4-FFF2-40B4-BE49-F238E27FC236}">
                <a16:creationId xmlns:a16="http://schemas.microsoft.com/office/drawing/2014/main" id="{131BD5CE-D8F6-49FA-A5F6-90610E715B38}"/>
              </a:ext>
            </a:extLst>
          </p:cNvPr>
          <p:cNvPicPr/>
          <p:nvPr/>
        </p:nvPicPr>
        <p:blipFill>
          <a:blip r:embed="rId2"/>
          <a:stretch>
            <a:fillRect/>
          </a:stretch>
        </p:blipFill>
        <p:spPr>
          <a:xfrm>
            <a:off x="1303268" y="2897723"/>
            <a:ext cx="3276600" cy="2943225"/>
          </a:xfrm>
          <a:prstGeom prst="rect">
            <a:avLst/>
          </a:prstGeom>
        </p:spPr>
      </p:pic>
      <p:pic>
        <p:nvPicPr>
          <p:cNvPr id="5" name="Image 4">
            <a:extLst>
              <a:ext uri="{FF2B5EF4-FFF2-40B4-BE49-F238E27FC236}">
                <a16:creationId xmlns:a16="http://schemas.microsoft.com/office/drawing/2014/main" id="{5CC92757-AAC9-49E5-B84B-B4229F56DAF3}"/>
              </a:ext>
            </a:extLst>
          </p:cNvPr>
          <p:cNvPicPr/>
          <p:nvPr/>
        </p:nvPicPr>
        <p:blipFill>
          <a:blip r:embed="rId3"/>
          <a:stretch>
            <a:fillRect/>
          </a:stretch>
        </p:blipFill>
        <p:spPr>
          <a:xfrm>
            <a:off x="5128012" y="2745416"/>
            <a:ext cx="5760720" cy="3449320"/>
          </a:xfrm>
          <a:prstGeom prst="rect">
            <a:avLst/>
          </a:prstGeom>
        </p:spPr>
      </p:pic>
    </p:spTree>
    <p:extLst>
      <p:ext uri="{BB962C8B-B14F-4D97-AF65-F5344CB8AC3E}">
        <p14:creationId xmlns:p14="http://schemas.microsoft.com/office/powerpoint/2010/main" val="709476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12394E-1442-4D78-9982-1504719BE827}"/>
              </a:ext>
            </a:extLst>
          </p:cNvPr>
          <p:cNvSpPr>
            <a:spLocks noGrp="1"/>
          </p:cNvSpPr>
          <p:nvPr>
            <p:ph type="title"/>
          </p:nvPr>
        </p:nvSpPr>
        <p:spPr/>
        <p:txBody>
          <a:bodyPr/>
          <a:lstStyle/>
          <a:p>
            <a:r>
              <a:rPr lang="fr-FR" dirty="0" err="1"/>
              <a:t>Methodolgy</a:t>
            </a:r>
            <a:endParaRPr lang="fr-FR" dirty="0"/>
          </a:p>
        </p:txBody>
      </p:sp>
      <p:sp>
        <p:nvSpPr>
          <p:cNvPr id="3" name="Espace réservé du contenu 2">
            <a:extLst>
              <a:ext uri="{FF2B5EF4-FFF2-40B4-BE49-F238E27FC236}">
                <a16:creationId xmlns:a16="http://schemas.microsoft.com/office/drawing/2014/main" id="{C68B3AA6-C129-41B0-89DD-BDFEB3C22F3B}"/>
              </a:ext>
            </a:extLst>
          </p:cNvPr>
          <p:cNvSpPr>
            <a:spLocks noGrp="1"/>
          </p:cNvSpPr>
          <p:nvPr>
            <p:ph idx="1"/>
          </p:nvPr>
        </p:nvSpPr>
        <p:spPr>
          <a:xfrm>
            <a:off x="2773599" y="2052116"/>
            <a:ext cx="7796540" cy="1077229"/>
          </a:xfrm>
        </p:spPr>
        <p:txBody>
          <a:bodyPr>
            <a:normAutofit/>
          </a:bodyPr>
          <a:lstStyle/>
          <a:p>
            <a:r>
              <a:rPr lang="en-US" dirty="0"/>
              <a:t>The neighborhoods are grouped into clusters (K-means clustering algorithm is used). </a:t>
            </a:r>
            <a:endParaRPr lang="fr-FR" dirty="0"/>
          </a:p>
          <a:p>
            <a:pPr marL="0" indent="0">
              <a:buNone/>
            </a:pPr>
            <a:endParaRPr lang="fr-FR" dirty="0"/>
          </a:p>
        </p:txBody>
      </p:sp>
      <p:pic>
        <p:nvPicPr>
          <p:cNvPr id="6" name="Image 5">
            <a:extLst>
              <a:ext uri="{FF2B5EF4-FFF2-40B4-BE49-F238E27FC236}">
                <a16:creationId xmlns:a16="http://schemas.microsoft.com/office/drawing/2014/main" id="{C1B380F2-4999-493E-AB03-1561C50C6B1F}"/>
              </a:ext>
            </a:extLst>
          </p:cNvPr>
          <p:cNvPicPr>
            <a:picLocks noChangeAspect="1"/>
          </p:cNvPicPr>
          <p:nvPr/>
        </p:nvPicPr>
        <p:blipFill>
          <a:blip r:embed="rId2"/>
          <a:stretch>
            <a:fillRect/>
          </a:stretch>
        </p:blipFill>
        <p:spPr>
          <a:xfrm>
            <a:off x="3392672" y="2857554"/>
            <a:ext cx="5761219" cy="3755461"/>
          </a:xfrm>
          <a:prstGeom prst="rect">
            <a:avLst/>
          </a:prstGeom>
        </p:spPr>
      </p:pic>
    </p:spTree>
    <p:extLst>
      <p:ext uri="{BB962C8B-B14F-4D97-AF65-F5344CB8AC3E}">
        <p14:creationId xmlns:p14="http://schemas.microsoft.com/office/powerpoint/2010/main" val="4090080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12394E-1442-4D78-9982-1504719BE827}"/>
              </a:ext>
            </a:extLst>
          </p:cNvPr>
          <p:cNvSpPr>
            <a:spLocks noGrp="1"/>
          </p:cNvSpPr>
          <p:nvPr>
            <p:ph type="title"/>
          </p:nvPr>
        </p:nvSpPr>
        <p:spPr/>
        <p:txBody>
          <a:bodyPr/>
          <a:lstStyle/>
          <a:p>
            <a:r>
              <a:rPr lang="fr-FR" dirty="0" err="1"/>
              <a:t>Methodolgy</a:t>
            </a:r>
            <a:endParaRPr lang="fr-FR" dirty="0"/>
          </a:p>
        </p:txBody>
      </p:sp>
      <p:sp>
        <p:nvSpPr>
          <p:cNvPr id="3" name="Espace réservé du contenu 2">
            <a:extLst>
              <a:ext uri="{FF2B5EF4-FFF2-40B4-BE49-F238E27FC236}">
                <a16:creationId xmlns:a16="http://schemas.microsoft.com/office/drawing/2014/main" id="{C68B3AA6-C129-41B0-89DD-BDFEB3C22F3B}"/>
              </a:ext>
            </a:extLst>
          </p:cNvPr>
          <p:cNvSpPr>
            <a:spLocks noGrp="1"/>
          </p:cNvSpPr>
          <p:nvPr>
            <p:ph idx="1"/>
          </p:nvPr>
        </p:nvSpPr>
        <p:spPr>
          <a:xfrm>
            <a:off x="2773599" y="2052116"/>
            <a:ext cx="7796540" cy="1077229"/>
          </a:xfrm>
        </p:spPr>
        <p:txBody>
          <a:bodyPr>
            <a:normAutofit/>
          </a:bodyPr>
          <a:lstStyle/>
          <a:p>
            <a:r>
              <a:rPr lang="fr-FR" dirty="0" err="1"/>
              <a:t>Folium</a:t>
            </a:r>
            <a:endParaRPr lang="fr-FR" dirty="0"/>
          </a:p>
          <a:p>
            <a:pPr marL="0" indent="0">
              <a:buNone/>
            </a:pPr>
            <a:endParaRPr lang="fr-FR" dirty="0"/>
          </a:p>
        </p:txBody>
      </p:sp>
      <p:pic>
        <p:nvPicPr>
          <p:cNvPr id="5" name="Image 4">
            <a:extLst>
              <a:ext uri="{FF2B5EF4-FFF2-40B4-BE49-F238E27FC236}">
                <a16:creationId xmlns:a16="http://schemas.microsoft.com/office/drawing/2014/main" id="{C823BF1D-34FC-4FA5-935F-8924AA8E0313}"/>
              </a:ext>
            </a:extLst>
          </p:cNvPr>
          <p:cNvPicPr/>
          <p:nvPr/>
        </p:nvPicPr>
        <p:blipFill>
          <a:blip r:embed="rId2"/>
          <a:stretch>
            <a:fillRect/>
          </a:stretch>
        </p:blipFill>
        <p:spPr>
          <a:xfrm>
            <a:off x="3532881" y="2590730"/>
            <a:ext cx="5760720" cy="3468370"/>
          </a:xfrm>
          <a:prstGeom prst="rect">
            <a:avLst/>
          </a:prstGeom>
        </p:spPr>
      </p:pic>
    </p:spTree>
    <p:extLst>
      <p:ext uri="{BB962C8B-B14F-4D97-AF65-F5344CB8AC3E}">
        <p14:creationId xmlns:p14="http://schemas.microsoft.com/office/powerpoint/2010/main" val="2271456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12394E-1442-4D78-9982-1504719BE827}"/>
              </a:ext>
            </a:extLst>
          </p:cNvPr>
          <p:cNvSpPr>
            <a:spLocks noGrp="1"/>
          </p:cNvSpPr>
          <p:nvPr>
            <p:ph type="title"/>
          </p:nvPr>
        </p:nvSpPr>
        <p:spPr/>
        <p:txBody>
          <a:bodyPr/>
          <a:lstStyle/>
          <a:p>
            <a:r>
              <a:rPr lang="fr-FR" dirty="0" err="1"/>
              <a:t>Results</a:t>
            </a:r>
            <a:endParaRPr lang="fr-FR" dirty="0"/>
          </a:p>
        </p:txBody>
      </p:sp>
      <p:sp>
        <p:nvSpPr>
          <p:cNvPr id="3" name="Espace réservé du contenu 2">
            <a:extLst>
              <a:ext uri="{FF2B5EF4-FFF2-40B4-BE49-F238E27FC236}">
                <a16:creationId xmlns:a16="http://schemas.microsoft.com/office/drawing/2014/main" id="{C68B3AA6-C129-41B0-89DD-BDFEB3C22F3B}"/>
              </a:ext>
            </a:extLst>
          </p:cNvPr>
          <p:cNvSpPr>
            <a:spLocks noGrp="1"/>
          </p:cNvSpPr>
          <p:nvPr>
            <p:ph idx="1"/>
          </p:nvPr>
        </p:nvSpPr>
        <p:spPr>
          <a:xfrm>
            <a:off x="2773599" y="2052116"/>
            <a:ext cx="7796540" cy="1077229"/>
          </a:xfrm>
        </p:spPr>
        <p:txBody>
          <a:bodyPr>
            <a:normAutofit/>
          </a:bodyPr>
          <a:lstStyle/>
          <a:p>
            <a:pPr marL="0" indent="0">
              <a:buNone/>
            </a:pPr>
            <a:endParaRPr lang="fr-FR" dirty="0"/>
          </a:p>
        </p:txBody>
      </p:sp>
      <p:pic>
        <p:nvPicPr>
          <p:cNvPr id="4" name="Image 3">
            <a:extLst>
              <a:ext uri="{FF2B5EF4-FFF2-40B4-BE49-F238E27FC236}">
                <a16:creationId xmlns:a16="http://schemas.microsoft.com/office/drawing/2014/main" id="{DD729AAF-3E65-4A25-881B-8A836858436D}"/>
              </a:ext>
            </a:extLst>
          </p:cNvPr>
          <p:cNvPicPr>
            <a:picLocks noChangeAspect="1"/>
          </p:cNvPicPr>
          <p:nvPr/>
        </p:nvPicPr>
        <p:blipFill>
          <a:blip r:embed="rId2"/>
          <a:stretch>
            <a:fillRect/>
          </a:stretch>
        </p:blipFill>
        <p:spPr>
          <a:xfrm>
            <a:off x="458852" y="1453049"/>
            <a:ext cx="3907875" cy="2605250"/>
          </a:xfrm>
          <a:prstGeom prst="rect">
            <a:avLst/>
          </a:prstGeom>
        </p:spPr>
      </p:pic>
      <p:pic>
        <p:nvPicPr>
          <p:cNvPr id="6" name="Image 5">
            <a:extLst>
              <a:ext uri="{FF2B5EF4-FFF2-40B4-BE49-F238E27FC236}">
                <a16:creationId xmlns:a16="http://schemas.microsoft.com/office/drawing/2014/main" id="{13BBD6ED-BEE2-4DBC-8A37-A43FD4B97CF7}"/>
              </a:ext>
            </a:extLst>
          </p:cNvPr>
          <p:cNvPicPr>
            <a:picLocks noChangeAspect="1"/>
          </p:cNvPicPr>
          <p:nvPr/>
        </p:nvPicPr>
        <p:blipFill>
          <a:blip r:embed="rId3"/>
          <a:stretch>
            <a:fillRect/>
          </a:stretch>
        </p:blipFill>
        <p:spPr>
          <a:xfrm>
            <a:off x="4814500" y="1453049"/>
            <a:ext cx="4114898" cy="3252175"/>
          </a:xfrm>
          <a:prstGeom prst="rect">
            <a:avLst/>
          </a:prstGeom>
        </p:spPr>
      </p:pic>
      <p:pic>
        <p:nvPicPr>
          <p:cNvPr id="7" name="Image 6">
            <a:extLst>
              <a:ext uri="{FF2B5EF4-FFF2-40B4-BE49-F238E27FC236}">
                <a16:creationId xmlns:a16="http://schemas.microsoft.com/office/drawing/2014/main" id="{C85895AD-F171-434E-9A8C-E5346A894404}"/>
              </a:ext>
            </a:extLst>
          </p:cNvPr>
          <p:cNvPicPr>
            <a:picLocks noChangeAspect="1"/>
          </p:cNvPicPr>
          <p:nvPr/>
        </p:nvPicPr>
        <p:blipFill>
          <a:blip r:embed="rId4"/>
          <a:stretch>
            <a:fillRect/>
          </a:stretch>
        </p:blipFill>
        <p:spPr>
          <a:xfrm>
            <a:off x="458852" y="4612101"/>
            <a:ext cx="3907875" cy="854559"/>
          </a:xfrm>
          <a:prstGeom prst="rect">
            <a:avLst/>
          </a:prstGeom>
        </p:spPr>
      </p:pic>
    </p:spTree>
    <p:extLst>
      <p:ext uri="{BB962C8B-B14F-4D97-AF65-F5344CB8AC3E}">
        <p14:creationId xmlns:p14="http://schemas.microsoft.com/office/powerpoint/2010/main" val="36292130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{C6F81C70-87FC-477D-AE2E-C78BA315362C}tf16401375</Template>
  <TotalTime>9</TotalTime>
  <Words>467</Words>
  <Application>Microsoft Office PowerPoint</Application>
  <PresentationFormat>Grand écran</PresentationFormat>
  <Paragraphs>30</Paragraphs>
  <Slides>12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MS Shell Dlg 2</vt:lpstr>
      <vt:lpstr>Wingdings</vt:lpstr>
      <vt:lpstr>Wingdings 3</vt:lpstr>
      <vt:lpstr>Madison</vt:lpstr>
      <vt:lpstr>Choosing a location for a japanese restaurant</vt:lpstr>
      <vt:lpstr>Introduction</vt:lpstr>
      <vt:lpstr>Business Problem</vt:lpstr>
      <vt:lpstr>Business Problem</vt:lpstr>
      <vt:lpstr>Data</vt:lpstr>
      <vt:lpstr>Methodolgy</vt:lpstr>
      <vt:lpstr>Methodolgy</vt:lpstr>
      <vt:lpstr>Methodolgy</vt:lpstr>
      <vt:lpstr>Results</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Choosing a location for a japanese restaurant</dc:title>
  <dc:creator>Meig Jun Catherine, Choi</dc:creator>
  <cp:lastModifiedBy>Meig Jun Catherine, Choi</cp:lastModifiedBy>
  <cp:revision>2</cp:revision>
  <dcterms:created xsi:type="dcterms:W3CDTF">2021-02-23T02:23:33Z</dcterms:created>
  <dcterms:modified xsi:type="dcterms:W3CDTF">2021-02-23T02:32:47Z</dcterms:modified>
</cp:coreProperties>
</file>